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70" r:id="rId10"/>
    <p:sldId id="261" r:id="rId11"/>
    <p:sldId id="278" r:id="rId12"/>
    <p:sldId id="265" r:id="rId13"/>
    <p:sldId id="277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3/14/2018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3/14/2018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New Ideas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in Teaching and Learning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March 14, 2018, at 2 p.m.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Centralizing Academic Help 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66" y="1957388"/>
            <a:ext cx="306466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5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Science Instruction </a:t>
            </a:r>
            <a:br>
              <a:rPr lang="en-US" dirty="0"/>
            </a:br>
            <a:r>
              <a:rPr lang="en-US" dirty="0"/>
              <a:t>at Research Universities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78" y="1957388"/>
            <a:ext cx="554064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1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Evolving Teaching and Learning Centers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2203277"/>
            <a:ext cx="61331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7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Summer to Finish in 4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8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Rejecting M-W-F Routine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57388"/>
            <a:ext cx="7429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Students to Obtain </a:t>
            </a:r>
            <a:br>
              <a:rPr lang="en-US" dirty="0"/>
            </a:br>
            <a:r>
              <a:rPr lang="en-US" dirty="0"/>
              <a:t>and Use 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of cost</a:t>
            </a:r>
          </a:p>
          <a:p>
            <a:r>
              <a:rPr lang="en-US" dirty="0"/>
              <a:t>Range of new models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99" y="3297686"/>
            <a:ext cx="3819605" cy="20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  <a:r>
              <a:rPr lang="en-US"/>
              <a:t>: </a:t>
            </a:r>
            <a:br>
              <a:rPr lang="en-US"/>
            </a:br>
            <a:r>
              <a:rPr lang="en-US"/>
              <a:t>Relevance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with digital to mix and match</a:t>
            </a:r>
          </a:p>
          <a:p>
            <a:r>
              <a:rPr lang="en-US" dirty="0"/>
              <a:t>Linking reading assignments to what goes on in class</a:t>
            </a:r>
          </a:p>
        </p:txBody>
      </p:sp>
    </p:spTree>
    <p:extLst>
      <p:ext uri="{BB962C8B-B14F-4D97-AF65-F5344CB8AC3E}">
        <p14:creationId xmlns:p14="http://schemas.microsoft.com/office/powerpoint/2010/main" val="214146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44" y="1957388"/>
            <a:ext cx="491851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2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Confusion Button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1957388"/>
            <a:ext cx="61331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9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(Non-)Inclusive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Face-to-face</a:t>
            </a:r>
          </a:p>
          <a:p>
            <a:r>
              <a:rPr lang="en-US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48606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Assessment Debate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77" y="1957388"/>
            <a:ext cx="460244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9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Ph.D. candidates to teach</a:t>
            </a:r>
          </a:p>
          <a:p>
            <a:r>
              <a:rPr lang="en-US" dirty="0"/>
              <a:t>Rewarding faculty members who teach (even at research institutions)</a:t>
            </a:r>
          </a:p>
        </p:txBody>
      </p:sp>
    </p:spTree>
    <p:extLst>
      <p:ext uri="{BB962C8B-B14F-4D97-AF65-F5344CB8AC3E}">
        <p14:creationId xmlns:p14="http://schemas.microsoft.com/office/powerpoint/2010/main" val="306029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dirty="0"/>
              <a:t>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321026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912447"/>
            <a:ext cx="7498080" cy="12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Imperative: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</a:t>
            </a:r>
            <a:r>
              <a:rPr lang="en-US" sz="1400" i="1" dirty="0"/>
              <a:t>--National Student Clearinghouse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850104"/>
            <a:ext cx="8358788" cy="336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4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Imperative: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</a:t>
            </a:r>
            <a:r>
              <a:rPr lang="en-US" sz="1400" i="1" dirty="0"/>
              <a:t>--National Student Clearinghouse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1723465"/>
            <a:ext cx="8753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1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Ideas from major study on teaching and learning by American Academy of Arts and Sciences:</a:t>
            </a:r>
          </a:p>
          <a:p>
            <a:pPr marL="0" indent="0">
              <a:buNone/>
            </a:pPr>
            <a:r>
              <a:rPr lang="en-US" dirty="0"/>
              <a:t>--For campus leaders</a:t>
            </a:r>
          </a:p>
          <a:p>
            <a:pPr marL="0" indent="0">
              <a:buNone/>
            </a:pPr>
            <a:r>
              <a:rPr lang="en-US" dirty="0"/>
              <a:t>--For department leaders</a:t>
            </a:r>
          </a:p>
          <a:p>
            <a:pPr marL="0" indent="0">
              <a:buNone/>
            </a:pPr>
            <a:r>
              <a:rPr lang="en-US" dirty="0"/>
              <a:t>--For disciplinary associations</a:t>
            </a:r>
          </a:p>
          <a:p>
            <a:pPr marL="0" indent="0">
              <a:buNone/>
            </a:pPr>
            <a:r>
              <a:rPr lang="en-US" dirty="0"/>
              <a:t>--For government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89" y="3614964"/>
            <a:ext cx="2783061" cy="21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Ideas That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institutions, different strategies</a:t>
            </a:r>
          </a:p>
          <a:p>
            <a:r>
              <a:rPr lang="en-US" dirty="0"/>
              <a:t>Experiments – successes and ideas about which the jury is still out</a:t>
            </a:r>
          </a:p>
          <a:p>
            <a:r>
              <a:rPr lang="en-US" dirty="0"/>
              <a:t>Big budgets sometimes, but not always</a:t>
            </a:r>
          </a:p>
          <a:p>
            <a:r>
              <a:rPr lang="en-US" dirty="0"/>
              <a:t>Changing student and faculty behavior</a:t>
            </a:r>
          </a:p>
          <a:p>
            <a:r>
              <a:rPr lang="en-US" dirty="0"/>
              <a:t>Face-to-face and online</a:t>
            </a:r>
          </a:p>
          <a:p>
            <a:r>
              <a:rPr lang="en-US" dirty="0"/>
              <a:t>Strong faculty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Centrality of Data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54" y="1957388"/>
            <a:ext cx="612749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‘All for One’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of one-to-one communication</a:t>
            </a:r>
          </a:p>
          <a:p>
            <a:r>
              <a:rPr lang="en-US" dirty="0"/>
              <a:t>Learning students’ names</a:t>
            </a:r>
          </a:p>
          <a:p>
            <a:r>
              <a:rPr lang="en-US" dirty="0"/>
              <a:t>Regular conferences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07" y="4559964"/>
            <a:ext cx="6423852" cy="11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4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Faculty-Student Interaction (National Data)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87" y="2200275"/>
            <a:ext cx="2985625" cy="4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4982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69</TotalTime>
  <Words>254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Ideas  in Teaching and Learning</vt:lpstr>
      <vt:lpstr>Presenters</vt:lpstr>
      <vt:lpstr>The Imperative: I</vt:lpstr>
      <vt:lpstr>The Imperative: II</vt:lpstr>
      <vt:lpstr>A Systemic Approach</vt:lpstr>
      <vt:lpstr>The Ideas That Follow</vt:lpstr>
      <vt:lpstr>Centrality of Data</vt:lpstr>
      <vt:lpstr>‘All for One’ </vt:lpstr>
      <vt:lpstr>Faculty-Student Interaction (National Data)</vt:lpstr>
      <vt:lpstr>Centralizing Academic Help  </vt:lpstr>
      <vt:lpstr>Changing Science Instruction  at Research Universities</vt:lpstr>
      <vt:lpstr>Evolving Teaching and Learning Centers</vt:lpstr>
      <vt:lpstr>Using the Summer to Finish in 4</vt:lpstr>
      <vt:lpstr>Rejecting M-W-F Routine </vt:lpstr>
      <vt:lpstr>Getting Students to Obtain  and Use Course Materials</vt:lpstr>
      <vt:lpstr>Course Materials:  Relevance Matters</vt:lpstr>
      <vt:lpstr>Sentiment Analysis</vt:lpstr>
      <vt:lpstr>The Confusion Button</vt:lpstr>
      <vt:lpstr>The (Non-)Inclusive Classroom</vt:lpstr>
      <vt:lpstr>The Great Assessment Debate</vt:lpstr>
      <vt:lpstr>Training and Incentives</vt:lpstr>
      <vt:lpstr>Your Questions</vt:lpstr>
      <vt:lpstr>With Thanks …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svcs_pdf</cp:lastModifiedBy>
  <cp:revision>14</cp:revision>
  <dcterms:created xsi:type="dcterms:W3CDTF">2017-05-09T13:33:13Z</dcterms:created>
  <dcterms:modified xsi:type="dcterms:W3CDTF">2018-03-14T14:12:47Z</dcterms:modified>
</cp:coreProperties>
</file>