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4.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8" r:id="rId1"/>
    <p:sldMasterId id="2147483849" r:id="rId2"/>
    <p:sldMasterId id="2147483850" r:id="rId3"/>
    <p:sldMasterId id="2147483851" r:id="rId4"/>
    <p:sldMasterId id="2147483852" r:id="rId5"/>
  </p:sldMasterIdLst>
  <p:notesMasterIdLst>
    <p:notesMasterId r:id="rId7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x="9144000" cy="5143500" type="screen16x9"/>
  <p:notesSz cx="6858000" cy="1533525"/>
  <p:embeddedFontLst>
    <p:embeddedFont>
      <p:font typeface="Montserrat Light" panose="00000400000000000000" pitchFamily="2" charset="0"/>
      <p:regular r:id="rId75"/>
      <p:italic r:id="rId76"/>
    </p:embeddedFont>
    <p:embeddedFont>
      <p:font typeface="Montserrat Medium" panose="00000600000000000000" pitchFamily="2" charset="0"/>
      <p:regular r:id="rId77"/>
      <p:italic r:id="rId78"/>
    </p:embeddedFont>
    <p:embeddedFont>
      <p:font typeface="Montserrat" panose="00000500000000000000" pitchFamily="2" charset="0"/>
      <p:regular r:id="rId79"/>
      <p:bold r:id="rId80"/>
      <p:italic r:id="rId81"/>
      <p:boldItalic r:id="rId82"/>
    </p:embeddedFont>
    <p:embeddedFont>
      <p:font typeface="Merriweather" panose="00000500000000000000" pitchFamily="2" charset="0"/>
      <p:regular r:id="rId83"/>
      <p:bold r:id="rId84"/>
      <p:italic r:id="rId85"/>
      <p:boldItalic r:id="rId86"/>
    </p:embeddedFont>
    <p:embeddedFont>
      <p:font typeface="Open Sans" panose="020B0606030504020204" pitchFamily="34" charset="0"/>
      <p:regular r:id="rId87"/>
      <p:bold r:id="rId88"/>
      <p:italic r:id="rId89"/>
      <p:boldItalic r:id="rId90"/>
    </p:embeddedFont>
    <p:embeddedFont>
      <p:font typeface="Open Sans Light" panose="020B0306030504020204" pitchFamily="34" charset="0"/>
      <p:regular r:id="rId91"/>
      <p:italic r:id="rId92"/>
    </p:embeddedFont>
    <p:embeddedFont>
      <p:font typeface="Nunito" panose="00000500000000000000" pitchFamily="2" charset="0"/>
      <p:regular r:id="rId93"/>
      <p:bold r:id="rId94"/>
      <p:italic r:id="rId95"/>
      <p:boldItalic r:id="rId96"/>
    </p:embeddedFont>
    <p:embeddedFont>
      <p:font typeface="Calibri" panose="020F0502020204030204" pitchFamily="34" charset="0"/>
      <p:regular r:id="rId97"/>
      <p:bold r:id="rId98"/>
      <p:italic r:id="rId99"/>
      <p:boldItalic r:id="rId100"/>
    </p:embeddedFont>
    <p:embeddedFont>
      <p:font typeface="Roboto" panose="02000000000000000000" pitchFamily="2"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9">
          <p15:clr>
            <a:srgbClr val="A4A3A4"/>
          </p15:clr>
        </p15:guide>
        <p15:guide id="2" pos="2254">
          <p15:clr>
            <a:srgbClr val="A4A3A4"/>
          </p15:clr>
        </p15:guide>
        <p15:guide id="3" orient="horz" pos="352">
          <p15:clr>
            <a:srgbClr val="9AA0A6"/>
          </p15:clr>
        </p15:guide>
        <p15:guide id="4" pos="385">
          <p15:clr>
            <a:srgbClr val="9AA0A6"/>
          </p15:clr>
        </p15:guide>
        <p15:guide id="5" orient="horz" pos="33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197C4-4045-4AC6-873F-0A9BD17D7146}" v="72" dt="2020-06-24T04:49:06.547"/>
  </p1510:revLst>
</p1510:revInfo>
</file>

<file path=ppt/tableStyles.xml><?xml version="1.0" encoding="utf-8"?>
<a:tblStyleLst xmlns:a="http://schemas.openxmlformats.org/drawingml/2006/main" def="{CCCF0B90-7DCA-4B04-96D6-A3CC64B5ED1A}">
  <a:tblStyle styleId="{CCCF0B90-7DCA-4B04-96D6-A3CC64B5ED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4D1DA4D-47F8-4435-89B7-0A300489AEF9}"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a:tcStyle>
        <a:tcBdr/>
      </a:tcStyle>
    </a:seCell>
    <a:swCell>
      <a:tcTxStyle/>
      <a:tcStyle>
        <a:tcBdr/>
      </a:tcStyle>
    </a:swCell>
    <a:firstRow>
      <a:tcTxStyle b="on" i="off"/>
      <a:tcStyle>
        <a:tcBdr/>
        <a:fill>
          <a:solidFill>
            <a:srgbClr val="E6E6E6"/>
          </a:solidFill>
        </a:fill>
      </a:tcStyle>
    </a:firstRow>
    <a:neCell>
      <a:tcTxStyle/>
      <a:tcStyle>
        <a:tcBdr/>
      </a:tcStyle>
    </a:neCell>
    <a:nwCell>
      <a:tcTxStyle/>
      <a:tcStyle>
        <a:tcBdr/>
      </a:tcStyle>
    </a:nwCell>
  </a:tblStyle>
  <a:tblStyle styleId="{8C26C228-FA3E-41C8-8FF9-DDBDEAB13987}"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82AF5A81-E6B5-4CD5-90A4-157ECBBF51E4}" styleName="Table_3">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579"/>
        <p:guide pos="2254"/>
        <p:guide orient="horz" pos="352"/>
        <p:guide pos="385"/>
        <p:guide orient="horz" pos="3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10.fntdata"/><Relationship Id="rId89"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heme" Target="theme/them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font" Target="fonts/font5.fntdata"/><Relationship Id="rId87" Type="http://schemas.openxmlformats.org/officeDocument/2006/relationships/font" Target="fonts/font13.fntdata"/><Relationship Id="rId102" Type="http://schemas.openxmlformats.org/officeDocument/2006/relationships/font" Target="fonts/font28.fntdata"/><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font" Target="fonts/font8.fntdata"/><Relationship Id="rId90" Type="http://schemas.openxmlformats.org/officeDocument/2006/relationships/font" Target="fonts/font16.fntdata"/><Relationship Id="rId95" Type="http://schemas.openxmlformats.org/officeDocument/2006/relationships/font" Target="fonts/font2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3.fntdata"/><Relationship Id="rId100" Type="http://schemas.openxmlformats.org/officeDocument/2006/relationships/font" Target="fonts/font26.fntdata"/><Relationship Id="rId105"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font" Target="fonts/font19.fntdata"/><Relationship Id="rId98" Type="http://schemas.openxmlformats.org/officeDocument/2006/relationships/font" Target="fonts/font24.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font" Target="fonts/font29.fntdata"/><Relationship Id="rId108"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font" Target="fonts/font17.fntdata"/><Relationship Id="rId96"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font" Target="fonts/font20.fntdata"/><Relationship Id="rId99" Type="http://schemas.openxmlformats.org/officeDocument/2006/relationships/font" Target="fonts/font25.fntdata"/><Relationship Id="rId101" Type="http://schemas.openxmlformats.org/officeDocument/2006/relationships/font" Target="fonts/font27.fnt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microsoft.com/office/2015/10/relationships/revisionInfo" Target="revisionInfo.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2.fntdata"/><Relationship Id="rId97" Type="http://schemas.openxmlformats.org/officeDocument/2006/relationships/font" Target="fonts/font23.fntdata"/><Relationship Id="rId104" Type="http://schemas.openxmlformats.org/officeDocument/2006/relationships/font" Target="fonts/font30.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334320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q5jpc8f-94BM-z14DaraZTgcFWsk0pOehqmUFAd1kJQ/edi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document/d/1q5jpc8f-94BM-z14DaraZTgcFWsk0pOehqmUFAd1kJQ/edit#bookmark=id.trm1tcuo0bc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ocs.google.com/document/d/1q5jpc8f-94BM-z14DaraZTgcFWsk0pOehqmUFAd1kJQ/edit#bookmark=id.hrjg8qguimgv" TargetMode="External"/><Relationship Id="rId5" Type="http://schemas.openxmlformats.org/officeDocument/2006/relationships/hyperlink" Target="https://docs.google.com/document/d/1q5jpc8f-94BM-z14DaraZTgcFWsk0pOehqmUFAd1kJQ/edit#bookmark=id.c6j2o3fkqa5w" TargetMode="External"/><Relationship Id="rId4" Type="http://schemas.openxmlformats.org/officeDocument/2006/relationships/hyperlink" Target="https://docs.google.com/document/d/1q5jpc8f-94BM-z14DaraZTgcFWsk0pOehqmUFAd1kJQ/edit#bookmark=id.7x2abk5zqi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career.uci.edu/students/graduate/imaginephd/" TargetMode="External"/><Relationship Id="rId3" Type="http://schemas.openxmlformats.org/officeDocument/2006/relationships/hyperlink" Target="http://career.uci.edu/careerspots/" TargetMode="External"/><Relationship Id="rId7" Type="http://schemas.openxmlformats.org/officeDocument/2006/relationships/hyperlink" Target="http://career.uci.edu/students/graduate/versatile-phd/"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app.careerfairplus.com/uci_ca" TargetMode="External"/><Relationship Id="rId11" Type="http://schemas.openxmlformats.org/officeDocument/2006/relationships/hyperlink" Target="https://antnet.uci.edu/" TargetMode="External"/><Relationship Id="rId5" Type="http://schemas.openxmlformats.org/officeDocument/2006/relationships/hyperlink" Target="http://www.goinglobal.com/" TargetMode="External"/><Relationship Id="rId10" Type="http://schemas.openxmlformats.org/officeDocument/2006/relationships/hyperlink" Target="https://www.economicmodeling.com/student-success/" TargetMode="External"/><Relationship Id="rId4" Type="http://schemas.openxmlformats.org/officeDocument/2006/relationships/hyperlink" Target="http://career.uci.edu/big-interview/" TargetMode="External"/><Relationship Id="rId9" Type="http://schemas.openxmlformats.org/officeDocument/2006/relationships/hyperlink" Target="https://www.vmock.com/"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researchgate.net/publication/329549024_The_effectiveness_of_applied_learning_an_empirical_evaluation_using_role_playing_in_the_classroom"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pnas.org/content/pnas/111/23/8410.full.pdf"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cdn2.hubspot.net/hubfs/4254080/The%20April%20Replication%20of%20the%20National%20Student%20Survey%20by%20SimpsonScarborough.pdf" TargetMode="External"/><Relationship Id="rId7" Type="http://schemas.openxmlformats.org/officeDocument/2006/relationships/hyperlink" Target="https://rapidlearninginstitute.com/blog/survey-surprising-reason-training-pros-want-bite-size-learning/"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www.shrm.org/hr-today/trends-and-forecasting/research-and-surveys/Documents/SHRM%20Employee%20Benefits%202019%20Executive%20Summary.pdf" TargetMode="External"/><Relationship Id="rId5" Type="http://schemas.openxmlformats.org/officeDocument/2006/relationships/hyperlink" Target="https://news.gallup.com/poll/225446/half-college-students-say-major-leads-good-job.aspx?g_source=ALL_GALLUP_HEADLINES&amp;g_medium=topic&amp;g_campaign=tiles" TargetMode="External"/><Relationship Id="rId4" Type="http://schemas.openxmlformats.org/officeDocument/2006/relationships/hyperlink" Target="https://en.unesco.org/news/unesco-adopts-first-united-nations-international-treaty-higher-education"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docs.google.com/document/d/19aC29xj9oh0wudodMMbMpw0e2Lpp_jTKrPRGluUZMyg/edit?ts=5e5d5668"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looker.dkandu.me/dashboards/1257" TargetMode="Externa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docs.google.com/document/d/19aC29xj9oh0wudodMMbMpw0e2Lpp_jTKrPRGluUZMyg/edit?ts=5e5d5668"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looker.dkandu.me/dashboards/1257"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cdn2.hubspot.net/hubfs/4254080/The%20April%20Replication%20of%20the%20National%20Student%20Survey%20by%20SimpsonScarborough.pdf" TargetMode="External"/><Relationship Id="rId7" Type="http://schemas.openxmlformats.org/officeDocument/2006/relationships/hyperlink" Target="https://rapidlearninginstitute.com/blog/survey-surprising-reason-training-pros-want-bite-size-learning/"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https://www.shrm.org/hr-today/trends-and-forecasting/research-and-surveys/Documents/SHRM%20Employee%20Benefits%202019%20Executive%20Summary.pdf" TargetMode="External"/><Relationship Id="rId5" Type="http://schemas.openxmlformats.org/officeDocument/2006/relationships/hyperlink" Target="https://news.gallup.com/poll/225446/half-college-students-say-major-leads-good-job.aspx?g_source=ALL_GALLUP_HEADLINES&amp;g_medium=topic&amp;g_campaign=tiles" TargetMode="External"/><Relationship Id="rId4" Type="http://schemas.openxmlformats.org/officeDocument/2006/relationships/hyperlink" Target="https://en.unesco.org/news/unesco-adopts-first-united-nations-international-treaty-higher-education"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84033f8996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84033f8996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6/24 IHE Webinar - Run of Show &amp; Questions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5154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8a9f336500_0_1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g8a9f336500_0_1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The 60YC is associated with universities and thus starts in the freshman year. But its intention is to serve students after they graduate by providing formal educational experiences to help them through life transitions, from school to work, job to job, career to career, and work to retirement.  </a:t>
            </a:r>
            <a:endParaRPr/>
          </a:p>
          <a:p>
            <a:pPr marL="0" lvl="0" indent="0" algn="l" rtl="0">
              <a:spcBef>
                <a:spcPts val="0"/>
              </a:spcBef>
              <a:spcAft>
                <a:spcPts val="0"/>
              </a:spcAft>
              <a:buNone/>
            </a:pPr>
            <a:endParaRPr/>
          </a:p>
        </p:txBody>
      </p:sp>
      <p:sp>
        <p:nvSpPr>
          <p:cNvPr id="784" name="Google Shape;784;g8a9f336500_0_11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28991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8a9f336500_0_1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g8a9f336500_0_1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latin typeface="Calibri"/>
                <a:ea typeface="Calibri"/>
                <a:cs typeface="Calibri"/>
                <a:sym typeface="Calibri"/>
              </a:rPr>
              <a:t>Universities are being driven toward the 60YC by a number of reasons. </a:t>
            </a:r>
            <a:r>
              <a:rPr lang="en" sz="1200">
                <a:solidFill>
                  <a:schemeClr val="dk1"/>
                </a:solidFill>
                <a:latin typeface="Calibri"/>
                <a:ea typeface="Calibri"/>
                <a:cs typeface="Calibri"/>
                <a:sym typeface="Calibri"/>
              </a:rPr>
              <a:t>First, universities are increasingly being held accountable for what happens to students after they graduate. The sharp increase in tuition and the incurring of significant student debt has intensified this accountability over the last decade. Further evidence of the importance of the 60YC concept is the response of higher education service organizations and university ranking systems that are based on post-graduation employment data. As never before, a college education is looked upon as an investment and investments are characterized by the need for a return on investment. In response, most regional accrediting bodies are requiring universities to develop clear desired learning outcomes for each degree program they offer. Many such desired outcomes relate to the continuation of education (such as entry to graduate school) or career placement.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Second, the adoption of the 60YC theme fosters learner-centeredness. Surveys clearly indicate that both entering freshmen and their parents overwhelmingly see a college education as a pathway to meaningful careers and employment. A truly learner-centered institution has to take this primary motivation into account in its pedagogy and its services. Introducing students to real world experiences, using case studies and requiring group work are examples of how pedagogy might be adjusted toward the 60YC goals. Providing jobs and internships, as well as other workplace oriented co-curricular activities is another example of what universities can do to fulfill this learner centered demand.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Third, the 60YC theme will help students achieve better academic outcomes. A very large body of research clearly indicates that students with a strong intentionality toward what they will do after graduation results in better grades, less time to degree, reduced stress, and greater satisfaction after graduation (Gallup-Purdue, 2016 and Hull-Banks, et-al, 2016). The earlier this intentionality is defined, the greater the benefit. Students are aided in choosing not only the appropriate major, but also individual classes and co-curricular activities, including jobs and internships. There is very strong evidence that the 60YC is a powerful enhancer of academic quality.</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Fourth, the 60YC provides the framework for a natural lifelong association between the institution, its graduates, and graduates of other universities that live in proximity to the campus. These relationships can manifest in financial and political support for the institution. The 60YC is the background for the “friend-raising” side of the development process.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Fifth, universities need to adopt some version of the 60YC to remain competitive. Some universities are already adopting the 60YC as major initiatives.  For instance, Georgia Tech recently (Bras, 2018) issued a report titled “Deliberate Innovation, Lifelong Education.” It positions Georgia Tech’s commitment to lifetime education and offers specific examples of what may be done, including allowing for flexible academic calendars, awarding new kinds of credentials, allowing learners to interact with Georgia Tech faculty, and providing an advising and coaching network for life.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792" name="Google Shape;792;g8a9f336500_0_1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59667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8a9f336500_0_119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9" name="Google Shape;799;g8a9f336500_0_1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65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8a9f336500_0_12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5" name="Google Shape;805;g8a9f336500_0_1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165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8a9f336500_0_12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3" name="Google Shape;823;g8a9f336500_0_1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1750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8a9f336500_0_1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g8a9f336500_0_1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1" name="Google Shape;841;g8a9f336500_0_12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1516423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8a9f336500_0_1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g8a9f336500_0_12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9" name="Google Shape;849;g8a9f336500_0_12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2321802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8a9f336500_0_1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g8a9f336500_0_12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9" name="Google Shape;859;g8a9f336500_0_12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3505040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8a9f336500_0_12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7" name="Google Shape;867;g8a9f336500_0_1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376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8a9f336500_0_1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g8a9f336500_0_12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g8a9f336500_0_12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241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88c8119737_0_1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88c8119737_0_1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Run of Show</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Todd’s opening remarking &amp; </a:t>
            </a:r>
            <a:r>
              <a:rPr lang="en" u="sng">
                <a:solidFill>
                  <a:srgbClr val="1155CC"/>
                </a:solidFill>
                <a:hlinkClick r:id="rId3"/>
              </a:rPr>
              <a:t>speaker intros</a:t>
            </a:r>
            <a:r>
              <a:rPr lang="en">
                <a:solidFill>
                  <a:schemeClr val="dk1"/>
                </a:solidFill>
              </a:rPr>
              <a:t> (5 min)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u="sng">
                <a:solidFill>
                  <a:srgbClr val="1155CC"/>
                </a:solidFill>
                <a:hlinkClick r:id="rId4"/>
              </a:rPr>
              <a:t>Poll Question #1</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Gary’s slides (20 min)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u="sng">
                <a:solidFill>
                  <a:srgbClr val="1155CC"/>
                </a:solidFill>
                <a:hlinkClick r:id="rId5"/>
              </a:rPr>
              <a:t>Poll Question #2</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Betty’s slides (15 min)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u="sng">
                <a:solidFill>
                  <a:srgbClr val="1155CC"/>
                </a:solidFill>
                <a:hlinkClick r:id="rId6"/>
              </a:rPr>
              <a:t>Speaker Discussion</a:t>
            </a:r>
            <a:r>
              <a:rPr lang="en">
                <a:solidFill>
                  <a:schemeClr val="dk1"/>
                </a:solidFill>
              </a:rPr>
              <a:t> (10 min)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u="sng">
                <a:solidFill>
                  <a:srgbClr val="1155CC"/>
                </a:solidFill>
                <a:hlinkClick r:id="rId6"/>
              </a:rPr>
              <a:t>Audience Q&amp;A</a:t>
            </a:r>
            <a:r>
              <a:rPr lang="en">
                <a:solidFill>
                  <a:schemeClr val="dk1"/>
                </a:solidFill>
              </a:rPr>
              <a:t> (10 min)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Wrap-Up</a:t>
            </a:r>
            <a:endParaRPr b="1">
              <a:solidFill>
                <a:srgbClr val="222222"/>
              </a:solidFill>
              <a:highlight>
                <a:schemeClr val="lt1"/>
              </a:highlight>
            </a:endParaRPr>
          </a:p>
        </p:txBody>
      </p:sp>
    </p:spTree>
    <p:extLst>
      <p:ext uri="{BB962C8B-B14F-4D97-AF65-F5344CB8AC3E}">
        <p14:creationId xmlns:p14="http://schemas.microsoft.com/office/powerpoint/2010/main" val="492074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8a9f336500_0_12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3" name="Google Shape;893;g8a9f336500_0_1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735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8a9f336500_0_12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8" name="Google Shape;898;g8a9f336500_0_1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5546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8a9f336500_0_12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3" name="Google Shape;913;g8a9f336500_0_1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053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8a9f336500_0_1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g8a9f336500_0_1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To provide access to the talent in these three talent pools through a coordinated mechanism would be the first in the nation. </a:t>
            </a:r>
            <a:endParaRPr/>
          </a:p>
        </p:txBody>
      </p:sp>
      <p:sp>
        <p:nvSpPr>
          <p:cNvPr id="919" name="Google Shape;919;g8a9f336500_0_13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2895416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8a9f336500_0_13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0" name="Google Shape;930;g8a9f336500_0_1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09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8a9f336500_0_1319:notes"/>
          <p:cNvSpPr>
            <a:spLocks noGrp="1" noRot="1" noChangeAspect="1"/>
          </p:cNvSpPr>
          <p:nvPr>
            <p:ph type="sldImg" idx="2"/>
          </p:nvPr>
        </p:nvSpPr>
        <p:spPr>
          <a:xfrm>
            <a:off x="554038" y="368300"/>
            <a:ext cx="5029200" cy="2830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g8a9f336500_0_1319:notes"/>
          <p:cNvSpPr txBox="1">
            <a:spLocks noGrp="1"/>
          </p:cNvSpPr>
          <p:nvPr>
            <p:ph type="body" idx="1"/>
          </p:nvPr>
        </p:nvSpPr>
        <p:spPr>
          <a:xfrm>
            <a:off x="502735" y="3510387"/>
            <a:ext cx="5787900" cy="5038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We think a key to organizing the marketplace is the use of technology. And at DCP, we have a premier portfolio of technical solutions. </a:t>
            </a:r>
            <a:endParaRPr/>
          </a:p>
          <a:p>
            <a:pPr marL="0" lvl="0" indent="0" algn="l" rtl="0">
              <a:spcBef>
                <a:spcPts val="0"/>
              </a:spcBef>
              <a:spcAft>
                <a:spcPts val="0"/>
              </a:spcAft>
              <a:buNone/>
            </a:pPr>
            <a:endParaRPr/>
          </a:p>
          <a:p>
            <a:pPr marL="0" lvl="0" indent="0" algn="l" rtl="0">
              <a:spcBef>
                <a:spcPts val="0"/>
              </a:spcBef>
              <a:spcAft>
                <a:spcPts val="0"/>
              </a:spcAft>
              <a:buNone/>
            </a:pPr>
            <a:r>
              <a:rPr lang="en"/>
              <a:t>Many units offer career services or advice. We’d like capture the best ideas while equipping our partners with common tools and resources to carry out career services in a more coordinated way. </a:t>
            </a:r>
            <a:endParaRPr/>
          </a:p>
          <a:p>
            <a:pPr marL="0" lvl="0" indent="0" algn="l" rtl="0">
              <a:spcBef>
                <a:spcPts val="0"/>
              </a:spcBef>
              <a:spcAft>
                <a:spcPts val="0"/>
              </a:spcAft>
              <a:buNone/>
            </a:pPr>
            <a:endParaRPr/>
          </a:p>
          <a:p>
            <a:pPr marL="0" lvl="0" indent="0" algn="l" rtl="0">
              <a:spcBef>
                <a:spcPts val="0"/>
              </a:spcBef>
              <a:spcAft>
                <a:spcPts val="0"/>
              </a:spcAft>
              <a:buNone/>
            </a:pPr>
            <a:r>
              <a:rPr lang="en"/>
              <a:t>We also want to create career communities for students. This means identifying groups of academic disciplines, industries, or student populations (such as international students) and then designing customized programming and resources for them. It also means brining them to together in forums with employers and alumni to learn from their peers as well as industry experts. Speaks to students desires for customized services. </a:t>
            </a:r>
            <a:endParaRPr/>
          </a:p>
          <a:p>
            <a:pPr marL="0" lvl="0" indent="0" algn="l" rtl="0">
              <a:spcBef>
                <a:spcPts val="0"/>
              </a:spcBef>
              <a:spcAft>
                <a:spcPts val="0"/>
              </a:spcAft>
              <a:buNone/>
            </a:pPr>
            <a:endParaRPr/>
          </a:p>
          <a:p>
            <a:pPr marL="0" lvl="0" indent="0" algn="l" rtl="0">
              <a:spcBef>
                <a:spcPts val="0"/>
              </a:spcBef>
              <a:spcAft>
                <a:spcPts val="0"/>
              </a:spcAft>
              <a:buNone/>
            </a:pPr>
            <a:r>
              <a:rPr lang="en"/>
              <a:t>Internships and jobs are seen as basic qualifications for most roles requiring a college degree. So to do our job, we need to provide every students the opportunity to access one or more authentic workplace activities before they graduate. </a:t>
            </a:r>
            <a:endParaRPr/>
          </a:p>
          <a:p>
            <a:pPr marL="0" lvl="0" indent="0" algn="l" rtl="0">
              <a:spcBef>
                <a:spcPts val="0"/>
              </a:spcBef>
              <a:spcAft>
                <a:spcPts val="0"/>
              </a:spcAft>
              <a:buNone/>
            </a:pPr>
            <a:endParaRPr/>
          </a:p>
          <a:p>
            <a:pPr marL="0" lvl="0" indent="0" algn="l" rtl="0">
              <a:spcBef>
                <a:spcPts val="0"/>
              </a:spcBef>
              <a:spcAft>
                <a:spcPts val="0"/>
              </a:spcAft>
              <a:buNone/>
            </a:pPr>
            <a:r>
              <a:rPr lang="en"/>
              <a:t>Beyond the common website, we will take new look at how to leverage technology, including online courses, to increase our capacity to deliver services. One way we have already enhanced our online services was through the update from Zotlink to </a:t>
            </a:r>
            <a:r>
              <a:rPr lang="en" b="1"/>
              <a:t>Handshake </a:t>
            </a:r>
            <a:r>
              <a:rPr lang="en"/>
              <a:t>this fall. I checked today and nearly 18,000 students are active users of Handshake. </a:t>
            </a:r>
            <a:endParaRPr/>
          </a:p>
          <a:p>
            <a:pPr marL="0" lvl="0" indent="0" algn="l" rtl="0">
              <a:spcBef>
                <a:spcPts val="0"/>
              </a:spcBef>
              <a:spcAft>
                <a:spcPts val="0"/>
              </a:spcAft>
              <a:buNone/>
            </a:pPr>
            <a:endParaRPr/>
          </a:p>
          <a:p>
            <a:pPr marL="0" lvl="0" indent="0" algn="l" rtl="0">
              <a:spcBef>
                <a:spcPts val="0"/>
              </a:spcBef>
              <a:spcAft>
                <a:spcPts val="0"/>
              </a:spcAft>
              <a:buNone/>
            </a:pPr>
            <a:r>
              <a:rPr lang="en"/>
              <a:t>Our last item here is the creation of defined pathways for students to put them and UCI in the best light as they pursue their goals. I’m going to talk about the pathways in a bit more detail next.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 b="1"/>
              <a:t>Road Trip Nation</a:t>
            </a:r>
            <a:r>
              <a:rPr lang="en"/>
              <a:t>: curates videos for students based on their interests. A great career conversation starter!</a:t>
            </a:r>
            <a:endParaRPr/>
          </a:p>
          <a:p>
            <a:pPr marL="0" lvl="0" indent="0" algn="l" rtl="0">
              <a:spcBef>
                <a:spcPts val="0"/>
              </a:spcBef>
              <a:spcAft>
                <a:spcPts val="0"/>
              </a:spcAft>
              <a:buNone/>
            </a:pPr>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Career Spots</a:t>
            </a:r>
            <a:br>
              <a:rPr lang="en" sz="1200" b="1">
                <a:solidFill>
                  <a:schemeClr val="dk1"/>
                </a:solidFill>
                <a:latin typeface="Calibri"/>
                <a:ea typeface="Calibri"/>
                <a:cs typeface="Calibri"/>
                <a:sym typeface="Calibri"/>
              </a:rPr>
            </a:br>
            <a:r>
              <a:rPr lang="en" sz="1200" b="1" u="sng">
                <a:solidFill>
                  <a:schemeClr val="hlink"/>
                </a:solidFill>
                <a:latin typeface="Calibri"/>
                <a:ea typeface="Calibri"/>
                <a:cs typeface="Calibri"/>
                <a:sym typeface="Calibri"/>
                <a:hlinkClick r:id="rId3"/>
              </a:rPr>
              <a:t>http://career.uci.edu/careerspots/</a:t>
            </a:r>
            <a:r>
              <a:rPr lang="en" sz="1200" b="1">
                <a:solidFill>
                  <a:schemeClr val="dk1"/>
                </a:solidFill>
                <a:latin typeface="Calibri"/>
                <a:ea typeface="Calibri"/>
                <a:cs typeface="Calibri"/>
                <a:sym typeface="Calibri"/>
              </a:rPr>
              <a:t> </a:t>
            </a:r>
            <a:br>
              <a:rPr lang="en" sz="1200" b="1">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Career Spots is an online library of 90 brief videos covering career readiness competencies, job searching, and internships. </a:t>
            </a:r>
            <a:br>
              <a:rPr lang="en" sz="1200">
                <a:solidFill>
                  <a:schemeClr val="dk1"/>
                </a:solidFill>
                <a:latin typeface="Calibri"/>
                <a:ea typeface="Calibri"/>
                <a:cs typeface="Calibri"/>
                <a:sym typeface="Calibri"/>
              </a:rPr>
            </a:b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Big Interview</a:t>
            </a:r>
            <a:br>
              <a:rPr lang="en" sz="1200" b="1">
                <a:solidFill>
                  <a:schemeClr val="dk1"/>
                </a:solidFill>
                <a:latin typeface="Calibri"/>
                <a:ea typeface="Calibri"/>
                <a:cs typeface="Calibri"/>
                <a:sym typeface="Calibri"/>
              </a:rPr>
            </a:br>
            <a:r>
              <a:rPr lang="en" sz="1200" b="1" u="sng">
                <a:solidFill>
                  <a:schemeClr val="hlink"/>
                </a:solidFill>
                <a:latin typeface="Calibri"/>
                <a:ea typeface="Calibri"/>
                <a:cs typeface="Calibri"/>
                <a:sym typeface="Calibri"/>
                <a:hlinkClick r:id="rId4"/>
              </a:rPr>
              <a:t>http://career.uci.edu/big-interview/</a:t>
            </a:r>
            <a:r>
              <a:rPr lang="en" sz="1200" b="1">
                <a:solidFill>
                  <a:schemeClr val="dk1"/>
                </a:solidFill>
                <a:latin typeface="Calibri"/>
                <a:ea typeface="Calibri"/>
                <a:cs typeface="Calibri"/>
                <a:sym typeface="Calibri"/>
              </a:rPr>
              <a:t> </a:t>
            </a:r>
            <a:br>
              <a:rPr lang="en" sz="1200" b="1">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Big Interview  allows students to conduct virtual mock interviews for all experience levels across many industries. Students can access a step-by-step interview Answer Builder for crafting answers to behavioral based interview questions. Students may share their videos with others, including DCP staff and UCI faculty, for feedback.  </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GoinGlobal</a:t>
            </a:r>
            <a:br>
              <a:rPr lang="en" sz="1200" b="1">
                <a:solidFill>
                  <a:schemeClr val="dk1"/>
                </a:solidFill>
                <a:latin typeface="Calibri"/>
                <a:ea typeface="Calibri"/>
                <a:cs typeface="Calibri"/>
                <a:sym typeface="Calibri"/>
              </a:rPr>
            </a:br>
            <a:r>
              <a:rPr lang="en" sz="1200" b="1" u="sng">
                <a:solidFill>
                  <a:schemeClr val="hlink"/>
                </a:solidFill>
                <a:latin typeface="Calibri"/>
                <a:ea typeface="Calibri"/>
                <a:cs typeface="Calibri"/>
                <a:sym typeface="Calibri"/>
                <a:hlinkClick r:id="rId5"/>
              </a:rPr>
              <a:t>http://www.goinglobal.com/</a:t>
            </a:r>
            <a:r>
              <a:rPr lang="en" sz="1200" b="1">
                <a:solidFill>
                  <a:schemeClr val="dk1"/>
                </a:solidFill>
                <a:latin typeface="Calibri"/>
                <a:ea typeface="Calibri"/>
                <a:cs typeface="Calibri"/>
                <a:sym typeface="Calibri"/>
              </a:rPr>
              <a:t> </a:t>
            </a:r>
            <a:br>
              <a:rPr lang="en" sz="1200" b="1">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GoinGlobal is an online reference designed for any student interested in international careers. It provides country career guides as well as information about obtaining authorization to work in the U.S.</a:t>
            </a:r>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Vault Guides</a:t>
            </a:r>
            <a:r>
              <a:rPr lang="en" sz="1200">
                <a:solidFill>
                  <a:schemeClr val="dk1"/>
                </a:solidFill>
                <a:latin typeface="Calibri"/>
                <a:ea typeface="Calibri"/>
                <a:cs typeface="Calibri"/>
                <a:sym typeface="Calibri"/>
              </a:rPr>
              <a:t> (provided by UCI Libraries)</a:t>
            </a: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Career Fair Plus</a:t>
            </a:r>
            <a:r>
              <a:rPr lang="en" sz="1200">
                <a:solidFill>
                  <a:schemeClr val="dk1"/>
                </a:solidFill>
                <a:latin typeface="Calibri"/>
                <a:ea typeface="Calibri"/>
                <a:cs typeface="Calibri"/>
                <a:sym typeface="Calibri"/>
              </a:rPr>
              <a:t/>
            </a:r>
            <a:br>
              <a:rPr lang="en" sz="1200">
                <a:solidFill>
                  <a:schemeClr val="dk1"/>
                </a:solidFill>
                <a:latin typeface="Calibri"/>
                <a:ea typeface="Calibri"/>
                <a:cs typeface="Calibri"/>
                <a:sym typeface="Calibri"/>
              </a:rPr>
            </a:br>
            <a:r>
              <a:rPr lang="en" sz="1200" b="1" u="sng">
                <a:solidFill>
                  <a:schemeClr val="hlink"/>
                </a:solidFill>
                <a:latin typeface="Calibri"/>
                <a:ea typeface="Calibri"/>
                <a:cs typeface="Calibri"/>
                <a:sym typeface="Calibri"/>
                <a:hlinkClick r:id="rId6"/>
              </a:rPr>
              <a:t>https://app.careerfairplus.com/uci_ca</a:t>
            </a:r>
            <a:r>
              <a:rPr lang="en" sz="1200" b="1">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Career Fair Plus is an app that enhances student career fair navigation by allowing customized searches by major, job or internship, industry, and job function. If employers opt in to the “skip the line” function, they can allow students to set a specific time to meet at the fair.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a:r>
            <a:br>
              <a:rPr lang="en" sz="1200">
                <a:solidFill>
                  <a:schemeClr val="dk1"/>
                </a:solidFill>
                <a:latin typeface="Calibri"/>
                <a:ea typeface="Calibri"/>
                <a:cs typeface="Calibri"/>
                <a:sym typeface="Calibri"/>
              </a:rPr>
            </a:br>
            <a:r>
              <a:rPr lang="en" sz="1200" b="1">
                <a:solidFill>
                  <a:schemeClr val="dk1"/>
                </a:solidFill>
                <a:latin typeface="Calibri"/>
                <a:ea typeface="Calibri"/>
                <a:cs typeface="Calibri"/>
                <a:sym typeface="Calibri"/>
              </a:rPr>
              <a:t>Versatile PhD</a:t>
            </a:r>
            <a:br>
              <a:rPr lang="en" sz="1200" b="1">
                <a:solidFill>
                  <a:schemeClr val="dk1"/>
                </a:solidFill>
                <a:latin typeface="Calibri"/>
                <a:ea typeface="Calibri"/>
                <a:cs typeface="Calibri"/>
                <a:sym typeface="Calibri"/>
              </a:rPr>
            </a:br>
            <a:r>
              <a:rPr lang="en" sz="1200" b="1" u="sng">
                <a:solidFill>
                  <a:schemeClr val="hlink"/>
                </a:solidFill>
                <a:latin typeface="Calibri"/>
                <a:ea typeface="Calibri"/>
                <a:cs typeface="Calibri"/>
                <a:sym typeface="Calibri"/>
                <a:hlinkClick r:id="rId7"/>
              </a:rPr>
              <a:t>http://career.uci.edu/students/graduate/versatile-phd/</a:t>
            </a:r>
            <a:r>
              <a:rPr lang="en" sz="1200" b="1">
                <a:solidFill>
                  <a:schemeClr val="dk1"/>
                </a:solidFill>
                <a:latin typeface="Calibri"/>
                <a:ea typeface="Calibri"/>
                <a:cs typeface="Calibri"/>
                <a:sym typeface="Calibri"/>
              </a:rPr>
              <a:t> </a:t>
            </a:r>
            <a:br>
              <a:rPr lang="en" sz="1200" b="1">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Versatile PhD offers first-hand advice about nonacademic careers for STEM PhDs and postdoctoral scholars, including resume and cover letter samples, career autobiographies, and career panel discussions with PhDs successfully employed outside the academy. Versatile PhD provides an online, six-module course entitled “PhD-focused Options for Success Career Exploration.” </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Imagine PhD</a:t>
            </a:r>
            <a:br>
              <a:rPr lang="en" sz="1200" b="1">
                <a:solidFill>
                  <a:schemeClr val="dk1"/>
                </a:solidFill>
                <a:latin typeface="Calibri"/>
                <a:ea typeface="Calibri"/>
                <a:cs typeface="Calibri"/>
                <a:sym typeface="Calibri"/>
              </a:rPr>
            </a:br>
            <a:r>
              <a:rPr lang="en" sz="1200" b="1" u="sng">
                <a:solidFill>
                  <a:schemeClr val="hlink"/>
                </a:solidFill>
                <a:latin typeface="Calibri"/>
                <a:ea typeface="Calibri"/>
                <a:cs typeface="Calibri"/>
                <a:sym typeface="Calibri"/>
                <a:hlinkClick r:id="rId8"/>
              </a:rPr>
              <a:t>http://career.uci.edu/students/graduate/imaginephd/</a:t>
            </a:r>
            <a:r>
              <a:rPr lang="en" sz="1200" b="1">
                <a:solidFill>
                  <a:schemeClr val="dk1"/>
                </a:solidFill>
                <a:latin typeface="Calibri"/>
                <a:ea typeface="Calibri"/>
                <a:cs typeface="Calibri"/>
                <a:sym typeface="Calibri"/>
              </a:rPr>
              <a:t> </a:t>
            </a:r>
            <a:br>
              <a:rPr lang="en" sz="1200" b="1">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Imagine PhD is an online career exploration and planning tool for PhD students and postdoctoral scholars in the humanities and social sciences. It offers a self-assessment that allows users to develop goals and map out next steps for career and professional development success.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1">
                <a:solidFill>
                  <a:schemeClr val="dk1"/>
                </a:solidFill>
                <a:latin typeface="Calibri"/>
                <a:ea typeface="Calibri"/>
                <a:cs typeface="Calibri"/>
                <a:sym typeface="Calibri"/>
              </a:rPr>
              <a:t>VMock </a:t>
            </a:r>
            <a:r>
              <a:rPr lang="en" sz="1200">
                <a:solidFill>
                  <a:schemeClr val="dk1"/>
                </a:solidFill>
                <a:latin typeface="Calibri"/>
                <a:ea typeface="Calibri"/>
                <a:cs typeface="Calibri"/>
                <a:sym typeface="Calibri"/>
              </a:rPr>
              <a:t>(in contract negotiations)</a:t>
            </a:r>
            <a:r>
              <a:rPr lang="en" sz="1200" b="1">
                <a:solidFill>
                  <a:schemeClr val="dk1"/>
                </a:solidFill>
                <a:latin typeface="Calibri"/>
                <a:ea typeface="Calibri"/>
                <a:cs typeface="Calibri"/>
                <a:sym typeface="Calibri"/>
              </a:rPr>
              <a:t/>
            </a:r>
            <a:br>
              <a:rPr lang="en" sz="1200" b="1">
                <a:solidFill>
                  <a:schemeClr val="dk1"/>
                </a:solidFill>
                <a:latin typeface="Calibri"/>
                <a:ea typeface="Calibri"/>
                <a:cs typeface="Calibri"/>
                <a:sym typeface="Calibri"/>
              </a:rPr>
            </a:br>
            <a:r>
              <a:rPr lang="en" sz="1200" b="1" u="sng">
                <a:solidFill>
                  <a:schemeClr val="hlink"/>
                </a:solidFill>
                <a:latin typeface="Calibri"/>
                <a:ea typeface="Calibri"/>
                <a:cs typeface="Calibri"/>
                <a:sym typeface="Calibri"/>
                <a:hlinkClick r:id="rId9"/>
              </a:rPr>
              <a:t>https://www.vmock.com/</a:t>
            </a:r>
            <a:r>
              <a:rPr lang="en" sz="1200" b="1">
                <a:solidFill>
                  <a:schemeClr val="dk1"/>
                </a:solidFill>
                <a:latin typeface="Calibri"/>
                <a:ea typeface="Calibri"/>
                <a:cs typeface="Calibri"/>
                <a:sym typeface="Calibri"/>
              </a:rPr>
              <a:t> </a:t>
            </a:r>
            <a:br>
              <a:rPr lang="en" sz="1200" b="1">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VMock’s artificial intelligence provides instant and substantive resume reviews. Students upload their resumes and are given a score based on algorithms derived from thousands of resumes and job descriptions. Students can incorporate the feedback and re-upload resumes to raise their scores. </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EMSI Career Coach</a:t>
            </a:r>
            <a:r>
              <a:rPr lang="en" sz="1200">
                <a:solidFill>
                  <a:schemeClr val="dk1"/>
                </a:solidFill>
                <a:latin typeface="Calibri"/>
                <a:ea typeface="Calibri"/>
                <a:cs typeface="Calibri"/>
                <a:sym typeface="Calibri"/>
              </a:rPr>
              <a:t> (in contract negotiations)</a:t>
            </a:r>
            <a:br>
              <a:rPr lang="en" sz="1200">
                <a:solidFill>
                  <a:schemeClr val="dk1"/>
                </a:solidFill>
                <a:latin typeface="Calibri"/>
                <a:ea typeface="Calibri"/>
                <a:cs typeface="Calibri"/>
                <a:sym typeface="Calibri"/>
              </a:rPr>
            </a:br>
            <a:r>
              <a:rPr lang="en" sz="1200" b="1" u="sng">
                <a:solidFill>
                  <a:schemeClr val="hlink"/>
                </a:solidFill>
                <a:latin typeface="Calibri"/>
                <a:ea typeface="Calibri"/>
                <a:cs typeface="Calibri"/>
                <a:sym typeface="Calibri"/>
                <a:hlinkClick r:id="rId10"/>
              </a:rPr>
              <a:t>https://www.economicmodeling.com/student-success/</a:t>
            </a:r>
            <a:r>
              <a:rPr lang="en" sz="1200" b="1">
                <a:solidFill>
                  <a:schemeClr val="dk1"/>
                </a:solidFill>
                <a:latin typeface="Calibri"/>
                <a:ea typeface="Calibri"/>
                <a:cs typeface="Calibri"/>
                <a:sym typeface="Calibri"/>
              </a:rPr>
              <a:t> </a:t>
            </a:r>
            <a:br>
              <a:rPr lang="en" sz="1200" b="1">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EMSI Career Coach draws on labor market research to help users identify how well their interests align with careers, to take a deep dive into career path information, and to instantly access and apply for all currently available positions that match their interests.</a:t>
            </a:r>
            <a:r>
              <a:rPr lang="en" sz="1200" b="1">
                <a:solidFill>
                  <a:schemeClr val="dk1"/>
                </a:solidFill>
                <a:latin typeface="Calibri"/>
                <a:ea typeface="Calibri"/>
                <a:cs typeface="Calibri"/>
                <a:sym typeface="Calibri"/>
              </a:rPr>
              <a:t/>
            </a:r>
            <a:br>
              <a:rPr lang="en" sz="1200" b="1">
                <a:solidFill>
                  <a:schemeClr val="dk1"/>
                </a:solidFill>
                <a:latin typeface="Calibri"/>
                <a:ea typeface="Calibri"/>
                <a:cs typeface="Calibri"/>
                <a:sym typeface="Calibri"/>
              </a:rPr>
            </a:b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ALSO: </a:t>
            </a:r>
            <a:endParaRPr/>
          </a:p>
          <a:p>
            <a:pPr marL="0" marR="0" lvl="0" indent="0" algn="l" rtl="0">
              <a:lnSpc>
                <a:spcPct val="100000"/>
              </a:lnSpc>
              <a:spcBef>
                <a:spcPts val="0"/>
              </a:spcBef>
              <a:spcAft>
                <a:spcPts val="0"/>
              </a:spcAft>
              <a:buClr>
                <a:schemeClr val="dk1"/>
              </a:buClr>
              <a:buSzPts val="1200"/>
              <a:buFont typeface="Calibri"/>
              <a:buNone/>
            </a:pPr>
            <a:r>
              <a:rPr lang="en" sz="1200" b="1">
                <a:solidFill>
                  <a:schemeClr val="dk1"/>
                </a:solidFill>
                <a:latin typeface="Calibri"/>
                <a:ea typeface="Calibri"/>
                <a:cs typeface="Calibri"/>
                <a:sym typeface="Calibri"/>
              </a:rPr>
              <a:t>The Anteater Network</a:t>
            </a:r>
            <a:r>
              <a:rPr lang="en" sz="1200">
                <a:solidFill>
                  <a:schemeClr val="dk1"/>
                </a:solidFill>
                <a:latin typeface="Calibri"/>
                <a:ea typeface="Calibri"/>
                <a:cs typeface="Calibri"/>
                <a:sym typeface="Calibri"/>
              </a:rPr>
              <a:t> (provided by the UCI Alumni Association)</a:t>
            </a:r>
            <a:br>
              <a:rPr lang="en" sz="1200">
                <a:solidFill>
                  <a:schemeClr val="dk1"/>
                </a:solidFill>
                <a:latin typeface="Calibri"/>
                <a:ea typeface="Calibri"/>
                <a:cs typeface="Calibri"/>
                <a:sym typeface="Calibri"/>
              </a:rPr>
            </a:br>
            <a:r>
              <a:rPr lang="en" sz="1200" b="1" u="sng">
                <a:solidFill>
                  <a:schemeClr val="hlink"/>
                </a:solidFill>
                <a:latin typeface="Calibri"/>
                <a:ea typeface="Calibri"/>
                <a:cs typeface="Calibri"/>
                <a:sym typeface="Calibri"/>
                <a:hlinkClick r:id="rId11"/>
              </a:rPr>
              <a:t>https://antnet.uci.edu/</a:t>
            </a:r>
            <a:r>
              <a:rPr lang="en" sz="1200" b="1">
                <a:solidFill>
                  <a:schemeClr val="dk1"/>
                </a:solidFill>
                <a:latin typeface="Calibri"/>
                <a:ea typeface="Calibri"/>
                <a:cs typeface="Calibri"/>
                <a:sym typeface="Calibri"/>
              </a:rPr>
              <a:t> </a:t>
            </a:r>
            <a:br>
              <a:rPr lang="en" sz="1200" b="1">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Powered by the vendor PeopleGrove, the Anteater Network is an online space where alumni and students can connect for professional mentoring.</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a:t> </a:t>
            </a:r>
            <a:endParaRPr/>
          </a:p>
        </p:txBody>
      </p:sp>
      <p:sp>
        <p:nvSpPr>
          <p:cNvPr id="937" name="Google Shape;937;g8a9f336500_0_13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34884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8a9f336500_0_13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3" name="Google Shape;953;g8a9f336500_0_1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708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8a9f336500_0_13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9" name="Google Shape;959;g8a9f336500_0_1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932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8a9f336500_0_13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5" name="Google Shape;965;g8a9f336500_0_1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867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8a9f336500_0_13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1" name="Google Shape;971;g8a9f336500_0_1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267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88c8119737_0_11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88c8119737_0_11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a:solidFill>
                  <a:schemeClr val="dk1"/>
                </a:solidFill>
              </a:rPr>
              <a:t>Gary W. Matkin, Ph.D</a:t>
            </a:r>
            <a:r>
              <a:rPr lang="en" sz="1000">
                <a:solidFill>
                  <a:schemeClr val="dk1"/>
                </a:solidFill>
              </a:rPr>
              <a:t>. is Dean of Continuing Education and Vice Provost for Career Pathways at the University of California, Irvine.  The Division of Continuing Education (DCE) offers about 3000 courses per year and attracts about 40,0000 enrollments.  It has an annual self-supporting Budget of $40 million.  The Division of Career Pathways (DCP) serves UCI’s 36,000 matriculated students as they seek to identify, prepare for, and enter meaningful careers.  DCP is expanding its services to continuing education students and alumni as well.  DCE is a major contributor to the open education movement and Gary is known for his efforts to support the 60-Year Curriculum and Alternative Digital Credentialing.  Gary holds a Bachelor of Science degree from the University of San Francisco, and an MBA and Ph.D. from UC Berkeley and he is a certified public accountant.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b="1">
                <a:solidFill>
                  <a:schemeClr val="dk1"/>
                </a:solidFill>
              </a:rPr>
              <a:t>Betty Vandenbosch, Ph.D</a:t>
            </a:r>
            <a:r>
              <a:rPr lang="en" sz="1000">
                <a:solidFill>
                  <a:schemeClr val="dk1"/>
                </a:solidFill>
              </a:rPr>
              <a:t> oversees Coursera’s content and credential strategy and partner relationships. Before joining Coursera, Betty was chancellor of Purdue University Global, an institution resulting from Purdue University’s 2018 acquisition of Kaplan University. At Purdue, Betty oversaw academics for more than 32,000 students -- most of whom earned their degrees online. Before that, Betty held a number of leadership positions at Kaplan University and served as associate dean and associate professor at the Weatherhead School of Management at Case Western Reserve University. She earned her Ph.D. in Management Information Systems and MBA from Western University in Ontario, Canada.</a:t>
            </a:r>
            <a:endParaRPr/>
          </a:p>
        </p:txBody>
      </p:sp>
    </p:spTree>
    <p:extLst>
      <p:ext uri="{BB962C8B-B14F-4D97-AF65-F5344CB8AC3E}">
        <p14:creationId xmlns:p14="http://schemas.microsoft.com/office/powerpoint/2010/main" val="1055927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8a9f336500_0_13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7" name="Google Shape;977;g8a9f336500_0_1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9126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8a9f336500_0_13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3" name="Google Shape;983;g8a9f336500_0_13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166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8a9f336500_0_1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g8a9f336500_0_13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To initiate the issuance of an ADC, the issuing organization or institution posts the ADC to a repository that is secure and unhackable. At the same time, the issuing organization or institution stores this posting to its own record system. </a:t>
            </a:r>
            <a:endParaRPr/>
          </a:p>
          <a:p>
            <a:pPr marL="0" lvl="0" indent="0" algn="l" rtl="0">
              <a:spcBef>
                <a:spcPts val="0"/>
              </a:spcBef>
              <a:spcAft>
                <a:spcPts val="0"/>
              </a:spcAft>
              <a:buNone/>
            </a:pPr>
            <a:endParaRPr/>
          </a:p>
          <a:p>
            <a:pPr marL="0" lvl="0" indent="0" algn="l" rtl="0">
              <a:spcBef>
                <a:spcPts val="0"/>
              </a:spcBef>
              <a:spcAft>
                <a:spcPts val="0"/>
              </a:spcAft>
              <a:buNone/>
            </a:pPr>
            <a:r>
              <a:rPr lang="en"/>
              <a:t>After posting to the repository, the recipient may then post the ADC to any digital repository including to a resume, to LinkedIn and other social media sites, to employers and potential employers, and even to friends.  </a:t>
            </a:r>
            <a:endParaRPr/>
          </a:p>
          <a:p>
            <a:pPr marL="0" lvl="0" indent="0" algn="l" rtl="0">
              <a:spcBef>
                <a:spcPts val="0"/>
              </a:spcBef>
              <a:spcAft>
                <a:spcPts val="0"/>
              </a:spcAft>
              <a:buNone/>
            </a:pPr>
            <a:endParaRPr/>
          </a:p>
        </p:txBody>
      </p:sp>
      <p:sp>
        <p:nvSpPr>
          <p:cNvPr id="989" name="Google Shape;989;g8a9f336500_0_13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3231147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8a9f336500_0_13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4" name="Google Shape;1024;g8a9f336500_0_13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Here are some examples from both higher education and the corporate world of the icons used to signify that the recipient of the ADC has achieved a specific competency in a defined topic. </a:t>
            </a:r>
            <a:endParaRPr/>
          </a:p>
        </p:txBody>
      </p:sp>
      <p:sp>
        <p:nvSpPr>
          <p:cNvPr id="1025" name="Google Shape;1025;g8a9f336500_0_13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1035828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8a9f336500_0_14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6" name="Google Shape;1036;g8a9f336500_0_14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Here are examples of ADCs issued by UCI. Note that it contains three simple components:</a:t>
            </a:r>
            <a:endParaRPr/>
          </a:p>
          <a:p>
            <a:pPr marL="232943" lvl="0" indent="-232943" algn="l" rtl="0">
              <a:spcBef>
                <a:spcPts val="0"/>
              </a:spcBef>
              <a:spcAft>
                <a:spcPts val="0"/>
              </a:spcAft>
              <a:buClr>
                <a:schemeClr val="dk1"/>
              </a:buClr>
              <a:buSzPts val="1200"/>
              <a:buFont typeface="Calibri"/>
              <a:buAutoNum type="arabicPeriod"/>
            </a:pPr>
            <a:r>
              <a:rPr lang="en"/>
              <a:t>Name of issuing institution institution</a:t>
            </a:r>
            <a:endParaRPr/>
          </a:p>
          <a:p>
            <a:pPr marL="232943" lvl="0" indent="-232943" algn="l" rtl="0">
              <a:spcBef>
                <a:spcPts val="0"/>
              </a:spcBef>
              <a:spcAft>
                <a:spcPts val="0"/>
              </a:spcAft>
              <a:buClr>
                <a:schemeClr val="dk1"/>
              </a:buClr>
              <a:buSzPts val="1200"/>
              <a:buFont typeface="Calibri"/>
              <a:buAutoNum type="arabicPeriod"/>
            </a:pPr>
            <a:r>
              <a:rPr lang="en"/>
              <a:t>Unit or division issuing institution responsible for ADC (UCI Division of Continuing Education)</a:t>
            </a:r>
            <a:endParaRPr/>
          </a:p>
          <a:p>
            <a:pPr marL="232943" lvl="0" indent="-232943" algn="l" rtl="0">
              <a:spcBef>
                <a:spcPts val="0"/>
              </a:spcBef>
              <a:spcAft>
                <a:spcPts val="0"/>
              </a:spcAft>
              <a:buClr>
                <a:schemeClr val="dk1"/>
              </a:buClr>
              <a:buSzPts val="1200"/>
              <a:buFont typeface="Calibri"/>
              <a:buAutoNum type="arabicPeriod"/>
            </a:pPr>
            <a:r>
              <a:rPr lang="en"/>
              <a:t>The competency represented by the ADC (HTML/CSS)</a:t>
            </a:r>
            <a:endParaRPr/>
          </a:p>
        </p:txBody>
      </p:sp>
      <p:sp>
        <p:nvSpPr>
          <p:cNvPr id="1037" name="Google Shape;1037;g8a9f336500_0_14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1198660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8a9f336500_0_14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7" name="Google Shape;1047;g8a9f336500_0_14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To initiate the issuance of an ADC, the issuing organization or institution posts the ADC to a repository that is secure and unhackable. At the same time, the issuing organization or institution stores this posting to its own record system. </a:t>
            </a:r>
            <a:endParaRPr/>
          </a:p>
          <a:p>
            <a:pPr marL="0" lvl="0" indent="0" algn="l" rtl="0">
              <a:spcBef>
                <a:spcPts val="0"/>
              </a:spcBef>
              <a:spcAft>
                <a:spcPts val="0"/>
              </a:spcAft>
              <a:buNone/>
            </a:pPr>
            <a:endParaRPr/>
          </a:p>
          <a:p>
            <a:pPr marL="0" lvl="0" indent="0" algn="l" rtl="0">
              <a:spcBef>
                <a:spcPts val="0"/>
              </a:spcBef>
              <a:spcAft>
                <a:spcPts val="0"/>
              </a:spcAft>
              <a:buNone/>
            </a:pPr>
            <a:r>
              <a:rPr lang="en"/>
              <a:t>After posting to the repository, the recipient may then post the ADC to any digital repository including to a resume, to LinkedIn and other social media sites, to employers and potential employers, and even to friends.  </a:t>
            </a:r>
            <a:endParaRPr/>
          </a:p>
          <a:p>
            <a:pPr marL="0" lvl="0" indent="0" algn="l" rtl="0">
              <a:spcBef>
                <a:spcPts val="0"/>
              </a:spcBef>
              <a:spcAft>
                <a:spcPts val="0"/>
              </a:spcAft>
              <a:buNone/>
            </a:pPr>
            <a:endParaRPr/>
          </a:p>
        </p:txBody>
      </p:sp>
      <p:sp>
        <p:nvSpPr>
          <p:cNvPr id="1048" name="Google Shape;1048;g8a9f336500_0_14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Tree>
    <p:extLst>
      <p:ext uri="{BB962C8B-B14F-4D97-AF65-F5344CB8AC3E}">
        <p14:creationId xmlns:p14="http://schemas.microsoft.com/office/powerpoint/2010/main" val="946215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8a9f336500_0_14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g8a9f336500_0_14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Evidence that ADCs are indeed a higher education imperative is rapidly increasing. ADCs are already widely issued, especially by non-higher education institutions and several governments are adopting ADCs as central to higher education systems (New Zealand, Malta, Australia). As already indicated, traditional transcripts are less and less relevant to workforce demands for competency certification. ADCs fill in an important gap between learning and work relevant skill verification. The adoption of an ADC system will push universities toward greater alignment with the demands of both students and local economies, making universities more accountable for what they produce. Young adults are demanding shorter, relevant education that they can put to immediate use. The huge supply of open education available in the world represents a large opportunity for certification of competencies. Hiring practices of companies increasingly depend on digital searches for job candidates. ADCs make those competencies discoverable. ADCs are forming a system of standards and support, and employer acceptance of ADCs is increasing. </a:t>
            </a:r>
            <a:endParaRPr/>
          </a:p>
        </p:txBody>
      </p:sp>
      <p:sp>
        <p:nvSpPr>
          <p:cNvPr id="1077" name="Google Shape;1077;g8a9f336500_0_14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906263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8a9f336500_0_14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4" name="Google Shape;1084;g8a9f336500_0_14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Any implementation plan should begin with the making of several decisions, listed here. The criteria for issuance has already been discussed. Icon design may seem out of place in the early decision making process, but it turns out to be important because it has to reflect the structure of the offering. Metadata content has already been discussed and is listed in the following slide again. Ultimately, universities have to select a particular platform offer the issuance and record keeping necessary for the service.  </a:t>
            </a:r>
            <a:endParaRPr/>
          </a:p>
          <a:p>
            <a:pPr marL="0" lvl="0" indent="0" algn="l" rtl="0">
              <a:spcBef>
                <a:spcPts val="0"/>
              </a:spcBef>
              <a:spcAft>
                <a:spcPts val="0"/>
              </a:spcAft>
              <a:buNone/>
            </a:pPr>
            <a:endParaRPr/>
          </a:p>
        </p:txBody>
      </p:sp>
      <p:sp>
        <p:nvSpPr>
          <p:cNvPr id="1085" name="Google Shape;1085;g8a9f336500_0_14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37</a:t>
            </a:fld>
            <a:endParaRPr/>
          </a:p>
        </p:txBody>
      </p:sp>
    </p:spTree>
    <p:extLst>
      <p:ext uri="{BB962C8B-B14F-4D97-AF65-F5344CB8AC3E}">
        <p14:creationId xmlns:p14="http://schemas.microsoft.com/office/powerpoint/2010/main" val="3586363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8a9f336500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2" name="Google Shape;1092;g8a9f336500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004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8a9fc4835c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8a9fc4835c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63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88c8119737_0_11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88c8119737_0_11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Poll 1 (slide #4) </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How is your university helping students prepare for employment in the pandemic-impacted economy? (Select all that apply)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Enhancing career services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Alternative credentials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Job certificate programs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Distribution partnerships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Curriculum partnerships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Other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1371600" lvl="0" indent="0" algn="l" rtl="0">
              <a:spcBef>
                <a:spcPts val="0"/>
              </a:spcBef>
              <a:spcAft>
                <a:spcPts val="0"/>
              </a:spcAft>
              <a:buNone/>
            </a:pPr>
            <a:endParaRPr/>
          </a:p>
        </p:txBody>
      </p:sp>
    </p:spTree>
    <p:extLst>
      <p:ext uri="{BB962C8B-B14F-4D97-AF65-F5344CB8AC3E}">
        <p14:creationId xmlns:p14="http://schemas.microsoft.com/office/powerpoint/2010/main" val="27344027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8a9f336500_0_1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8a9f336500_0_1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264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8a9f336500_0_2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8a9f336500_0_2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What forms of stackable credentials does your university allow to help individuals progress on a career path? (select all that apply)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Associate degrees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Industry certificates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Technical certificates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Credits from other institutions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MOOC completion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Uncertain</a:t>
            </a:r>
            <a:endParaRPr/>
          </a:p>
        </p:txBody>
      </p:sp>
    </p:spTree>
    <p:extLst>
      <p:ext uri="{BB962C8B-B14F-4D97-AF65-F5344CB8AC3E}">
        <p14:creationId xmlns:p14="http://schemas.microsoft.com/office/powerpoint/2010/main" val="3034690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8a68f8a3df_14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8a68f8a3df_14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i="1">
                <a:solidFill>
                  <a:schemeClr val="dk1"/>
                </a:solidFill>
              </a:rPr>
              <a:t>At Coursera, we have developed Academies because we feel so strongly that we need to prepare people at different levels and their learning has to stack. </a:t>
            </a:r>
            <a:endParaRPr i="1">
              <a:solidFill>
                <a:schemeClr val="dk1"/>
              </a:solidFill>
            </a:endParaRPr>
          </a:p>
          <a:p>
            <a:pPr marL="0" lvl="0" indent="0" algn="l" rtl="0">
              <a:lnSpc>
                <a:spcPct val="115000"/>
              </a:lnSpc>
              <a:spcBef>
                <a:spcPts val="0"/>
              </a:spcBef>
              <a:spcAft>
                <a:spcPts val="0"/>
              </a:spcAft>
              <a:buNone/>
            </a:pPr>
            <a:r>
              <a:rPr lang="en" i="1">
                <a:solidFill>
                  <a:schemeClr val="dk1"/>
                </a:solidFill>
              </a:rPr>
              <a:t>For ex., everyone in every organization needs some understanding of data.</a:t>
            </a:r>
            <a:endParaRPr i="1">
              <a:solidFill>
                <a:schemeClr val="dk1"/>
              </a:solidFill>
            </a:endParaRPr>
          </a:p>
          <a:p>
            <a:pPr marL="0" lvl="0" indent="0" algn="l" rtl="0">
              <a:lnSpc>
                <a:spcPct val="115000"/>
              </a:lnSpc>
              <a:spcBef>
                <a:spcPts val="0"/>
              </a:spcBef>
              <a:spcAft>
                <a:spcPts val="0"/>
              </a:spcAft>
              <a:buNone/>
            </a:pPr>
            <a:r>
              <a:rPr lang="en" i="1">
                <a:solidFill>
                  <a:schemeClr val="dk1"/>
                </a:solidFill>
              </a:rPr>
              <a:t>The bottom level is what’s required for everyone.</a:t>
            </a:r>
            <a:endParaRPr i="1">
              <a:solidFill>
                <a:schemeClr val="dk1"/>
              </a:solidFill>
            </a:endParaRPr>
          </a:p>
          <a:p>
            <a:pPr marL="0" lvl="0" indent="0" algn="l" rtl="0">
              <a:lnSpc>
                <a:spcPct val="115000"/>
              </a:lnSpc>
              <a:spcBef>
                <a:spcPts val="0"/>
              </a:spcBef>
              <a:spcAft>
                <a:spcPts val="0"/>
              </a:spcAft>
              <a:buNone/>
            </a:pPr>
            <a:r>
              <a:rPr lang="en" i="1">
                <a:solidFill>
                  <a:schemeClr val="dk1"/>
                </a:solidFill>
              </a:rPr>
              <a:t>Then there are functional roles, people in different parts of the organization that need different skills because of their functional expertise. But they all need some data science.</a:t>
            </a:r>
            <a:endParaRPr i="1">
              <a:solidFill>
                <a:schemeClr val="dk1"/>
              </a:solidFill>
            </a:endParaRPr>
          </a:p>
          <a:p>
            <a:pPr marL="0" lvl="0" indent="0" algn="l" rtl="0">
              <a:lnSpc>
                <a:spcPct val="115000"/>
              </a:lnSpc>
              <a:spcBef>
                <a:spcPts val="0"/>
              </a:spcBef>
              <a:spcAft>
                <a:spcPts val="0"/>
              </a:spcAft>
              <a:buNone/>
            </a:pPr>
            <a:r>
              <a:rPr lang="en" i="1">
                <a:solidFill>
                  <a:schemeClr val="dk1"/>
                </a:solidFill>
              </a:rPr>
              <a:t>Analytics, product analytics, marketing, managers, all need data science but at different levels. The quality of the work they do is different based on where they are in the organization.</a:t>
            </a:r>
            <a:endParaRPr i="1">
              <a:solidFill>
                <a:schemeClr val="dk1"/>
              </a:solidFill>
            </a:endParaRPr>
          </a:p>
          <a:p>
            <a:pPr marL="0" lvl="0" indent="0" algn="l" rtl="0">
              <a:lnSpc>
                <a:spcPct val="115000"/>
              </a:lnSpc>
              <a:spcBef>
                <a:spcPts val="0"/>
              </a:spcBef>
              <a:spcAft>
                <a:spcPts val="0"/>
              </a:spcAft>
              <a:buNone/>
            </a:pPr>
            <a:r>
              <a:rPr lang="en" i="1">
                <a:solidFill>
                  <a:schemeClr val="dk1"/>
                </a:solidFill>
              </a:rPr>
              <a:t>There are also specific, high-level roles that are related to data science. For these, we need to reskill people so they can become the pinnacle jobs in Data Science.</a:t>
            </a:r>
            <a:endParaRPr i="1">
              <a:solidFill>
                <a:schemeClr val="dk1"/>
              </a:solidFill>
            </a:endParaRPr>
          </a:p>
          <a:p>
            <a:pPr marL="0" lvl="0" indent="0" algn="l" rtl="0">
              <a:lnSpc>
                <a:spcPct val="115000"/>
              </a:lnSpc>
              <a:spcBef>
                <a:spcPts val="0"/>
              </a:spcBef>
              <a:spcAft>
                <a:spcPts val="0"/>
              </a:spcAft>
              <a:buNone/>
            </a:pPr>
            <a:endParaRPr i="1">
              <a:solidFill>
                <a:schemeClr val="dk1"/>
              </a:solidFill>
            </a:endParaRPr>
          </a:p>
          <a:p>
            <a:pPr marL="0" lvl="0" indent="0" algn="l" rtl="0">
              <a:lnSpc>
                <a:spcPct val="115000"/>
              </a:lnSpc>
              <a:spcBef>
                <a:spcPts val="0"/>
              </a:spcBef>
              <a:spcAft>
                <a:spcPts val="0"/>
              </a:spcAft>
              <a:buNone/>
            </a:pPr>
            <a:r>
              <a:rPr lang="en" i="1">
                <a:solidFill>
                  <a:schemeClr val="dk1"/>
                </a:solidFill>
              </a:rPr>
              <a:t>What we do at Coursera:</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i="1">
                <a:solidFill>
                  <a:schemeClr val="dk1"/>
                </a:solidFill>
              </a:rPr>
              <a:t>Set an Academy based on a job task analysis. </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i="1">
                <a:solidFill>
                  <a:schemeClr val="dk1"/>
                </a:solidFill>
              </a:rPr>
              <a:t>Then we think about how we can drive literacy, upskills teams, and reskill for specific talent in an enterprise.</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i="1">
                <a:solidFill>
                  <a:schemeClr val="dk1"/>
                </a:solidFill>
              </a:rPr>
              <a:t>We look to our partners to help us fill the content so each one of these areas is covered in our catalog.</a:t>
            </a:r>
            <a:endParaRPr b="1">
              <a:latin typeface="Nunito"/>
              <a:ea typeface="Nunito"/>
              <a:cs typeface="Nunito"/>
              <a:sym typeface="Nunito"/>
            </a:endParaRPr>
          </a:p>
        </p:txBody>
      </p:sp>
    </p:spTree>
    <p:extLst>
      <p:ext uri="{BB962C8B-B14F-4D97-AF65-F5344CB8AC3E}">
        <p14:creationId xmlns:p14="http://schemas.microsoft.com/office/powerpoint/2010/main" val="2419133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8a9f336500_0_1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8a9f336500_0_1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enables our stackable content to lead to many different levels for our learners.</a:t>
            </a:r>
            <a:endParaRPr/>
          </a:p>
          <a:p>
            <a:pPr marL="0" lvl="0" indent="0" algn="l" rtl="0">
              <a:spcBef>
                <a:spcPts val="0"/>
              </a:spcBef>
              <a:spcAft>
                <a:spcPts val="0"/>
              </a:spcAft>
              <a:buNone/>
            </a:pPr>
            <a:r>
              <a:rPr lang="en"/>
              <a:t>For most learners, what’s most important is that they learn the skill, and that they can tell other people they learned the skill.</a:t>
            </a:r>
            <a:endParaRPr/>
          </a:p>
          <a:p>
            <a:pPr marL="0" lvl="0" indent="0" algn="l" rtl="0">
              <a:spcBef>
                <a:spcPts val="0"/>
              </a:spcBef>
              <a:spcAft>
                <a:spcPts val="0"/>
              </a:spcAft>
              <a:buNone/>
            </a:pPr>
            <a:r>
              <a:rPr lang="en"/>
              <a:t>At Coursera, if you take the test so to speak, you can share the outcome (the fact that you succeeded), with places like LinkedIn.</a:t>
            </a:r>
            <a:endParaRPr/>
          </a:p>
          <a:p>
            <a:pPr marL="0" lvl="0" indent="0" algn="l" rtl="0">
              <a:spcBef>
                <a:spcPts val="0"/>
              </a:spcBef>
              <a:spcAft>
                <a:spcPts val="0"/>
              </a:spcAft>
              <a:buNone/>
            </a:pPr>
            <a:r>
              <a:rPr lang="en"/>
              <a:t>Some of these are higher quality than others - if someone has a Degree, they took the classes on Coursera but the degree is granted by the university.</a:t>
            </a:r>
            <a:endParaRPr/>
          </a:p>
          <a:p>
            <a:pPr marL="0" lvl="0" indent="0" algn="l" rtl="0">
              <a:spcBef>
                <a:spcPts val="0"/>
              </a:spcBef>
              <a:spcAft>
                <a:spcPts val="0"/>
              </a:spcAft>
              <a:buNone/>
            </a:pPr>
            <a:r>
              <a:rPr lang="en"/>
              <a:t>Certificates: some are transcriptable, S12ns allow people to learn a specific skills, and projects are hands-on experience to learn a specific tool or skill.</a:t>
            </a:r>
            <a:endParaRPr/>
          </a:p>
          <a:p>
            <a:pPr marL="0" lvl="0" indent="0" algn="l" rtl="0">
              <a:spcBef>
                <a:spcPts val="0"/>
              </a:spcBef>
              <a:spcAft>
                <a:spcPts val="0"/>
              </a:spcAft>
              <a:buNone/>
            </a:pPr>
            <a:endParaRPr/>
          </a:p>
          <a:p>
            <a:pPr marL="0" lvl="0" indent="0" algn="l" rtl="0">
              <a:spcBef>
                <a:spcPts val="0"/>
              </a:spcBef>
              <a:spcAft>
                <a:spcPts val="0"/>
              </a:spcAft>
              <a:buNone/>
            </a:pPr>
            <a:r>
              <a:rPr lang="en"/>
              <a:t>The way that our learners come in to the platform depends on where they start </a:t>
            </a:r>
            <a:endParaRPr/>
          </a:p>
        </p:txBody>
      </p:sp>
    </p:spTree>
    <p:extLst>
      <p:ext uri="{BB962C8B-B14F-4D97-AF65-F5344CB8AC3E}">
        <p14:creationId xmlns:p14="http://schemas.microsoft.com/office/powerpoint/2010/main" val="2963017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8a9f336500_0_1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8a9f336500_0_1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can see, </a:t>
            </a:r>
            <a:endParaRPr/>
          </a:p>
        </p:txBody>
      </p:sp>
    </p:spTree>
    <p:extLst>
      <p:ext uri="{BB962C8B-B14F-4D97-AF65-F5344CB8AC3E}">
        <p14:creationId xmlns:p14="http://schemas.microsoft.com/office/powerpoint/2010/main" val="3641980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8a9f336500_0_1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8a9f336500_0_1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say this is an area I really want to do something in - I will take a degree</a:t>
            </a:r>
            <a:endParaRPr/>
          </a:p>
          <a:p>
            <a:pPr marL="0" lvl="0" indent="0" algn="l" rtl="0">
              <a:spcBef>
                <a:spcPts val="0"/>
              </a:spcBef>
              <a:spcAft>
                <a:spcPts val="0"/>
              </a:spcAft>
              <a:buNone/>
            </a:pPr>
            <a:endParaRPr/>
          </a:p>
          <a:p>
            <a:pPr marL="0" lvl="0" indent="0" algn="l" rtl="0">
              <a:spcBef>
                <a:spcPts val="0"/>
              </a:spcBef>
              <a:spcAft>
                <a:spcPts val="0"/>
              </a:spcAft>
              <a:buNone/>
            </a:pPr>
            <a:r>
              <a:rPr lang="en"/>
              <a:t>Depending on what course you take, we can recommend what degree</a:t>
            </a:r>
            <a:endParaRPr/>
          </a:p>
        </p:txBody>
      </p:sp>
    </p:spTree>
    <p:extLst>
      <p:ext uri="{BB962C8B-B14F-4D97-AF65-F5344CB8AC3E}">
        <p14:creationId xmlns:p14="http://schemas.microsoft.com/office/powerpoint/2010/main" val="667425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8a9f336500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8a9f336500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Learners can also start by taking a sub-degree certificate if you’re quite sure about the area that they are interested in.</a:t>
            </a:r>
            <a:endParaRPr/>
          </a:p>
          <a:p>
            <a:pPr marL="0" lvl="0" indent="0" algn="l" rtl="0">
              <a:spcBef>
                <a:spcPts val="0"/>
              </a:spcBef>
              <a:spcAft>
                <a:spcPts val="0"/>
              </a:spcAft>
              <a:buNone/>
            </a:pPr>
            <a:endParaRPr/>
          </a:p>
          <a:p>
            <a:pPr marL="0" lvl="0" indent="0" algn="l" rtl="0">
              <a:spcBef>
                <a:spcPts val="0"/>
              </a:spcBef>
              <a:spcAft>
                <a:spcPts val="0"/>
              </a:spcAft>
              <a:buNone/>
            </a:pPr>
            <a:r>
              <a:rPr lang="en"/>
              <a:t>We have a few flavors here - MasterTracks, Professional Certificates (enable learners to get a skillset for a particular career), and university certificates which provide high-touch university content but don’t have transcriptable credit.</a:t>
            </a:r>
            <a:endParaRPr/>
          </a:p>
          <a:p>
            <a:pPr marL="0" lvl="0" indent="0" algn="l" rtl="0">
              <a:spcBef>
                <a:spcPts val="0"/>
              </a:spcBef>
              <a:spcAft>
                <a:spcPts val="0"/>
              </a:spcAft>
              <a:buNone/>
            </a:pPr>
            <a:endParaRPr/>
          </a:p>
          <a:p>
            <a:pPr marL="0" lvl="0" indent="0" algn="l" rtl="0">
              <a:spcBef>
                <a:spcPts val="0"/>
              </a:spcBef>
              <a:spcAft>
                <a:spcPts val="0"/>
              </a:spcAft>
              <a:buNone/>
            </a:pPr>
            <a:r>
              <a:rPr lang="en"/>
              <a:t>A special kind of certificate, Gateway Certificate, is offered to learners who don’t have a university degree to prepare them for their first or their next best job.</a:t>
            </a:r>
            <a:endParaRPr/>
          </a:p>
          <a:p>
            <a:pPr marL="0" lvl="0" indent="0" algn="l" rtl="0">
              <a:spcBef>
                <a:spcPts val="0"/>
              </a:spcBef>
              <a:spcAft>
                <a:spcPts val="0"/>
              </a:spcAft>
              <a:buNone/>
            </a:pPr>
            <a:endParaRPr/>
          </a:p>
          <a:p>
            <a:pPr marL="0" lvl="0" indent="0" algn="l" rtl="0">
              <a:spcBef>
                <a:spcPts val="0"/>
              </a:spcBef>
              <a:spcAft>
                <a:spcPts val="0"/>
              </a:spcAft>
              <a:buNone/>
            </a:pPr>
            <a:r>
              <a:rPr lang="en"/>
              <a:t>So, someone working in retail could come in and do a certificate in Google IT and be ready for an entry level job in IT.</a:t>
            </a:r>
            <a:endParaRPr/>
          </a:p>
        </p:txBody>
      </p:sp>
    </p:spTree>
    <p:extLst>
      <p:ext uri="{BB962C8B-B14F-4D97-AF65-F5344CB8AC3E}">
        <p14:creationId xmlns:p14="http://schemas.microsoft.com/office/powerpoint/2010/main" val="810442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8a9f336500_0_1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8a9f336500_0_1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certificates, some people will go on to a Master’s Degree</a:t>
            </a:r>
            <a:endParaRPr/>
          </a:p>
        </p:txBody>
      </p:sp>
    </p:spTree>
    <p:extLst>
      <p:ext uri="{BB962C8B-B14F-4D97-AF65-F5344CB8AC3E}">
        <p14:creationId xmlns:p14="http://schemas.microsoft.com/office/powerpoint/2010/main" val="1829741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8a9f3365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8a9f3365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963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8a9f336500_0_2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8a9f336500_0_2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4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8a9f336500_0_1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8a9f336500_0_1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044304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8a9f336500_0_2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8a9f336500_0_2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55228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8a9f336500_0_2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8a9f336500_0_2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20267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8a9f336500_0_1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8a9f336500_0_1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dk1"/>
                </a:solidFill>
              </a:rPr>
              <a:t>Talk Track:</a:t>
            </a:r>
            <a:endParaRPr i="1">
              <a:solidFill>
                <a:schemeClr val="dk1"/>
              </a:solidFill>
            </a:endParaRPr>
          </a:p>
          <a:p>
            <a:pPr marL="0" lvl="0" indent="0" algn="l" rtl="0">
              <a:spcBef>
                <a:spcPts val="0"/>
              </a:spcBef>
              <a:spcAft>
                <a:spcPts val="0"/>
              </a:spcAft>
              <a:buNone/>
            </a:pPr>
            <a:r>
              <a:rPr lang="en" i="1">
                <a:solidFill>
                  <a:schemeClr val="dk1"/>
                </a:solidFill>
              </a:rPr>
              <a:t>What you can do - watch a teacher on the R hand side of the screen, and try to do the same thing on the LHS. So it’s a hands-on experience guided by someone leading the process on the RHS.</a:t>
            </a:r>
            <a:endParaRPr i="1">
              <a:solidFill>
                <a:schemeClr val="dk1"/>
              </a:solidFill>
            </a:endParaRPr>
          </a:p>
          <a:p>
            <a:pPr marL="0" lvl="0" indent="0" algn="l" rtl="0">
              <a:spcBef>
                <a:spcPts val="0"/>
              </a:spcBef>
              <a:spcAft>
                <a:spcPts val="0"/>
              </a:spcAft>
              <a:buNone/>
            </a:pPr>
            <a:r>
              <a:rPr lang="en" i="1">
                <a:solidFill>
                  <a:schemeClr val="dk1"/>
                </a:solidFill>
              </a:rPr>
              <a:t>We have more than 400,000 students taking guided projects right now, and they just can’t get enough of them.</a:t>
            </a:r>
            <a:endParaRPr i="1">
              <a:solidFill>
                <a:schemeClr val="dk1"/>
              </a:solidFill>
            </a:endParaRPr>
          </a:p>
          <a:p>
            <a:pPr marL="0" lvl="0" indent="0" algn="l" rtl="0">
              <a:spcBef>
                <a:spcPts val="0"/>
              </a:spcBef>
              <a:spcAft>
                <a:spcPts val="0"/>
              </a:spcAft>
              <a:buNone/>
            </a:pPr>
            <a:r>
              <a:rPr lang="en" i="1">
                <a:solidFill>
                  <a:schemeClr val="dk1"/>
                </a:solidFill>
              </a:rPr>
              <a:t>They run the gamut from Excel spreadsheets, to how to use Google Sheets, to programming in Python.</a:t>
            </a:r>
            <a:endParaRPr i="1">
              <a:solidFill>
                <a:schemeClr val="dk1"/>
              </a:solidFill>
            </a:endParaRPr>
          </a:p>
          <a:p>
            <a:pPr marL="0" lvl="0" indent="0" algn="l" rtl="0">
              <a:spcBef>
                <a:spcPts val="0"/>
              </a:spcBef>
              <a:spcAft>
                <a:spcPts val="0"/>
              </a:spcAft>
              <a:buNone/>
            </a:pPr>
            <a:r>
              <a:rPr lang="en" i="1">
                <a:solidFill>
                  <a:schemeClr val="dk1"/>
                </a:solidFill>
              </a:rPr>
              <a:t>Many ways to create projects embedded in courses. Guided projects can help students get to where they want to be.</a:t>
            </a:r>
            <a:endParaRPr i="1">
              <a:solidFill>
                <a:schemeClr val="dk1"/>
              </a:solidFill>
            </a:endParaRPr>
          </a:p>
          <a:p>
            <a:pPr marL="0" lvl="0" indent="0" algn="l" rtl="0">
              <a:spcBef>
                <a:spcPts val="0"/>
              </a:spcBef>
              <a:spcAft>
                <a:spcPts val="0"/>
              </a:spcAft>
              <a:buNone/>
            </a:pPr>
            <a:r>
              <a:rPr lang="en" i="1">
                <a:solidFill>
                  <a:schemeClr val="dk1"/>
                </a:solidFill>
              </a:rPr>
              <a:t>Another ex. - a company wants someone to do something in a certain way, they can create a private project.</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i="1">
                <a:solidFill>
                  <a:schemeClr val="dk1"/>
                </a:solidFill>
              </a:rPr>
              <a:t>--</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latin typeface="Roboto"/>
                <a:ea typeface="Roboto"/>
                <a:cs typeface="Roboto"/>
                <a:sym typeface="Roboto"/>
              </a:rPr>
              <a:t>Coursera brings hands-on learning at scale with Guided Projects. Your students can learn new software applications fast by following along with side-by-side instructions. </a:t>
            </a:r>
            <a:endParaRPr>
              <a:solidFill>
                <a:schemeClr val="dk1"/>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Char char="○"/>
            </a:pPr>
            <a:r>
              <a:rPr lang="en">
                <a:solidFill>
                  <a:schemeClr val="dk1"/>
                </a:solidFill>
                <a:latin typeface="Roboto"/>
                <a:ea typeface="Roboto"/>
                <a:cs typeface="Roboto"/>
                <a:sym typeface="Roboto"/>
              </a:rPr>
              <a:t>The Guided Projects are powered by cloud desktops so no software installations are required. </a:t>
            </a: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Students complete instructor-lead tasks and receive virtual feedback as they make progress</a:t>
            </a:r>
            <a:endParaRPr>
              <a:solidFill>
                <a:schemeClr val="dk1"/>
              </a:solidFill>
              <a:latin typeface="Roboto"/>
              <a:ea typeface="Roboto"/>
              <a:cs typeface="Roboto"/>
              <a:sym typeface="Roboto"/>
            </a:endParaRPr>
          </a:p>
          <a:p>
            <a:pPr marL="1371600" lvl="2" indent="-298450" algn="l" rtl="0">
              <a:spcBef>
                <a:spcPts val="0"/>
              </a:spcBef>
              <a:spcAft>
                <a:spcPts val="0"/>
              </a:spcAft>
              <a:buClr>
                <a:schemeClr val="dk1"/>
              </a:buClr>
              <a:buSzPts val="1100"/>
              <a:buChar char="■"/>
            </a:pPr>
            <a:r>
              <a:rPr lang="en">
                <a:solidFill>
                  <a:schemeClr val="dk1"/>
                </a:solidFill>
                <a:latin typeface="Roboto"/>
                <a:ea typeface="Roboto"/>
                <a:cs typeface="Roboto"/>
                <a:sym typeface="Roboto"/>
              </a:rPr>
              <a:t>We know that within classroom training, applied learning can be up to 45% more effective than theoretical learning alone (</a:t>
            </a:r>
            <a:r>
              <a:rPr lang="en" u="sng">
                <a:solidFill>
                  <a:schemeClr val="accent1"/>
                </a:solidFill>
                <a:latin typeface="Roboto"/>
                <a:ea typeface="Roboto"/>
                <a:cs typeface="Roboto"/>
                <a:sym typeface="Roboto"/>
                <a:hlinkClick r:id="rId3"/>
              </a:rPr>
              <a:t>Source: The effectiveness of applied learning: an empirical evaluation using role playing in the classroom</a:t>
            </a:r>
            <a:r>
              <a:rPr lang="en">
                <a:solidFill>
                  <a:schemeClr val="accent1"/>
                </a:solidFill>
                <a:latin typeface="Roboto"/>
                <a:ea typeface="Roboto"/>
                <a:cs typeface="Roboto"/>
                <a:sym typeface="Roboto"/>
              </a:rPr>
              <a:t>)</a:t>
            </a:r>
            <a:endParaRPr>
              <a:solidFill>
                <a:schemeClr val="accent1"/>
              </a:solidFill>
              <a:latin typeface="Roboto"/>
              <a:ea typeface="Roboto"/>
              <a:cs typeface="Roboto"/>
              <a:sym typeface="Roboto"/>
            </a:endParaRPr>
          </a:p>
          <a:p>
            <a:pPr marL="1371600" lvl="2"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And students without hands-on learning opportunities are 1.5x more likely to fail class (</a:t>
            </a:r>
            <a:r>
              <a:rPr lang="en" u="sng">
                <a:solidFill>
                  <a:schemeClr val="accent1"/>
                </a:solidFill>
                <a:latin typeface="Roboto"/>
                <a:ea typeface="Roboto"/>
                <a:cs typeface="Roboto"/>
                <a:sym typeface="Roboto"/>
                <a:hlinkClick r:id="rId4"/>
              </a:rPr>
              <a:t>Source: Active learning increases student performance in science, engineering, and mathematics</a:t>
            </a:r>
            <a:r>
              <a:rPr lang="en">
                <a:solidFill>
                  <a:schemeClr val="dk1"/>
                </a:solidFill>
                <a:latin typeface="Roboto"/>
                <a:ea typeface="Roboto"/>
                <a:cs typeface="Roboto"/>
                <a:sym typeface="Roboto"/>
              </a:rPr>
              <a:t>)</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endParaRPr>
          </a:p>
        </p:txBody>
      </p:sp>
    </p:spTree>
    <p:extLst>
      <p:ext uri="{BB962C8B-B14F-4D97-AF65-F5344CB8AC3E}">
        <p14:creationId xmlns:p14="http://schemas.microsoft.com/office/powerpoint/2010/main" val="23409957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8aa8e49d8b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4" name="Google Shape;1394;g8aa8e49d8b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Talk Track:</a:t>
            </a:r>
            <a:endParaRPr b="1">
              <a:solidFill>
                <a:schemeClr val="dk1"/>
              </a:solidFill>
            </a:endParaRPr>
          </a:p>
          <a:p>
            <a:pPr marL="0" lvl="0" indent="0" algn="l" rtl="0">
              <a:spcBef>
                <a:spcPts val="0"/>
              </a:spcBef>
              <a:spcAft>
                <a:spcPts val="0"/>
              </a:spcAft>
              <a:buNone/>
            </a:pPr>
            <a:r>
              <a:rPr lang="en">
                <a:solidFill>
                  <a:schemeClr val="dk1"/>
                </a:solidFill>
              </a:rPr>
              <a:t>There are other trends that drive the way that the world moves forward. First off, we believe that blended classrooms are here to stay. In some ways, this is no different than a flipped classroom. The lecture is done online and the learning is done face to face or live.</a:t>
            </a:r>
            <a:endParaRPr>
              <a:solidFill>
                <a:schemeClr val="dk1"/>
              </a:solidFill>
            </a:endParaRPr>
          </a:p>
          <a:p>
            <a:pPr marL="0" lvl="0" indent="0" algn="l" rtl="0">
              <a:spcBef>
                <a:spcPts val="0"/>
              </a:spcBef>
              <a:spcAft>
                <a:spcPts val="0"/>
              </a:spcAft>
              <a:buNone/>
            </a:pPr>
            <a:r>
              <a:rPr lang="en">
                <a:solidFill>
                  <a:schemeClr val="dk1"/>
                </a:solidFill>
              </a:rPr>
              <a:t>Online courses are also here to stay. Most uni’s, esp. In NA, teach in part online and there are many credentials available online.</a:t>
            </a:r>
            <a:endParaRPr>
              <a:solidFill>
                <a:schemeClr val="dk1"/>
              </a:solidFill>
            </a:endParaRPr>
          </a:p>
          <a:p>
            <a:pPr marL="0" lvl="0" indent="0" algn="l" rtl="0">
              <a:spcBef>
                <a:spcPts val="0"/>
              </a:spcBef>
              <a:spcAft>
                <a:spcPts val="0"/>
              </a:spcAft>
              <a:buNone/>
            </a:pPr>
            <a:r>
              <a:rPr lang="en">
                <a:solidFill>
                  <a:schemeClr val="dk1"/>
                </a:solidFill>
              </a:rPr>
              <a:t>These two things lead to downward pressure on tuition - this will go down because people don’t want to pay for the college experience, they want to pay for the skills they need.</a:t>
            </a:r>
            <a:endParaRPr>
              <a:solidFill>
                <a:schemeClr val="dk1"/>
              </a:solidFill>
            </a:endParaRPr>
          </a:p>
          <a:p>
            <a:pPr marL="0" lvl="0" indent="0" algn="l" rtl="0">
              <a:spcBef>
                <a:spcPts val="0"/>
              </a:spcBef>
              <a:spcAft>
                <a:spcPts val="0"/>
              </a:spcAft>
              <a:buNone/>
            </a:pPr>
            <a:r>
              <a:rPr lang="en">
                <a:solidFill>
                  <a:schemeClr val="dk1"/>
                </a:solidFill>
              </a:rPr>
              <a:t>That leads us to believe: we need job-relevant education, and we want to pull together theory and practice.</a:t>
            </a:r>
            <a:endParaRPr>
              <a:solidFill>
                <a:schemeClr val="dk1"/>
              </a:solidFill>
            </a:endParaRPr>
          </a:p>
          <a:p>
            <a:pPr marL="0" lvl="0" indent="0" algn="l" rtl="0">
              <a:spcBef>
                <a:spcPts val="0"/>
              </a:spcBef>
              <a:spcAft>
                <a:spcPts val="0"/>
              </a:spcAft>
              <a:buNone/>
            </a:pPr>
            <a:r>
              <a:rPr lang="en">
                <a:solidFill>
                  <a:schemeClr val="dk1"/>
                </a:solidFill>
              </a:rPr>
              <a:t>Many institutions are already doing this, but to ensure our learners are job-ready, their education needs to be practical as well as theoretical. They need to understand the concepts and applies them.</a:t>
            </a:r>
            <a:endParaRPr>
              <a:solidFill>
                <a:schemeClr val="dk1"/>
              </a:solidFill>
            </a:endParaRPr>
          </a:p>
          <a:p>
            <a:pPr marL="0" lvl="0" indent="0" algn="l" rtl="0">
              <a:spcBef>
                <a:spcPts val="0"/>
              </a:spcBef>
              <a:spcAft>
                <a:spcPts val="0"/>
              </a:spcAft>
              <a:buNone/>
            </a:pPr>
            <a:r>
              <a:rPr lang="en">
                <a:solidFill>
                  <a:schemeClr val="dk1"/>
                </a:solidFill>
              </a:rPr>
              <a:t>It’s important for us to keep track of. Also, we believe (60 year curriculum) lifelong learning, will happen at work. People have busy lives, and once they’re in the workforce they need to be able to learn at the office or on the same day they need something. </a:t>
            </a:r>
            <a:endParaRPr>
              <a:solidFill>
                <a:schemeClr val="dk1"/>
              </a:solidFill>
            </a:endParaRPr>
          </a:p>
          <a:p>
            <a:pPr marL="0" lvl="0" indent="0" algn="l" rtl="0">
              <a:spcBef>
                <a:spcPts val="0"/>
              </a:spcBef>
              <a:spcAft>
                <a:spcPts val="0"/>
              </a:spcAft>
              <a:buNone/>
            </a:pPr>
            <a:r>
              <a:rPr lang="en">
                <a:solidFill>
                  <a:schemeClr val="dk1"/>
                </a:solidFill>
              </a:rPr>
              <a:t>So we believe enterprises will get much more involved. Since we’re in a recession in North America, and perhaps the world, enterprises might cut education - but given the dire need for specific skills that aren’t available, learning at work is hear to stay.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a:solidFill>
                  <a:schemeClr val="dk1"/>
                </a:solidFill>
              </a:rPr>
              <a:t>PREVIOUS talk track:</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Blended will become the new norm.</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Both students and teachers will be on/off campus.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That means you must have online content, including courses and fully online degrees. </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According to a </a:t>
            </a:r>
            <a:r>
              <a:rPr lang="en" u="sng">
                <a:solidFill>
                  <a:schemeClr val="hlink"/>
                </a:solidFill>
                <a:hlinkClick r:id="rId3"/>
              </a:rPr>
              <a:t>SimpsonScarborough April 2020 survey</a:t>
            </a:r>
            <a:r>
              <a:rPr lang="en">
                <a:solidFill>
                  <a:schemeClr val="dk1"/>
                </a:solidFill>
              </a:rPr>
              <a:t>, 15% of college students who, when given the option to finish their degree online or complete their degree in-person, want to finish online. As of fall 2019, </a:t>
            </a:r>
            <a:r>
              <a:rPr lang="en" u="sng">
                <a:solidFill>
                  <a:schemeClr val="hlink"/>
                </a:solidFill>
                <a:hlinkClick r:id="rId4"/>
              </a:rPr>
              <a:t>UNESCO</a:t>
            </a:r>
            <a:r>
              <a:rPr lang="en">
                <a:solidFill>
                  <a:schemeClr val="dk1"/>
                </a:solidFill>
              </a:rPr>
              <a:t> estimates there are 220 million students enrolled in higher ed.</a:t>
            </a:r>
            <a:endParaRPr>
              <a:solidFill>
                <a:schemeClr val="dk1"/>
              </a:solidFill>
            </a:endParaRPr>
          </a:p>
          <a:p>
            <a:pPr marL="1371600" lvl="2" indent="-298450" algn="l" rtl="0">
              <a:spcBef>
                <a:spcPts val="0"/>
              </a:spcBef>
              <a:spcAft>
                <a:spcPts val="0"/>
              </a:spcAft>
              <a:buClr>
                <a:schemeClr val="dk1"/>
              </a:buClr>
              <a:buSzPts val="1100"/>
              <a:buAutoNum type="romanLcPeriod"/>
            </a:pPr>
            <a:r>
              <a:rPr lang="en">
                <a:solidFill>
                  <a:schemeClr val="dk1"/>
                </a:solidFill>
              </a:rPr>
              <a:t>That estimate alone suggests 33 million students could elect to finish their degree online.</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Every university will build, buy and augment online content.</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Data will make learning more personalized + effective.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Once you start online, there is pressure on tuition</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People will not want to pay as much if not on campus. </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Also, because of unemployment, people will have less to spend.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With unemployment soaring, job-relevant education will be a must.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According to </a:t>
            </a:r>
            <a:r>
              <a:rPr lang="en" u="sng">
                <a:solidFill>
                  <a:srgbClr val="0000FF"/>
                </a:solidFill>
                <a:hlinkClick r:id="rId5"/>
              </a:rPr>
              <a:t>Gallup</a:t>
            </a:r>
            <a:r>
              <a:rPr lang="en">
                <a:solidFill>
                  <a:schemeClr val="dk1"/>
                </a:solidFill>
              </a:rPr>
              <a:t>, only 34% of US college students feel they have the knowledge and skills needed for the workforce</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This will become mission-critical.</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Students will demand skill-based, hands-on learning that comes university and industry.</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Lifelong learning will happen at work.</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People are not going to give up their job to continue learning. </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According to</a:t>
            </a:r>
            <a:r>
              <a:rPr lang="en" u="sng">
                <a:solidFill>
                  <a:schemeClr val="hlink"/>
                </a:solidFill>
                <a:hlinkClick r:id="rId6"/>
              </a:rPr>
              <a:t> Society for Human Resource Management’s 2019 data</a:t>
            </a:r>
            <a:r>
              <a:rPr lang="en">
                <a:solidFill>
                  <a:schemeClr val="dk1"/>
                </a:solidFill>
              </a:rPr>
              <a:t>, more than half (56%) of employers offer tuition assistance for employees pursuing degrees.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Since they’re learning at work, they have to learn in smaller chunks.</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Projects; Professional Certificates; MasterTrack™ Certificates</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According to a </a:t>
            </a:r>
            <a:r>
              <a:rPr lang="en" u="sng">
                <a:solidFill>
                  <a:schemeClr val="hlink"/>
                </a:solidFill>
                <a:hlinkClick r:id="rId7"/>
              </a:rPr>
              <a:t>Rapid Learning Institute</a:t>
            </a:r>
            <a:r>
              <a:rPr lang="en">
                <a:solidFill>
                  <a:schemeClr val="dk1"/>
                </a:solidFill>
              </a:rPr>
              <a:t> survey, 94% of Learning &amp; Development professionals said that their learners preferred bite-sized learning modules to eLearning courses.</a:t>
            </a:r>
            <a:endParaRPr>
              <a:latin typeface="Open Sans Light"/>
              <a:ea typeface="Open Sans Light"/>
              <a:cs typeface="Open Sans Light"/>
              <a:sym typeface="Open Sans Light"/>
            </a:endParaRPr>
          </a:p>
        </p:txBody>
      </p:sp>
    </p:spTree>
    <p:extLst>
      <p:ext uri="{BB962C8B-B14F-4D97-AF65-F5344CB8AC3E}">
        <p14:creationId xmlns:p14="http://schemas.microsoft.com/office/powerpoint/2010/main" val="5507493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g8a9f336500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8" name="Google Shape;1408;g8a9f336500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what we believe universities need to consider when they think about how to move forward with digital transformation in the post-COVID world.</a:t>
            </a:r>
            <a:endParaRPr/>
          </a:p>
          <a:p>
            <a:pPr marL="0" lvl="0" indent="0" algn="l" rtl="0">
              <a:spcBef>
                <a:spcPts val="0"/>
              </a:spcBef>
              <a:spcAft>
                <a:spcPts val="0"/>
              </a:spcAft>
              <a:buNone/>
            </a:pPr>
            <a:endParaRPr/>
          </a:p>
          <a:p>
            <a:pPr marL="0" lvl="0" indent="0" algn="l" rtl="0">
              <a:spcBef>
                <a:spcPts val="0"/>
              </a:spcBef>
              <a:spcAft>
                <a:spcPts val="0"/>
              </a:spcAft>
              <a:buNone/>
            </a:pPr>
            <a:r>
              <a:rPr lang="en"/>
              <a:t>How good are the faculty online?</a:t>
            </a:r>
            <a:endParaRPr/>
          </a:p>
          <a:p>
            <a:pPr marL="0" lvl="0" indent="0" algn="l" rtl="0">
              <a:spcBef>
                <a:spcPts val="0"/>
              </a:spcBef>
              <a:spcAft>
                <a:spcPts val="0"/>
              </a:spcAft>
              <a:buNone/>
            </a:pPr>
            <a:r>
              <a:rPr lang="en"/>
              <a:t>How good is the technology, and how effective is governance?</a:t>
            </a:r>
            <a:endParaRPr/>
          </a:p>
          <a:p>
            <a:pPr marL="0" lvl="0" indent="0" algn="l" rtl="0">
              <a:spcBef>
                <a:spcPts val="0"/>
              </a:spcBef>
              <a:spcAft>
                <a:spcPts val="0"/>
              </a:spcAft>
              <a:buNone/>
            </a:pPr>
            <a:endParaRPr/>
          </a:p>
          <a:p>
            <a:pPr marL="0" lvl="0" indent="0" algn="l" rtl="0">
              <a:spcBef>
                <a:spcPts val="0"/>
              </a:spcBef>
              <a:spcAft>
                <a:spcPts val="0"/>
              </a:spcAft>
              <a:buNone/>
            </a:pPr>
            <a:r>
              <a:rPr lang="en"/>
              <a:t>All of these things affect how people work in a post-COVID world, coupled with the need that learners are job-ready tells the story of how to think about your instituion and what you need to do to attract and prepare students for the jobs here today and coming tomorrow.</a:t>
            </a:r>
            <a:endParaRPr/>
          </a:p>
        </p:txBody>
      </p:sp>
    </p:spTree>
    <p:extLst>
      <p:ext uri="{BB962C8B-B14F-4D97-AF65-F5344CB8AC3E}">
        <p14:creationId xmlns:p14="http://schemas.microsoft.com/office/powerpoint/2010/main" val="14648278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8a9f3365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8a9f3365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Talk Track</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Coursera we do this with a global learning ecosystem. We have 63M registered learners, 200+ partners who create content, and 2400 businesses, governments and universities who use our content.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Because we have this 3-sided relationship on our platform, we can help educators share their learning with learners and employers (b2c and b2b).</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Our learners get education from the best educators in the world, and in some small ways today, also have connection to employers. Employers can have connection to the learners but also to the educators that they need specifically to meet the needs of their employees and businesses.</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 6/11/20:</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have insights from our 60M+ learners. The students select courses with a goal in mind, we can help them be confident that these are the right courses and skills to pursue.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By being part of the Coursera ecosystem, you have insights to be confident about the choices you’re making and how you're preparing your students</a:t>
            </a:r>
            <a:endParaRPr>
              <a:solidFill>
                <a:schemeClr val="dk1"/>
              </a:solidFill>
            </a:endParaRPr>
          </a:p>
          <a:p>
            <a:pPr marL="139700" lvl="0" indent="0" algn="l" rtl="0">
              <a:spcBef>
                <a:spcPts val="0"/>
              </a:spcBef>
              <a:spcAft>
                <a:spcPts val="0"/>
              </a:spcAft>
              <a:buClr>
                <a:schemeClr val="dk1"/>
              </a:buClr>
              <a:buSzPts val="1100"/>
              <a:buFont typeface="Arial"/>
              <a:buNone/>
            </a:pPr>
            <a:r>
              <a:rPr lang="en">
                <a:solidFill>
                  <a:schemeClr val="dk1"/>
                </a:solidFill>
              </a:rPr>
              <a:t/>
            </a:r>
            <a:br>
              <a:rPr lang="en">
                <a:solidFill>
                  <a:schemeClr val="dk1"/>
                </a:solidFill>
              </a:rPr>
            </a:br>
            <a:endParaRPr/>
          </a:p>
        </p:txBody>
      </p:sp>
    </p:spTree>
    <p:extLst>
      <p:ext uri="{BB962C8B-B14F-4D97-AF65-F5344CB8AC3E}">
        <p14:creationId xmlns:p14="http://schemas.microsoft.com/office/powerpoint/2010/main" val="12906044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8a9f336500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8a9f336500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t>One way that we and our partners have responded is by providing all universities free access to the Coursera catalog until the end of July.</a:t>
            </a:r>
            <a:endParaRPr/>
          </a:p>
          <a:p>
            <a:pPr marL="0" lvl="0" indent="0" algn="l" rtl="0">
              <a:lnSpc>
                <a:spcPct val="115000"/>
              </a:lnSpc>
              <a:spcBef>
                <a:spcPts val="1200"/>
              </a:spcBef>
              <a:spcAft>
                <a:spcPts val="0"/>
              </a:spcAft>
              <a:buNone/>
            </a:pPr>
            <a:r>
              <a:rPr lang="en"/>
              <a:t>Students can learn through September. We did this because we recognized that not every university is in a place to go online effectively in the amount of time they had to do so.</a:t>
            </a:r>
            <a:endParaRPr/>
          </a:p>
          <a:p>
            <a:pPr marL="0" lvl="0" indent="0" algn="l" rtl="0">
              <a:lnSpc>
                <a:spcPct val="115000"/>
              </a:lnSpc>
              <a:spcBef>
                <a:spcPts val="1200"/>
              </a:spcBef>
              <a:spcAft>
                <a:spcPts val="0"/>
              </a:spcAft>
              <a:buNone/>
            </a:pPr>
            <a:r>
              <a:rPr lang="en"/>
              <a:t>The results have been very rewarding.</a:t>
            </a: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9396286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88c8119737_0_7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2" name="Google Shape;1482;g88c8119737_0_7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We’ve had thousands of inquiries and programs, 1.1M students enrolled, and 4.9M course enrollments. Students are enrolling in an average of 5 courses.</a:t>
            </a:r>
            <a:endParaRPr/>
          </a:p>
          <a:p>
            <a:pPr marL="0" lvl="0" indent="0" algn="l" rtl="0">
              <a:spcBef>
                <a:spcPts val="0"/>
              </a:spcBef>
              <a:spcAft>
                <a:spcPts val="0"/>
              </a:spcAft>
              <a:buClr>
                <a:schemeClr val="dk1"/>
              </a:buClr>
              <a:buSzPts val="1100"/>
              <a:buFont typeface="Arial"/>
              <a:buNone/>
            </a:pPr>
            <a:r>
              <a:rPr lang="en"/>
              <a:t>Universities worldwide are making use of this capability.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t>
            </a:r>
            <a:endParaRPr/>
          </a:p>
          <a:p>
            <a:pPr marL="0" lvl="0" indent="0" algn="l" rtl="0">
              <a:spcBef>
                <a:spcPts val="0"/>
              </a:spcBef>
              <a:spcAft>
                <a:spcPts val="0"/>
              </a:spcAft>
              <a:buClr>
                <a:schemeClr val="dk1"/>
              </a:buClr>
              <a:buSzPts val="1100"/>
              <a:buFont typeface="Arial"/>
              <a:buNone/>
            </a:pPr>
            <a:r>
              <a:rPr lang="en"/>
              <a:t>Data as of 6/22/20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Universities from all over the world have responding and starting to implement online learning.  </a:t>
            </a:r>
            <a:endParaRPr/>
          </a:p>
          <a:p>
            <a:pPr marL="0" lvl="0" indent="0" algn="l" rtl="0">
              <a:spcBef>
                <a:spcPts val="0"/>
              </a:spcBef>
              <a:spcAft>
                <a:spcPts val="0"/>
              </a:spcAft>
              <a:buClr>
                <a:schemeClr val="dk1"/>
              </a:buClr>
              <a:buSzPts val="1100"/>
              <a:buFont typeface="Arial"/>
              <a:buNone/>
            </a:pPr>
            <a:r>
              <a:rPr lang="en"/>
              <a:t>Over 34,000 inquiries from faculty and administrators from over 9,200 universities. </a:t>
            </a:r>
            <a:endParaRPr/>
          </a:p>
          <a:p>
            <a:pPr marL="0" lvl="0" indent="0" algn="l" rtl="0">
              <a:spcBef>
                <a:spcPts val="0"/>
              </a:spcBef>
              <a:spcAft>
                <a:spcPts val="0"/>
              </a:spcAft>
              <a:buClr>
                <a:schemeClr val="dk1"/>
              </a:buClr>
              <a:buSzPts val="1100"/>
              <a:buFont typeface="Arial"/>
              <a:buNone/>
            </a:pPr>
            <a:r>
              <a:rPr lang="en"/>
              <a:t>And students are taking to it with over 1.1M students enrolled in new courses</a:t>
            </a:r>
            <a:endParaRPr/>
          </a:p>
          <a:p>
            <a:pPr marL="0" lvl="0" indent="0" algn="l" rtl="0">
              <a:spcBef>
                <a:spcPts val="0"/>
              </a:spcBef>
              <a:spcAft>
                <a:spcPts val="0"/>
              </a:spcAft>
              <a:buClr>
                <a:schemeClr val="dk1"/>
              </a:buClr>
              <a:buSzPts val="1100"/>
              <a:buFont typeface="Arial"/>
              <a:buNone/>
            </a:pPr>
            <a:r>
              <a:rPr lang="en"/>
              <a:t>These are some the universities that have been responding or using Coursera for Campus</a:t>
            </a:r>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a:highlight>
                  <a:srgbClr val="FFFFFF"/>
                </a:highlight>
              </a:rPr>
              <a:t>Data last updated on 06.07.2020:</a:t>
            </a:r>
            <a:endParaRPr>
              <a:highlight>
                <a:srgbClr val="FFFFFF"/>
              </a:highlight>
            </a:endParaRPr>
          </a:p>
          <a:p>
            <a:pPr marL="0" lvl="0" indent="0" algn="l" rtl="0">
              <a:spcBef>
                <a:spcPts val="0"/>
              </a:spcBef>
              <a:spcAft>
                <a:spcPts val="0"/>
              </a:spcAft>
              <a:buNone/>
            </a:pPr>
            <a:r>
              <a:rPr lang="en">
                <a:highlight>
                  <a:srgbClr val="FFFFFF"/>
                </a:highlight>
              </a:rPr>
              <a:t>Source for all info: </a:t>
            </a:r>
            <a:r>
              <a:rPr lang="en" u="sng">
                <a:hlinkClick r:id="rId3"/>
              </a:rPr>
              <a:t>https://docs.google.com/document/d/19aC29xj9oh0wudodMMbMpw0e2Lpp_jTKrPRGluUZMyg/edit?ts=5e5d5668</a:t>
            </a:r>
            <a:endParaRPr>
              <a:highlight>
                <a:srgbClr val="FFFFFF"/>
              </a:highlight>
            </a:endParaRPr>
          </a:p>
          <a:p>
            <a:pPr marL="0" lvl="0" indent="0" algn="l" rtl="0">
              <a:spcBef>
                <a:spcPts val="0"/>
              </a:spcBef>
              <a:spcAft>
                <a:spcPts val="0"/>
              </a:spcAft>
              <a:buNone/>
            </a:pPr>
            <a:r>
              <a:rPr lang="en">
                <a:highlight>
                  <a:srgbClr val="FFFFFF"/>
                </a:highlight>
              </a:rPr>
              <a:t>Source for learners + enrollments: </a:t>
            </a:r>
            <a:r>
              <a:rPr lang="en" u="sng">
                <a:hlinkClick r:id="rId4"/>
              </a:rPr>
              <a:t>https://looker.dkandu.me/dashboards/1257</a:t>
            </a:r>
            <a:r>
              <a:rPr lang="en">
                <a:highlight>
                  <a:srgbClr val="FFFFFF"/>
                </a:highlight>
              </a:rPr>
              <a:t> </a:t>
            </a:r>
            <a:endParaRPr>
              <a:highlight>
                <a:srgbClr val="FFFFFF"/>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544295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8a9f336500_4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8a9f336500_4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t>What are students learning?</a:t>
            </a:r>
            <a:endParaRPr i="1"/>
          </a:p>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r>
              <a:rPr lang="en"/>
              <a:t>Students are really interested in practical: enrollments are mostly in computer science, DS, and business.</a:t>
            </a:r>
            <a:endParaRPr/>
          </a:p>
          <a:p>
            <a:pPr marL="0" lvl="0" indent="0" algn="l" rtl="0">
              <a:spcBef>
                <a:spcPts val="0"/>
              </a:spcBef>
              <a:spcAft>
                <a:spcPts val="0"/>
              </a:spcAft>
              <a:buClr>
                <a:schemeClr val="dk1"/>
              </a:buClr>
              <a:buSzPts val="1100"/>
              <a:buFont typeface="Arial"/>
              <a:buNone/>
            </a:pPr>
            <a:r>
              <a:rPr lang="en"/>
              <a:t>Specific courses are related to jobs, “programming for everybody” has more enrollments than all other courses.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Learning How to Learn, Speaking English Professionally - folks around the globe are using c4c to get job ready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t>
            </a:r>
            <a:endParaRPr/>
          </a:p>
          <a:p>
            <a:pPr marL="0" lvl="0" indent="0" algn="l" rtl="0">
              <a:spcBef>
                <a:spcPts val="0"/>
              </a:spcBef>
              <a:spcAft>
                <a:spcPts val="0"/>
              </a:spcAft>
              <a:buClr>
                <a:schemeClr val="dk1"/>
              </a:buClr>
              <a:buSzPts val="1100"/>
              <a:buFont typeface="Arial"/>
              <a:buNone/>
            </a:pPr>
            <a:r>
              <a:rPr lang="en">
                <a:solidFill>
                  <a:schemeClr val="dk1"/>
                </a:solidFill>
              </a:rPr>
              <a:t>Data as of 6/22/20</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Universities from all over the world have responding and starting to implement online learning.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Over 34,000 inquiries from faculty and administrators from over 9,200 universities.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And students are taking to it with over 1.1M students enrolled in new courses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These are some the universities that have been responding or using Coursera for Campus</a:t>
            </a:r>
            <a:endParaRPr/>
          </a:p>
          <a:p>
            <a:pPr marL="0" lvl="0" indent="0" algn="l" rtl="0">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a:highlight>
                  <a:srgbClr val="FFFFFF"/>
                </a:highlight>
              </a:rPr>
              <a:t>Data last updated on 06.07.2020:</a:t>
            </a:r>
            <a:endParaRPr>
              <a:highlight>
                <a:srgbClr val="FFFFFF"/>
              </a:highlight>
            </a:endParaRPr>
          </a:p>
          <a:p>
            <a:pPr marL="0" lvl="0" indent="0" algn="l" rtl="0">
              <a:spcBef>
                <a:spcPts val="0"/>
              </a:spcBef>
              <a:spcAft>
                <a:spcPts val="0"/>
              </a:spcAft>
              <a:buNone/>
            </a:pPr>
            <a:r>
              <a:rPr lang="en">
                <a:highlight>
                  <a:srgbClr val="FFFFFF"/>
                </a:highlight>
              </a:rPr>
              <a:t>Source for all info: </a:t>
            </a:r>
            <a:r>
              <a:rPr lang="en" u="sng">
                <a:hlinkClick r:id="rId3"/>
              </a:rPr>
              <a:t>https://docs.google.com/document/d/19aC29xj9oh0wudodMMbMpw0e2Lpp_jTKrPRGluUZMyg/edit?ts=5e5d5668</a:t>
            </a:r>
            <a:endParaRPr>
              <a:highlight>
                <a:srgbClr val="FFFFFF"/>
              </a:highlight>
            </a:endParaRPr>
          </a:p>
          <a:p>
            <a:pPr marL="0" lvl="0" indent="0" algn="l" rtl="0">
              <a:spcBef>
                <a:spcPts val="0"/>
              </a:spcBef>
              <a:spcAft>
                <a:spcPts val="0"/>
              </a:spcAft>
              <a:buNone/>
            </a:pPr>
            <a:r>
              <a:rPr lang="en">
                <a:highlight>
                  <a:srgbClr val="FFFFFF"/>
                </a:highlight>
              </a:rPr>
              <a:t>Source for learners + enrollments: </a:t>
            </a:r>
            <a:r>
              <a:rPr lang="en" u="sng">
                <a:hlinkClick r:id="rId4"/>
              </a:rPr>
              <a:t>https://looker.dkandu.me/dashboards/1257</a:t>
            </a:r>
            <a:r>
              <a:rPr lang="en">
                <a:highlight>
                  <a:srgbClr val="FFFFFF"/>
                </a:highlight>
              </a:rPr>
              <a:t> </a:t>
            </a:r>
            <a:endParaRPr>
              <a:highlight>
                <a:srgbClr val="FFFFFF"/>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6003108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g8a9f33650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8" name="Google Shape;1548;g8a9f33650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how are universities using C4C?</a:t>
            </a:r>
            <a:endParaRPr/>
          </a:p>
          <a:p>
            <a:pPr marL="0" lvl="0" indent="0" algn="l" rtl="0">
              <a:spcBef>
                <a:spcPts val="0"/>
              </a:spcBef>
              <a:spcAft>
                <a:spcPts val="0"/>
              </a:spcAft>
              <a:buNone/>
            </a:pPr>
            <a:endParaRPr/>
          </a:p>
          <a:p>
            <a:pPr marL="0" lvl="0" indent="0" algn="l" rtl="0">
              <a:spcBef>
                <a:spcPts val="0"/>
              </a:spcBef>
              <a:spcAft>
                <a:spcPts val="0"/>
              </a:spcAft>
              <a:buNone/>
            </a:pPr>
            <a:r>
              <a:rPr lang="en"/>
              <a:t>They’re taking open courses and specializations and assigning credit to them. In some cases, they’re creating value added programs to help students with their skills.</a:t>
            </a:r>
            <a:endParaRPr/>
          </a:p>
          <a:p>
            <a:pPr marL="0" lvl="0" indent="0" algn="l" rtl="0">
              <a:spcBef>
                <a:spcPts val="0"/>
              </a:spcBef>
              <a:spcAft>
                <a:spcPts val="0"/>
              </a:spcAft>
              <a:buNone/>
            </a:pPr>
            <a:endParaRPr/>
          </a:p>
          <a:p>
            <a:pPr marL="0" lvl="0" indent="0" algn="l" rtl="0">
              <a:spcBef>
                <a:spcPts val="0"/>
              </a:spcBef>
              <a:spcAft>
                <a:spcPts val="0"/>
              </a:spcAft>
              <a:buNone/>
            </a:pPr>
            <a:r>
              <a:rPr lang="en"/>
              <a:t>Universities are also using Coursera to augment cont. Ed and workforce dev. in their regions. They’re helping students with job certificate programs: the students have a degree, but need professional skills. If they take on a professional certificate, they ….</a:t>
            </a:r>
            <a:endParaRPr/>
          </a:p>
          <a:p>
            <a:pPr marL="0" lvl="0" indent="0" algn="l" rtl="0">
              <a:spcBef>
                <a:spcPts val="0"/>
              </a:spcBef>
              <a:spcAft>
                <a:spcPts val="0"/>
              </a:spcAft>
              <a:buNone/>
            </a:pPr>
            <a:endParaRPr/>
          </a:p>
          <a:p>
            <a:pPr marL="0" lvl="0" indent="0" algn="l" rtl="0">
              <a:spcBef>
                <a:spcPts val="0"/>
              </a:spcBef>
              <a:spcAft>
                <a:spcPts val="0"/>
              </a:spcAft>
              <a:buNone/>
            </a:pPr>
            <a:r>
              <a:rPr lang="en"/>
              <a:t>So that’s C4C, a way to jump into the online world. The message here is that we’re always thinking about careers for our learners. With Coursera, s12ns and certs, we can help learners obtain the careers they are ready for.</a:t>
            </a:r>
            <a:endParaRPr/>
          </a:p>
        </p:txBody>
      </p:sp>
    </p:spTree>
    <p:extLst>
      <p:ext uri="{BB962C8B-B14F-4D97-AF65-F5344CB8AC3E}">
        <p14:creationId xmlns:p14="http://schemas.microsoft.com/office/powerpoint/2010/main" val="150336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a9f336500_0_11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g8a9f336500_0_1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08196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g88c8119737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9" name="Google Shape;1559;g88c8119737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06957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g8a9fc4835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8a9fc483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a:solidFill>
                  <a:schemeClr val="dk1"/>
                </a:solidFill>
              </a:rPr>
              <a:t>Gary W. Matkin, Ph.D</a:t>
            </a:r>
            <a:r>
              <a:rPr lang="en" sz="1000">
                <a:solidFill>
                  <a:schemeClr val="dk1"/>
                </a:solidFill>
              </a:rPr>
              <a:t>. is Dean of Continuing Education and Vice Provost for Career Pathways at the University of California, Irvine.  The Division of Continuing Education (DCE) offers about 3000 courses per year and attracts about 40,0000 enrollments.  It has an annual self-supporting Budget of $40 million.  The Division of Career Pathways (DCP) serves UCI’s 36,000 matriculated students as they seek to identify, prepare for, and enter meaningful careers.  DCP is expanding its services to continuing education students and alumni as well.  DCE is a major contributor to the open education movement and Gary is known for his efforts to support the 60-Year Curriculum and Alternative Digital Credentialing.  Gary holds a Bachelor of Science degree from the University of San Francisco, and an MBA and Ph.D. from UC Berkeley and he is a certified public accountant.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b="1">
                <a:solidFill>
                  <a:schemeClr val="dk1"/>
                </a:solidFill>
              </a:rPr>
              <a:t>Betty Vandenbosch, Ph.D</a:t>
            </a:r>
            <a:r>
              <a:rPr lang="en" sz="1000">
                <a:solidFill>
                  <a:schemeClr val="dk1"/>
                </a:solidFill>
              </a:rPr>
              <a:t> oversees Coursera’s content and credential strategy and partner relationships. Before joining Coursera, Betty was chancellor of Purdue University Global, an institution resulting from Purdue University’s 2018 acquisition of Kaplan University. At Purdue, Betty oversaw academics for more than 32,000 students -- most of whom earned their degrees online. Before that, Betty held a number of leadership positions at Kaplan University and served as associate dean and associate professor at the Weatherhead School of Management at Case Western Reserve University. She earned her Ph.D. in Management Information Systems and MBA from Western University in Ontario, Canada.</a:t>
            </a:r>
            <a:endParaRPr/>
          </a:p>
        </p:txBody>
      </p:sp>
    </p:spTree>
    <p:extLst>
      <p:ext uri="{BB962C8B-B14F-4D97-AF65-F5344CB8AC3E}">
        <p14:creationId xmlns:p14="http://schemas.microsoft.com/office/powerpoint/2010/main" val="35244060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88c8119737_0_11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9" name="Google Shape;1579;g88c8119737_0_11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1092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88c8119737_0_11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88c8119737_0_11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0000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88c8119737_0_8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88c8119737_0_8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Verbally describe the three value props and punch up #3</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Offer use case examples for each (especially value prop #1: map to your curriculum for credit, build content into their classes like a textbook , multi-disciplinary learning outside of major)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Many don’t have faculty to teach A, B, C -- that won’t stop students from learning these concepts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1012534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g88c8119737_0_10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9" name="Google Shape;1609;g88c8119737_0_10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We have an incredibly valuable catalog of high quality online courses.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These courses span B, T, D, H, SS, A&amp;H. A total of 11 key domains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Our platform hosts 4000 courses with 70K lessons and more than 240K assessments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And more than 600 high quality courses are added to our catalog per year.</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1000">
              <a:solidFill>
                <a:schemeClr val="dk1"/>
              </a:solidFill>
            </a:endParaRPr>
          </a:p>
        </p:txBody>
      </p:sp>
    </p:spTree>
    <p:extLst>
      <p:ext uri="{BB962C8B-B14F-4D97-AF65-F5344CB8AC3E}">
        <p14:creationId xmlns:p14="http://schemas.microsoft.com/office/powerpoint/2010/main" val="7791700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8aa8e49d8b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8" name="Google Shape;1648;g8aa8e49d8b_1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Talk Track:</a:t>
            </a:r>
            <a:endParaRPr b="1">
              <a:solidFill>
                <a:schemeClr val="dk1"/>
              </a:solidFill>
            </a:endParaRPr>
          </a:p>
          <a:p>
            <a:pPr marL="0" lvl="0" indent="0" algn="l" rtl="0">
              <a:spcBef>
                <a:spcPts val="0"/>
              </a:spcBef>
              <a:spcAft>
                <a:spcPts val="0"/>
              </a:spcAft>
              <a:buNone/>
            </a:pPr>
            <a:r>
              <a:rPr lang="en">
                <a:solidFill>
                  <a:schemeClr val="dk1"/>
                </a:solidFill>
              </a:rPr>
              <a:t>There are other trends that drive the way that the world moves forward. First off, we believe that blended classrooms are here to stay. In some ways, this is no different than a flipped classroom. The lecture is done online and the learning is done face to face or live.</a:t>
            </a:r>
            <a:endParaRPr>
              <a:solidFill>
                <a:schemeClr val="dk1"/>
              </a:solidFill>
            </a:endParaRPr>
          </a:p>
          <a:p>
            <a:pPr marL="0" lvl="0" indent="0" algn="l" rtl="0">
              <a:spcBef>
                <a:spcPts val="0"/>
              </a:spcBef>
              <a:spcAft>
                <a:spcPts val="0"/>
              </a:spcAft>
              <a:buNone/>
            </a:pPr>
            <a:r>
              <a:rPr lang="en">
                <a:solidFill>
                  <a:schemeClr val="dk1"/>
                </a:solidFill>
              </a:rPr>
              <a:t>Online courses are also here to stay. Most uni’s, esp. In NA, teach in part online and there are many credentials available online.</a:t>
            </a:r>
            <a:endParaRPr>
              <a:solidFill>
                <a:schemeClr val="dk1"/>
              </a:solidFill>
            </a:endParaRPr>
          </a:p>
          <a:p>
            <a:pPr marL="0" lvl="0" indent="0" algn="l" rtl="0">
              <a:spcBef>
                <a:spcPts val="0"/>
              </a:spcBef>
              <a:spcAft>
                <a:spcPts val="0"/>
              </a:spcAft>
              <a:buNone/>
            </a:pPr>
            <a:r>
              <a:rPr lang="en">
                <a:solidFill>
                  <a:schemeClr val="dk1"/>
                </a:solidFill>
              </a:rPr>
              <a:t>These two things lead to downward pressure on tuition - this will go down because people don’t want to pay for the college experience, they want to pay for the skills they need.</a:t>
            </a:r>
            <a:endParaRPr>
              <a:solidFill>
                <a:schemeClr val="dk1"/>
              </a:solidFill>
            </a:endParaRPr>
          </a:p>
          <a:p>
            <a:pPr marL="0" lvl="0" indent="0" algn="l" rtl="0">
              <a:spcBef>
                <a:spcPts val="0"/>
              </a:spcBef>
              <a:spcAft>
                <a:spcPts val="0"/>
              </a:spcAft>
              <a:buNone/>
            </a:pPr>
            <a:r>
              <a:rPr lang="en">
                <a:solidFill>
                  <a:schemeClr val="dk1"/>
                </a:solidFill>
              </a:rPr>
              <a:t>That leads us to believe: we need job-relevant education, and we want to pull together theory and practice.</a:t>
            </a:r>
            <a:endParaRPr>
              <a:solidFill>
                <a:schemeClr val="dk1"/>
              </a:solidFill>
            </a:endParaRPr>
          </a:p>
          <a:p>
            <a:pPr marL="0" lvl="0" indent="0" algn="l" rtl="0">
              <a:spcBef>
                <a:spcPts val="0"/>
              </a:spcBef>
              <a:spcAft>
                <a:spcPts val="0"/>
              </a:spcAft>
              <a:buNone/>
            </a:pPr>
            <a:r>
              <a:rPr lang="en">
                <a:solidFill>
                  <a:schemeClr val="dk1"/>
                </a:solidFill>
              </a:rPr>
              <a:t>Many institutions are already doing this, but to ensure our learners are job-ready, their education needs to be practical as well as theoretical. They need to understand the concepts and applies them.</a:t>
            </a:r>
            <a:endParaRPr>
              <a:solidFill>
                <a:schemeClr val="dk1"/>
              </a:solidFill>
            </a:endParaRPr>
          </a:p>
          <a:p>
            <a:pPr marL="0" lvl="0" indent="0" algn="l" rtl="0">
              <a:spcBef>
                <a:spcPts val="0"/>
              </a:spcBef>
              <a:spcAft>
                <a:spcPts val="0"/>
              </a:spcAft>
              <a:buNone/>
            </a:pPr>
            <a:r>
              <a:rPr lang="en">
                <a:solidFill>
                  <a:schemeClr val="dk1"/>
                </a:solidFill>
              </a:rPr>
              <a:t>It’s important for us to keep track of. Also, we believe (60 year curriculum) lifelong learning, will happen at work. People have busy lives, and once they’re in the workforce they need to be able to learn at the office or on the same day they need something. </a:t>
            </a:r>
            <a:endParaRPr>
              <a:solidFill>
                <a:schemeClr val="dk1"/>
              </a:solidFill>
            </a:endParaRPr>
          </a:p>
          <a:p>
            <a:pPr marL="0" lvl="0" indent="0" algn="l" rtl="0">
              <a:spcBef>
                <a:spcPts val="0"/>
              </a:spcBef>
              <a:spcAft>
                <a:spcPts val="0"/>
              </a:spcAft>
              <a:buNone/>
            </a:pPr>
            <a:r>
              <a:rPr lang="en">
                <a:solidFill>
                  <a:schemeClr val="dk1"/>
                </a:solidFill>
              </a:rPr>
              <a:t>So we believe enterprises will get much more involved. Since we’re in a recession in North America, and perhaps the world, enterprises might cut education - but given the dire need for specific skills that aren’t available, learning at work is hear to stay.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a:solidFill>
                  <a:schemeClr val="dk1"/>
                </a:solidFill>
              </a:rPr>
              <a:t>PREVIOUS talk track:</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Blended will become the new norm.</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Both students and teachers will be on/off campus.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That means you must have online content, including courses and fully online degrees. </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According to a </a:t>
            </a:r>
            <a:r>
              <a:rPr lang="en" u="sng">
                <a:solidFill>
                  <a:schemeClr val="hlink"/>
                </a:solidFill>
                <a:hlinkClick r:id="rId3"/>
              </a:rPr>
              <a:t>SimpsonScarborough April 2020 survey</a:t>
            </a:r>
            <a:r>
              <a:rPr lang="en">
                <a:solidFill>
                  <a:schemeClr val="dk1"/>
                </a:solidFill>
              </a:rPr>
              <a:t>, 15% of college students who, when given the option to finish their degree online or complete their degree in-person, want to finish online. As of fall 2019, </a:t>
            </a:r>
            <a:r>
              <a:rPr lang="en" u="sng">
                <a:solidFill>
                  <a:schemeClr val="hlink"/>
                </a:solidFill>
                <a:hlinkClick r:id="rId4"/>
              </a:rPr>
              <a:t>UNESCO</a:t>
            </a:r>
            <a:r>
              <a:rPr lang="en">
                <a:solidFill>
                  <a:schemeClr val="dk1"/>
                </a:solidFill>
              </a:rPr>
              <a:t> estimates there are 220 million students enrolled in higher ed.</a:t>
            </a:r>
            <a:endParaRPr>
              <a:solidFill>
                <a:schemeClr val="dk1"/>
              </a:solidFill>
            </a:endParaRPr>
          </a:p>
          <a:p>
            <a:pPr marL="1371600" lvl="2" indent="-298450" algn="l" rtl="0">
              <a:spcBef>
                <a:spcPts val="0"/>
              </a:spcBef>
              <a:spcAft>
                <a:spcPts val="0"/>
              </a:spcAft>
              <a:buClr>
                <a:schemeClr val="dk1"/>
              </a:buClr>
              <a:buSzPts val="1100"/>
              <a:buAutoNum type="romanLcPeriod"/>
            </a:pPr>
            <a:r>
              <a:rPr lang="en">
                <a:solidFill>
                  <a:schemeClr val="dk1"/>
                </a:solidFill>
              </a:rPr>
              <a:t>That estimate alone suggests 33 million students could elect to finish their degree online.</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Every university will build, buy and augment online content.</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Data will make learning more personalized + effective.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Once you start online, there is pressure on tuition</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People will not want to pay as much if not on campus. </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Also, because of unemployment, people will have less to spend.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With unemployment soaring, job-relevant education will be a must.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According to </a:t>
            </a:r>
            <a:r>
              <a:rPr lang="en" u="sng">
                <a:solidFill>
                  <a:srgbClr val="0000FF"/>
                </a:solidFill>
                <a:hlinkClick r:id="rId5"/>
              </a:rPr>
              <a:t>Gallup</a:t>
            </a:r>
            <a:r>
              <a:rPr lang="en">
                <a:solidFill>
                  <a:schemeClr val="dk1"/>
                </a:solidFill>
              </a:rPr>
              <a:t>, only 34% of US college students feel they have the knowledge and skills needed for the workforce</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This will become mission-critical.</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Students will demand skill-based, hands-on learning that comes university and industry.</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Lifelong learning will happen at work.</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People are not going to give up their job to continue learning. </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According to</a:t>
            </a:r>
            <a:r>
              <a:rPr lang="en" u="sng">
                <a:solidFill>
                  <a:schemeClr val="hlink"/>
                </a:solidFill>
                <a:hlinkClick r:id="rId6"/>
              </a:rPr>
              <a:t> Society for Human Resource Management’s 2019 data</a:t>
            </a:r>
            <a:r>
              <a:rPr lang="en">
                <a:solidFill>
                  <a:schemeClr val="dk1"/>
                </a:solidFill>
              </a:rPr>
              <a:t>, more than half (56%) of employers offer tuition assistance for employees pursuing degrees.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Since they’re learning at work, they have to learn in smaller chunks.</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Projects; Professional Certificates; MasterTrack™ Certificates</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According to a </a:t>
            </a:r>
            <a:r>
              <a:rPr lang="en" u="sng">
                <a:solidFill>
                  <a:schemeClr val="hlink"/>
                </a:solidFill>
                <a:hlinkClick r:id="rId7"/>
              </a:rPr>
              <a:t>Rapid Learning Institute</a:t>
            </a:r>
            <a:r>
              <a:rPr lang="en">
                <a:solidFill>
                  <a:schemeClr val="dk1"/>
                </a:solidFill>
              </a:rPr>
              <a:t> survey, 94% of Learning &amp; Development professionals said that their learners preferred bite-sized learning modules to eLearning courses.</a:t>
            </a:r>
            <a:endParaRPr>
              <a:latin typeface="Open Sans Light"/>
              <a:ea typeface="Open Sans Light"/>
              <a:cs typeface="Open Sans Light"/>
              <a:sym typeface="Open Sans Light"/>
            </a:endParaRPr>
          </a:p>
        </p:txBody>
      </p:sp>
    </p:spTree>
    <p:extLst>
      <p:ext uri="{BB962C8B-B14F-4D97-AF65-F5344CB8AC3E}">
        <p14:creationId xmlns:p14="http://schemas.microsoft.com/office/powerpoint/2010/main" val="23302309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89d49bd0c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89d49bd0c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a:t>Talk track: </a:t>
            </a:r>
            <a:r>
              <a:rPr lang="en" sz="1000"/>
              <a:t>We are partnering with universities and industry to prepare students for the workforce.</a:t>
            </a:r>
            <a:endParaRPr sz="1000"/>
          </a:p>
          <a:p>
            <a:pPr marL="0" lvl="0" indent="0" algn="l" rtl="0">
              <a:spcBef>
                <a:spcPts val="0"/>
              </a:spcBef>
              <a:spcAft>
                <a:spcPts val="0"/>
              </a:spcAft>
              <a:buNone/>
            </a:pPr>
            <a:r>
              <a:rPr lang="en" sz="1000"/>
              <a:t>UC Irvine has a career specialization that has helped learners build skills they need for the workplace. </a:t>
            </a:r>
            <a:endParaRPr sz="1000"/>
          </a:p>
          <a:p>
            <a:pPr marL="0" lvl="0" indent="0" algn="l" rtl="0">
              <a:spcBef>
                <a:spcPts val="0"/>
              </a:spcBef>
              <a:spcAft>
                <a:spcPts val="0"/>
              </a:spcAft>
              <a:buNone/>
            </a:pPr>
            <a:endParaRPr sz="1000"/>
          </a:p>
          <a:p>
            <a:pPr marL="0" lvl="0" indent="0" algn="l" rtl="0">
              <a:lnSpc>
                <a:spcPct val="160000"/>
              </a:lnSpc>
              <a:spcBef>
                <a:spcPts val="0"/>
              </a:spcBef>
              <a:spcAft>
                <a:spcPts val="0"/>
              </a:spcAft>
              <a:buClr>
                <a:schemeClr val="dk1"/>
              </a:buClr>
              <a:buSzPts val="1100"/>
              <a:buFont typeface="Arial"/>
              <a:buNone/>
            </a:pPr>
            <a:r>
              <a:rPr lang="en" sz="1000"/>
              <a:t>This Specialization is a series of open, online courses specifically designed to help learners sharpen the skills that they need to improve employability and advancement.</a:t>
            </a:r>
            <a:endParaRPr sz="1000"/>
          </a:p>
          <a:p>
            <a:pPr marL="0" lvl="0" indent="0" algn="l" rtl="0">
              <a:lnSpc>
                <a:spcPct val="160000"/>
              </a:lnSpc>
              <a:spcBef>
                <a:spcPts val="1800"/>
              </a:spcBef>
              <a:spcAft>
                <a:spcPts val="0"/>
              </a:spcAft>
              <a:buClr>
                <a:schemeClr val="dk1"/>
              </a:buClr>
              <a:buSzPts val="1100"/>
              <a:buFont typeface="Arial"/>
              <a:buNone/>
            </a:pPr>
            <a:r>
              <a:rPr lang="en" sz="1000"/>
              <a:t>Courses include:</a:t>
            </a:r>
            <a:endParaRPr sz="1000"/>
          </a:p>
          <a:p>
            <a:pPr marL="457200" lvl="0" indent="-292100" algn="l" rtl="0">
              <a:lnSpc>
                <a:spcPct val="180000"/>
              </a:lnSpc>
              <a:spcBef>
                <a:spcPts val="1800"/>
              </a:spcBef>
              <a:spcAft>
                <a:spcPts val="0"/>
              </a:spcAft>
              <a:buClr>
                <a:srgbClr val="000000"/>
              </a:buClr>
              <a:buSzPts val="1000"/>
              <a:buFont typeface="Arial"/>
              <a:buAutoNum type="arabicPeriod"/>
            </a:pPr>
            <a:r>
              <a:rPr lang="en" sz="1000"/>
              <a:t>Project Management: The Basics for Success</a:t>
            </a:r>
            <a:endParaRPr sz="1000"/>
          </a:p>
          <a:p>
            <a:pPr marL="457200" lvl="0" indent="-292100" algn="l" rtl="0">
              <a:lnSpc>
                <a:spcPct val="180000"/>
              </a:lnSpc>
              <a:spcBef>
                <a:spcPts val="0"/>
              </a:spcBef>
              <a:spcAft>
                <a:spcPts val="0"/>
              </a:spcAft>
              <a:buClr>
                <a:srgbClr val="000000"/>
              </a:buClr>
              <a:buSzPts val="1000"/>
              <a:buFont typeface="Arial"/>
              <a:buAutoNum type="arabicPeriod"/>
            </a:pPr>
            <a:r>
              <a:rPr lang="en" sz="1000"/>
              <a:t>Work Smarter: Not Harder: Time Management for Personal &amp; Professional Productivity</a:t>
            </a:r>
            <a:endParaRPr sz="1000"/>
          </a:p>
          <a:p>
            <a:pPr marL="457200" lvl="0" indent="-292100" algn="l" rtl="0">
              <a:lnSpc>
                <a:spcPct val="180000"/>
              </a:lnSpc>
              <a:spcBef>
                <a:spcPts val="0"/>
              </a:spcBef>
              <a:spcAft>
                <a:spcPts val="0"/>
              </a:spcAft>
              <a:buClr>
                <a:srgbClr val="000000"/>
              </a:buClr>
              <a:buSzPts val="1000"/>
              <a:buFont typeface="Arial"/>
              <a:buAutoNum type="arabicPeriod"/>
            </a:pPr>
            <a:r>
              <a:rPr lang="en" sz="1000"/>
              <a:t>Finance for Non-Finance Professionals</a:t>
            </a:r>
            <a:endParaRPr sz="1000"/>
          </a:p>
          <a:p>
            <a:pPr marL="457200" lvl="0" indent="-292100" algn="l" rtl="0">
              <a:lnSpc>
                <a:spcPct val="180000"/>
              </a:lnSpc>
              <a:spcBef>
                <a:spcPts val="0"/>
              </a:spcBef>
              <a:spcAft>
                <a:spcPts val="0"/>
              </a:spcAft>
              <a:buClr>
                <a:srgbClr val="000000"/>
              </a:buClr>
              <a:buSzPts val="1000"/>
              <a:buFont typeface="Arial"/>
              <a:buAutoNum type="arabicPeriod"/>
            </a:pPr>
            <a:r>
              <a:rPr lang="en" sz="1000"/>
              <a:t>Communication in the 21st Century Workplace</a:t>
            </a:r>
            <a:endParaRPr sz="1000"/>
          </a:p>
          <a:p>
            <a:pPr marL="457200" lvl="0" indent="-292100" algn="l" rtl="0">
              <a:lnSpc>
                <a:spcPct val="180000"/>
              </a:lnSpc>
              <a:spcBef>
                <a:spcPts val="0"/>
              </a:spcBef>
              <a:spcAft>
                <a:spcPts val="0"/>
              </a:spcAft>
              <a:buClr>
                <a:srgbClr val="000000"/>
              </a:buClr>
              <a:buSzPts val="1000"/>
              <a:buFont typeface="Arial"/>
              <a:buAutoNum type="arabicPeriod"/>
            </a:pPr>
            <a:r>
              <a:rPr lang="en" sz="1000"/>
              <a:t>High-Impact Business Writing</a:t>
            </a:r>
            <a:endParaRPr sz="1000"/>
          </a:p>
          <a:p>
            <a:pPr marL="457200" lvl="0" indent="-292100" algn="l" rtl="0">
              <a:lnSpc>
                <a:spcPct val="180000"/>
              </a:lnSpc>
              <a:spcBef>
                <a:spcPts val="0"/>
              </a:spcBef>
              <a:spcAft>
                <a:spcPts val="0"/>
              </a:spcAft>
              <a:buClr>
                <a:srgbClr val="000000"/>
              </a:buClr>
              <a:buSzPts val="1000"/>
              <a:buFont typeface="Arial"/>
              <a:buAutoNum type="arabicPeriod"/>
            </a:pPr>
            <a:r>
              <a:rPr lang="en" sz="1000"/>
              <a:t>The Art of Negotiation</a:t>
            </a:r>
            <a:endParaRPr sz="1000"/>
          </a:p>
          <a:p>
            <a:pPr marL="457200" lvl="0" indent="-292100" algn="l" rtl="0">
              <a:lnSpc>
                <a:spcPct val="180000"/>
              </a:lnSpc>
              <a:spcBef>
                <a:spcPts val="0"/>
              </a:spcBef>
              <a:spcAft>
                <a:spcPts val="0"/>
              </a:spcAft>
              <a:buClr>
                <a:srgbClr val="000000"/>
              </a:buClr>
              <a:buSzPts val="1000"/>
              <a:buFont typeface="Arial"/>
              <a:buAutoNum type="arabicPeriod"/>
            </a:pPr>
            <a:r>
              <a:rPr lang="en" sz="1000"/>
              <a:t>Fundamentals of Management</a:t>
            </a:r>
            <a:endParaRPr sz="1000"/>
          </a:p>
          <a:p>
            <a:pPr marL="457200" lvl="0" indent="-292100" algn="l" rtl="0">
              <a:lnSpc>
                <a:spcPct val="180000"/>
              </a:lnSpc>
              <a:spcBef>
                <a:spcPts val="0"/>
              </a:spcBef>
              <a:spcAft>
                <a:spcPts val="0"/>
              </a:spcAft>
              <a:buClr>
                <a:srgbClr val="000000"/>
              </a:buClr>
              <a:buSzPts val="1000"/>
              <a:buFont typeface="Arial"/>
              <a:buAutoNum type="arabicPeriod"/>
            </a:pPr>
            <a:r>
              <a:rPr lang="en" sz="1000"/>
              <a:t>Effective Problem-Solving and Decision-Making</a:t>
            </a:r>
            <a:endParaRPr sz="1000"/>
          </a:p>
          <a:p>
            <a:pPr marL="457200" lvl="0" indent="-292100" algn="l" rtl="0">
              <a:lnSpc>
                <a:spcPct val="180000"/>
              </a:lnSpc>
              <a:spcBef>
                <a:spcPts val="0"/>
              </a:spcBef>
              <a:spcAft>
                <a:spcPts val="0"/>
              </a:spcAft>
              <a:buClr>
                <a:srgbClr val="000000"/>
              </a:buClr>
              <a:buSzPts val="1000"/>
              <a:buFont typeface="Arial"/>
              <a:buAutoNum type="arabicPeriod"/>
            </a:pPr>
            <a:r>
              <a:rPr lang="en" sz="1000"/>
              <a:t>Essentials of Entrepreneurship: Thinking &amp; Action</a:t>
            </a:r>
            <a:endParaRPr sz="1000"/>
          </a:p>
          <a:p>
            <a:pPr marL="457200" lvl="0" indent="-292100" algn="l" rtl="0">
              <a:lnSpc>
                <a:spcPct val="180000"/>
              </a:lnSpc>
              <a:spcBef>
                <a:spcPts val="0"/>
              </a:spcBef>
              <a:spcAft>
                <a:spcPts val="0"/>
              </a:spcAft>
              <a:buClr>
                <a:srgbClr val="000000"/>
              </a:buClr>
              <a:buSzPts val="1000"/>
              <a:buFont typeface="Arial"/>
              <a:buAutoNum type="arabicPeriod"/>
            </a:pPr>
            <a:r>
              <a:rPr lang="en" sz="1000"/>
              <a:t>Career Success Capstone Course</a:t>
            </a:r>
            <a:endParaRPr sz="1000"/>
          </a:p>
          <a:p>
            <a:pPr marL="0" lvl="0" indent="0" algn="l" rtl="0">
              <a:lnSpc>
                <a:spcPct val="160000"/>
              </a:lnSpc>
              <a:spcBef>
                <a:spcPts val="1200"/>
              </a:spcBef>
              <a:spcAft>
                <a:spcPts val="0"/>
              </a:spcAft>
              <a:buClr>
                <a:schemeClr val="dk1"/>
              </a:buClr>
              <a:buSzPts val="1100"/>
              <a:buFont typeface="Arial"/>
              <a:buNone/>
            </a:pPr>
            <a:r>
              <a:rPr lang="en" sz="1000"/>
              <a:t>The Specialization concludes with a capstone project and provides you with the opportunity to integrate and apply the skills you have gained to your individual and organizational needs.</a:t>
            </a:r>
            <a:endParaRPr sz="1000"/>
          </a:p>
          <a:p>
            <a:pPr marL="0" lvl="0" indent="0" algn="l" rtl="0">
              <a:spcBef>
                <a:spcPts val="1800"/>
              </a:spcBef>
              <a:spcAft>
                <a:spcPts val="0"/>
              </a:spcAft>
              <a:buNone/>
            </a:pPr>
            <a:endParaRPr sz="1000"/>
          </a:p>
        </p:txBody>
      </p:sp>
    </p:spTree>
    <p:extLst>
      <p:ext uri="{BB962C8B-B14F-4D97-AF65-F5344CB8AC3E}">
        <p14:creationId xmlns:p14="http://schemas.microsoft.com/office/powerpoint/2010/main" val="9017908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Google Shape;1709;g89d49bd0c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0" name="Google Shape;1710;g89d49bd0c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Talk Track:</a:t>
            </a:r>
            <a:endParaRPr b="1"/>
          </a:p>
          <a:p>
            <a:pPr marL="0" lvl="0" indent="0" algn="l" rtl="0">
              <a:spcBef>
                <a:spcPts val="0"/>
              </a:spcBef>
              <a:spcAft>
                <a:spcPts val="0"/>
              </a:spcAft>
              <a:buNone/>
            </a:pPr>
            <a:r>
              <a:rPr lang="en"/>
              <a:t>This specialization has had more than 80,000 enrollments, and over 1.2M visitors to the page, with most falling in the age group 25-34. This has been especially popular in the US, India, Mexico and Brazil. Most students are employed full time and have finished either a bachelor’s or master’s degree.</a:t>
            </a:r>
            <a:endParaRPr/>
          </a:p>
        </p:txBody>
      </p:sp>
    </p:spTree>
    <p:extLst>
      <p:ext uri="{BB962C8B-B14F-4D97-AF65-F5344CB8AC3E}">
        <p14:creationId xmlns:p14="http://schemas.microsoft.com/office/powerpoint/2010/main" val="376599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8a9f336500_0_11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g8a9f336500_0_1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125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8a9f336500_0_1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g8a9f336500_0_1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This presentation is focused on going behind the rhetoric surrounding the 60YC and its relevance and importance to the very practical aspects of what universities can actually do to advance the 60YC. These activities fall into two groups: 1) What can be done for matriculated students and 2) what can be done for university graduates. </a:t>
            </a:r>
            <a:endParaRPr/>
          </a:p>
        </p:txBody>
      </p:sp>
      <p:sp>
        <p:nvSpPr>
          <p:cNvPr id="767" name="Google Shape;767;g8a9f336500_0_11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1999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8a9f336500_0_1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g8a9f336500_0_11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The need for life-long learning has been clear for a long time. And while it is ever more important in a fast changing world, the concept has been used broadly to cover both learners and institutions. In fact, life-long learning is an individual responsibility and the university is responsible for providing and creating access to the 60-year curriculum. Life-long learning begins after graduation from a formal degree program.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In this presentation we will make the case that the 60-year curriculum should be embedded into the experience of matriculated graduate and undergraduate students and at the same time, universities need to continue their teaching relationships with students after they graduate.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In doing that the result of learning outcomes is better for degree seekers. Those students who gain a focus on what they will do after graduation, if that focus occurs early enough, results in better academic outcomes for students—they graduate earlier, have higher GPSs, and are more satisfied with their education after graduation.  </a:t>
            </a:r>
            <a:endParaRPr/>
          </a:p>
          <a:p>
            <a:pPr marL="0" lvl="0" indent="0" algn="l" rtl="0">
              <a:spcBef>
                <a:spcPts val="0"/>
              </a:spcBef>
              <a:spcAft>
                <a:spcPts val="0"/>
              </a:spcAft>
              <a:buNone/>
            </a:pPr>
            <a:endParaRPr/>
          </a:p>
        </p:txBody>
      </p:sp>
      <p:sp>
        <p:nvSpPr>
          <p:cNvPr id="774" name="Google Shape;774;g8a9f336500_0_11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07949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hite" type="blank">
  <p:cSld name="BLANK">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brant - Two third yellow top logo">
  <p:cSld name="CUSTOM_5_2_1_1">
    <p:spTree>
      <p:nvGrpSpPr>
        <p:cNvPr id="1" name="Shape 41"/>
        <p:cNvGrpSpPr/>
        <p:nvPr/>
      </p:nvGrpSpPr>
      <p:grpSpPr>
        <a:xfrm>
          <a:off x="0" y="0"/>
          <a:ext cx="0" cy="0"/>
          <a:chOff x="0" y="0"/>
          <a:chExt cx="0" cy="0"/>
        </a:xfrm>
      </p:grpSpPr>
      <p:sp>
        <p:nvSpPr>
          <p:cNvPr id="42" name="Google Shape;42;p11"/>
          <p:cNvSpPr/>
          <p:nvPr/>
        </p:nvSpPr>
        <p:spPr>
          <a:xfrm>
            <a:off x="-32150" y="-5075"/>
            <a:ext cx="9229800" cy="4035600"/>
          </a:xfrm>
          <a:prstGeom prst="rect">
            <a:avLst/>
          </a:prstGeom>
          <a:solidFill>
            <a:srgbClr val="F2C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3" name="Google Shape;43;p11"/>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44" name="Google Shape;44;p11"/>
          <p:cNvPicPr preferRelativeResize="0"/>
          <p:nvPr/>
        </p:nvPicPr>
        <p:blipFill>
          <a:blip r:embed="rId2">
            <a:alphaModFix/>
          </a:blip>
          <a:stretch>
            <a:fillRect/>
          </a:stretch>
        </p:blipFill>
        <p:spPr>
          <a:xfrm>
            <a:off x="8296325" y="202175"/>
            <a:ext cx="724875" cy="114900"/>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Vibrant - Two third pink">
  <p:cSld name="CUSTOM_5_2">
    <p:spTree>
      <p:nvGrpSpPr>
        <p:cNvPr id="1" name="Shape 323"/>
        <p:cNvGrpSpPr/>
        <p:nvPr/>
      </p:nvGrpSpPr>
      <p:grpSpPr>
        <a:xfrm>
          <a:off x="0" y="0"/>
          <a:ext cx="0" cy="0"/>
          <a:chOff x="0" y="0"/>
          <a:chExt cx="0" cy="0"/>
        </a:xfrm>
      </p:grpSpPr>
      <p:sp>
        <p:nvSpPr>
          <p:cNvPr id="324" name="Google Shape;324;p103"/>
          <p:cNvSpPr/>
          <p:nvPr/>
        </p:nvSpPr>
        <p:spPr>
          <a:xfrm>
            <a:off x="-32150" y="-5075"/>
            <a:ext cx="9229800" cy="4035600"/>
          </a:xfrm>
          <a:prstGeom prst="rect">
            <a:avLst/>
          </a:prstGeom>
          <a:solidFill>
            <a:srgbClr val="FB6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25" name="Google Shape;325;p103"/>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326" name="Google Shape;326;p103"/>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Vibrant - Two third pink top logo">
  <p:cSld name="CUSTOM_5_2_2">
    <p:spTree>
      <p:nvGrpSpPr>
        <p:cNvPr id="1" name="Shape 327"/>
        <p:cNvGrpSpPr/>
        <p:nvPr/>
      </p:nvGrpSpPr>
      <p:grpSpPr>
        <a:xfrm>
          <a:off x="0" y="0"/>
          <a:ext cx="0" cy="0"/>
          <a:chOff x="0" y="0"/>
          <a:chExt cx="0" cy="0"/>
        </a:xfrm>
      </p:grpSpPr>
      <p:sp>
        <p:nvSpPr>
          <p:cNvPr id="328" name="Google Shape;328;p104"/>
          <p:cNvSpPr/>
          <p:nvPr/>
        </p:nvSpPr>
        <p:spPr>
          <a:xfrm>
            <a:off x="-32150" y="-5075"/>
            <a:ext cx="9229800" cy="4035600"/>
          </a:xfrm>
          <a:prstGeom prst="rect">
            <a:avLst/>
          </a:prstGeom>
          <a:solidFill>
            <a:srgbClr val="FB6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29" name="Google Shape;329;p104"/>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330" name="Google Shape;330;p104"/>
          <p:cNvPicPr preferRelativeResize="0"/>
          <p:nvPr/>
        </p:nvPicPr>
        <p:blipFill>
          <a:blip r:embed="rId2">
            <a:alphaModFix/>
          </a:blip>
          <a:stretch>
            <a:fillRect/>
          </a:stretch>
        </p:blipFill>
        <p:spPr>
          <a:xfrm>
            <a:off x="8296325" y="202175"/>
            <a:ext cx="724875" cy="11490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Vibrant - Two third yellow">
  <p:cSld name="CUSTOM_5_2_1">
    <p:spTree>
      <p:nvGrpSpPr>
        <p:cNvPr id="1" name="Shape 331"/>
        <p:cNvGrpSpPr/>
        <p:nvPr/>
      </p:nvGrpSpPr>
      <p:grpSpPr>
        <a:xfrm>
          <a:off x="0" y="0"/>
          <a:ext cx="0" cy="0"/>
          <a:chOff x="0" y="0"/>
          <a:chExt cx="0" cy="0"/>
        </a:xfrm>
      </p:grpSpPr>
      <p:sp>
        <p:nvSpPr>
          <p:cNvPr id="332" name="Google Shape;332;p105"/>
          <p:cNvSpPr/>
          <p:nvPr/>
        </p:nvSpPr>
        <p:spPr>
          <a:xfrm>
            <a:off x="-32150" y="-5075"/>
            <a:ext cx="9229800" cy="4035600"/>
          </a:xfrm>
          <a:prstGeom prst="rect">
            <a:avLst/>
          </a:prstGeom>
          <a:solidFill>
            <a:srgbClr val="F2C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33" name="Google Shape;333;p105"/>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334" name="Google Shape;334;p105"/>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Vibrant - Two third yellow top logo">
  <p:cSld name="CUSTOM_5_2_1_1">
    <p:spTree>
      <p:nvGrpSpPr>
        <p:cNvPr id="1" name="Shape 335"/>
        <p:cNvGrpSpPr/>
        <p:nvPr/>
      </p:nvGrpSpPr>
      <p:grpSpPr>
        <a:xfrm>
          <a:off x="0" y="0"/>
          <a:ext cx="0" cy="0"/>
          <a:chOff x="0" y="0"/>
          <a:chExt cx="0" cy="0"/>
        </a:xfrm>
      </p:grpSpPr>
      <p:sp>
        <p:nvSpPr>
          <p:cNvPr id="336" name="Google Shape;336;p106"/>
          <p:cNvSpPr/>
          <p:nvPr/>
        </p:nvSpPr>
        <p:spPr>
          <a:xfrm>
            <a:off x="-32150" y="-5075"/>
            <a:ext cx="9229800" cy="4035600"/>
          </a:xfrm>
          <a:prstGeom prst="rect">
            <a:avLst/>
          </a:prstGeom>
          <a:solidFill>
            <a:srgbClr val="F2C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37" name="Google Shape;337;p106"/>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338" name="Google Shape;338;p106"/>
          <p:cNvPicPr preferRelativeResize="0"/>
          <p:nvPr/>
        </p:nvPicPr>
        <p:blipFill>
          <a:blip r:embed="rId2">
            <a:alphaModFix/>
          </a:blip>
          <a:stretch>
            <a:fillRect/>
          </a:stretch>
        </p:blipFill>
        <p:spPr>
          <a:xfrm>
            <a:off x="8296325" y="202175"/>
            <a:ext cx="724875" cy="114900"/>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Vibrant - Section Break Pink">
  <p:cSld name="CUSTOM_6">
    <p:bg>
      <p:bgPr>
        <a:solidFill>
          <a:schemeClr val="accent6"/>
        </a:solidFill>
        <a:effectLst/>
      </p:bgPr>
    </p:bg>
    <p:spTree>
      <p:nvGrpSpPr>
        <p:cNvPr id="1" name="Shape 339"/>
        <p:cNvGrpSpPr/>
        <p:nvPr/>
      </p:nvGrpSpPr>
      <p:grpSpPr>
        <a:xfrm>
          <a:off x="0" y="0"/>
          <a:ext cx="0" cy="0"/>
          <a:chOff x="0" y="0"/>
          <a:chExt cx="0" cy="0"/>
        </a:xfrm>
      </p:grpSpPr>
      <p:pic>
        <p:nvPicPr>
          <p:cNvPr id="340" name="Google Shape;340;p107"/>
          <p:cNvPicPr preferRelativeResize="0"/>
          <p:nvPr/>
        </p:nvPicPr>
        <p:blipFill>
          <a:blip r:embed="rId2">
            <a:alphaModFix/>
          </a:blip>
          <a:stretch>
            <a:fillRect/>
          </a:stretch>
        </p:blipFill>
        <p:spPr>
          <a:xfrm rot="-5400009">
            <a:off x="5298702" y="-3566594"/>
            <a:ext cx="5877750" cy="6517930"/>
          </a:xfrm>
          <a:prstGeom prst="rect">
            <a:avLst/>
          </a:prstGeom>
          <a:noFill/>
          <a:ln>
            <a:noFill/>
          </a:ln>
        </p:spPr>
      </p:pic>
      <p:sp>
        <p:nvSpPr>
          <p:cNvPr id="341" name="Google Shape;341;p107"/>
          <p:cNvSpPr/>
          <p:nvPr/>
        </p:nvSpPr>
        <p:spPr>
          <a:xfrm>
            <a:off x="793025" y="4289950"/>
            <a:ext cx="2470200" cy="24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0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rustworthy - Section break navy">
  <p:cSld name="CUSTOM_10">
    <p:bg>
      <p:bgPr>
        <a:solidFill>
          <a:schemeClr val="lt2"/>
        </a:solidFill>
        <a:effectLst/>
      </p:bgPr>
    </p:bg>
    <p:spTree>
      <p:nvGrpSpPr>
        <p:cNvPr id="1" name="Shape 343"/>
        <p:cNvGrpSpPr/>
        <p:nvPr/>
      </p:nvGrpSpPr>
      <p:grpSpPr>
        <a:xfrm>
          <a:off x="0" y="0"/>
          <a:ext cx="0" cy="0"/>
          <a:chOff x="0" y="0"/>
          <a:chExt cx="0" cy="0"/>
        </a:xfrm>
      </p:grpSpPr>
      <p:sp>
        <p:nvSpPr>
          <p:cNvPr id="344" name="Google Shape;344;p108"/>
          <p:cNvSpPr/>
          <p:nvPr/>
        </p:nvSpPr>
        <p:spPr>
          <a:xfrm>
            <a:off x="793025" y="4289950"/>
            <a:ext cx="2470200" cy="2470200"/>
          </a:xfrm>
          <a:prstGeom prst="ellipse">
            <a:avLst/>
          </a:prstGeom>
          <a:solidFill>
            <a:srgbClr val="FFFFFF">
              <a:alpha val="130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0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rustworthy - Section break blue">
  <p:cSld name="CUSTOM_10_1">
    <p:bg>
      <p:bgPr>
        <a:solidFill>
          <a:schemeClr val="accent4"/>
        </a:solidFill>
        <a:effectLst/>
      </p:bgPr>
    </p:bg>
    <p:spTree>
      <p:nvGrpSpPr>
        <p:cNvPr id="1" name="Shape 346"/>
        <p:cNvGrpSpPr/>
        <p:nvPr/>
      </p:nvGrpSpPr>
      <p:grpSpPr>
        <a:xfrm>
          <a:off x="0" y="0"/>
          <a:ext cx="0" cy="0"/>
          <a:chOff x="0" y="0"/>
          <a:chExt cx="0" cy="0"/>
        </a:xfrm>
      </p:grpSpPr>
      <p:pic>
        <p:nvPicPr>
          <p:cNvPr id="347" name="Google Shape;347;p109"/>
          <p:cNvPicPr preferRelativeResize="0"/>
          <p:nvPr/>
        </p:nvPicPr>
        <p:blipFill>
          <a:blip r:embed="rId2">
            <a:alphaModFix amt="10000"/>
          </a:blip>
          <a:stretch>
            <a:fillRect/>
          </a:stretch>
        </p:blipFill>
        <p:spPr>
          <a:xfrm>
            <a:off x="6369825" y="4428525"/>
            <a:ext cx="1892550" cy="1892550"/>
          </a:xfrm>
          <a:prstGeom prst="rect">
            <a:avLst/>
          </a:prstGeom>
          <a:noFill/>
          <a:ln>
            <a:noFill/>
          </a:ln>
        </p:spPr>
      </p:pic>
      <p:pic>
        <p:nvPicPr>
          <p:cNvPr id="348" name="Google Shape;348;p109"/>
          <p:cNvPicPr preferRelativeResize="0"/>
          <p:nvPr/>
        </p:nvPicPr>
        <p:blipFill rotWithShape="1">
          <a:blip r:embed="rId3">
            <a:alphaModFix amt="10000"/>
          </a:blip>
          <a:srcRect l="16719" t="16719" r="16719" b="16719"/>
          <a:stretch/>
        </p:blipFill>
        <p:spPr>
          <a:xfrm>
            <a:off x="413886" y="-797250"/>
            <a:ext cx="2144676" cy="2012999"/>
          </a:xfrm>
          <a:prstGeom prst="rect">
            <a:avLst/>
          </a:prstGeom>
          <a:noFill/>
          <a:ln>
            <a:noFill/>
          </a:ln>
        </p:spPr>
      </p:pic>
      <p:sp>
        <p:nvSpPr>
          <p:cNvPr id="349" name="Google Shape;349;p10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rustworthy - Section break light blue">
  <p:cSld name="CUSTOM_10_1_2">
    <p:bg>
      <p:bgPr>
        <a:solidFill>
          <a:schemeClr val="accent3"/>
        </a:solidFill>
        <a:effectLst/>
      </p:bgPr>
    </p:bg>
    <p:spTree>
      <p:nvGrpSpPr>
        <p:cNvPr id="1" name="Shape 350"/>
        <p:cNvGrpSpPr/>
        <p:nvPr/>
      </p:nvGrpSpPr>
      <p:grpSpPr>
        <a:xfrm>
          <a:off x="0" y="0"/>
          <a:ext cx="0" cy="0"/>
          <a:chOff x="0" y="0"/>
          <a:chExt cx="0" cy="0"/>
        </a:xfrm>
      </p:grpSpPr>
      <p:pic>
        <p:nvPicPr>
          <p:cNvPr id="351" name="Google Shape;351;p110"/>
          <p:cNvPicPr preferRelativeResize="0"/>
          <p:nvPr/>
        </p:nvPicPr>
        <p:blipFill>
          <a:blip r:embed="rId2">
            <a:alphaModFix amt="10000"/>
          </a:blip>
          <a:stretch>
            <a:fillRect/>
          </a:stretch>
        </p:blipFill>
        <p:spPr>
          <a:xfrm>
            <a:off x="6110700" y="3189700"/>
            <a:ext cx="5308101" cy="4553099"/>
          </a:xfrm>
          <a:prstGeom prst="rect">
            <a:avLst/>
          </a:prstGeom>
          <a:noFill/>
          <a:ln>
            <a:noFill/>
          </a:ln>
        </p:spPr>
      </p:pic>
      <p:sp>
        <p:nvSpPr>
          <p:cNvPr id="352" name="Google Shape;352;p1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rustworthy - wavy blue">
  <p:cSld name="CUSTOM_10_1_1">
    <p:bg>
      <p:bgPr>
        <a:solidFill>
          <a:schemeClr val="accent4"/>
        </a:solidFill>
        <a:effectLst/>
      </p:bgPr>
    </p:bg>
    <p:spTree>
      <p:nvGrpSpPr>
        <p:cNvPr id="1" name="Shape 353"/>
        <p:cNvGrpSpPr/>
        <p:nvPr/>
      </p:nvGrpSpPr>
      <p:grpSpPr>
        <a:xfrm>
          <a:off x="0" y="0"/>
          <a:ext cx="0" cy="0"/>
          <a:chOff x="0" y="0"/>
          <a:chExt cx="0" cy="0"/>
        </a:xfrm>
      </p:grpSpPr>
      <p:sp>
        <p:nvSpPr>
          <p:cNvPr id="354" name="Google Shape;354;p111"/>
          <p:cNvSpPr/>
          <p:nvPr/>
        </p:nvSpPr>
        <p:spPr>
          <a:xfrm rot="-10344526">
            <a:off x="1458394" y="-1961035"/>
            <a:ext cx="13821651" cy="5310883"/>
          </a:xfrm>
          <a:custGeom>
            <a:avLst/>
            <a:gdLst/>
            <a:ahLst/>
            <a:cxnLst/>
            <a:rect l="l" t="t" r="r" b="b"/>
            <a:pathLst>
              <a:path w="552886" h="212443" extrusionOk="0">
                <a:moveTo>
                  <a:pt x="51562" y="25348"/>
                </a:moveTo>
                <a:cubicBezTo>
                  <a:pt x="73279" y="-6148"/>
                  <a:pt x="120015" y="-560"/>
                  <a:pt x="165862" y="2488"/>
                </a:cubicBezTo>
                <a:cubicBezTo>
                  <a:pt x="211709" y="5536"/>
                  <a:pt x="273177" y="39191"/>
                  <a:pt x="326644" y="43636"/>
                </a:cubicBezTo>
                <a:cubicBezTo>
                  <a:pt x="380111" y="48081"/>
                  <a:pt x="454279" y="4393"/>
                  <a:pt x="486664" y="29158"/>
                </a:cubicBezTo>
                <a:cubicBezTo>
                  <a:pt x="519049" y="53923"/>
                  <a:pt x="596138" y="165175"/>
                  <a:pt x="520954" y="192226"/>
                </a:cubicBezTo>
                <a:cubicBezTo>
                  <a:pt x="445770" y="219277"/>
                  <a:pt x="113792" y="219277"/>
                  <a:pt x="35560" y="191464"/>
                </a:cubicBezTo>
                <a:cubicBezTo>
                  <a:pt x="-42672" y="163651"/>
                  <a:pt x="29845" y="56844"/>
                  <a:pt x="51562" y="25348"/>
                </a:cubicBezTo>
                <a:close/>
              </a:path>
            </a:pathLst>
          </a:custGeom>
          <a:solidFill>
            <a:srgbClr val="FFFFFF">
              <a:alpha val="12680"/>
            </a:srgbClr>
          </a:solidFill>
          <a:ln>
            <a:noFill/>
          </a:ln>
        </p:spPr>
      </p:sp>
      <p:sp>
        <p:nvSpPr>
          <p:cNvPr id="355" name="Google Shape;355;p1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rustworthy - wavy light blue">
  <p:cSld name="CUSTOM_10_1_1_1">
    <p:bg>
      <p:bgPr>
        <a:solidFill>
          <a:schemeClr val="accent3"/>
        </a:solidFill>
        <a:effectLst/>
      </p:bgPr>
    </p:bg>
    <p:spTree>
      <p:nvGrpSpPr>
        <p:cNvPr id="1" name="Shape 356"/>
        <p:cNvGrpSpPr/>
        <p:nvPr/>
      </p:nvGrpSpPr>
      <p:grpSpPr>
        <a:xfrm>
          <a:off x="0" y="0"/>
          <a:ext cx="0" cy="0"/>
          <a:chOff x="0" y="0"/>
          <a:chExt cx="0" cy="0"/>
        </a:xfrm>
      </p:grpSpPr>
      <p:sp>
        <p:nvSpPr>
          <p:cNvPr id="357" name="Google Shape;357;p112"/>
          <p:cNvSpPr/>
          <p:nvPr/>
        </p:nvSpPr>
        <p:spPr>
          <a:xfrm rot="-10344526">
            <a:off x="900369" y="-2391085"/>
            <a:ext cx="13821651" cy="5310883"/>
          </a:xfrm>
          <a:custGeom>
            <a:avLst/>
            <a:gdLst/>
            <a:ahLst/>
            <a:cxnLst/>
            <a:rect l="l" t="t" r="r" b="b"/>
            <a:pathLst>
              <a:path w="552886" h="212443" extrusionOk="0">
                <a:moveTo>
                  <a:pt x="51562" y="25348"/>
                </a:moveTo>
                <a:cubicBezTo>
                  <a:pt x="73279" y="-6148"/>
                  <a:pt x="120015" y="-560"/>
                  <a:pt x="165862" y="2488"/>
                </a:cubicBezTo>
                <a:cubicBezTo>
                  <a:pt x="211709" y="5536"/>
                  <a:pt x="273177" y="39191"/>
                  <a:pt x="326644" y="43636"/>
                </a:cubicBezTo>
                <a:cubicBezTo>
                  <a:pt x="380111" y="48081"/>
                  <a:pt x="454279" y="4393"/>
                  <a:pt x="486664" y="29158"/>
                </a:cubicBezTo>
                <a:cubicBezTo>
                  <a:pt x="519049" y="53923"/>
                  <a:pt x="596138" y="165175"/>
                  <a:pt x="520954" y="192226"/>
                </a:cubicBezTo>
                <a:cubicBezTo>
                  <a:pt x="445770" y="219277"/>
                  <a:pt x="113792" y="219277"/>
                  <a:pt x="35560" y="191464"/>
                </a:cubicBezTo>
                <a:cubicBezTo>
                  <a:pt x="-42672" y="163651"/>
                  <a:pt x="29845" y="56844"/>
                  <a:pt x="51562" y="25348"/>
                </a:cubicBezTo>
                <a:close/>
              </a:path>
            </a:pathLst>
          </a:custGeom>
          <a:solidFill>
            <a:srgbClr val="000000">
              <a:alpha val="6270"/>
            </a:srgbClr>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ibrant - Section Break Pink">
  <p:cSld name="CUSTOM_6">
    <p:bg>
      <p:bgPr>
        <a:solidFill>
          <a:schemeClr val="accent6"/>
        </a:solidFill>
        <a:effectLst/>
      </p:bgPr>
    </p:bg>
    <p:spTree>
      <p:nvGrpSpPr>
        <p:cNvPr id="1" name="Shape 45"/>
        <p:cNvGrpSpPr/>
        <p:nvPr/>
      </p:nvGrpSpPr>
      <p:grpSpPr>
        <a:xfrm>
          <a:off x="0" y="0"/>
          <a:ext cx="0" cy="0"/>
          <a:chOff x="0" y="0"/>
          <a:chExt cx="0" cy="0"/>
        </a:xfrm>
      </p:grpSpPr>
      <p:pic>
        <p:nvPicPr>
          <p:cNvPr id="46" name="Google Shape;46;p12"/>
          <p:cNvPicPr preferRelativeResize="0"/>
          <p:nvPr/>
        </p:nvPicPr>
        <p:blipFill>
          <a:blip r:embed="rId2">
            <a:alphaModFix/>
          </a:blip>
          <a:stretch>
            <a:fillRect/>
          </a:stretch>
        </p:blipFill>
        <p:spPr>
          <a:xfrm rot="-5400009">
            <a:off x="5298702" y="-3566594"/>
            <a:ext cx="5877750" cy="6517930"/>
          </a:xfrm>
          <a:prstGeom prst="rect">
            <a:avLst/>
          </a:prstGeom>
          <a:noFill/>
          <a:ln>
            <a:noFill/>
          </a:ln>
        </p:spPr>
      </p:pic>
      <p:sp>
        <p:nvSpPr>
          <p:cNvPr id="47" name="Google Shape;47;p12"/>
          <p:cNvSpPr/>
          <p:nvPr/>
        </p:nvSpPr>
        <p:spPr>
          <a:xfrm>
            <a:off x="793025" y="4289950"/>
            <a:ext cx="2470200" cy="24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Montserrat"/>
                <a:ea typeface="Montserrat"/>
                <a:cs typeface="Montserrat"/>
                <a:sym typeface="Montserrat"/>
              </a:defRPr>
            </a:lvl1pPr>
            <a:lvl2pPr lvl="1">
              <a:buNone/>
              <a:defRPr sz="1300">
                <a:solidFill>
                  <a:srgbClr val="000000"/>
                </a:solidFill>
                <a:latin typeface="Montserrat"/>
                <a:ea typeface="Montserrat"/>
                <a:cs typeface="Montserrat"/>
                <a:sym typeface="Montserrat"/>
              </a:defRPr>
            </a:lvl2pPr>
            <a:lvl3pPr lvl="2">
              <a:buNone/>
              <a:defRPr sz="1300">
                <a:solidFill>
                  <a:srgbClr val="000000"/>
                </a:solidFill>
                <a:latin typeface="Montserrat"/>
                <a:ea typeface="Montserrat"/>
                <a:cs typeface="Montserrat"/>
                <a:sym typeface="Montserrat"/>
              </a:defRPr>
            </a:lvl3pPr>
            <a:lvl4pPr lvl="3">
              <a:buNone/>
              <a:defRPr sz="1300">
                <a:solidFill>
                  <a:srgbClr val="000000"/>
                </a:solidFill>
                <a:latin typeface="Montserrat"/>
                <a:ea typeface="Montserrat"/>
                <a:cs typeface="Montserrat"/>
                <a:sym typeface="Montserrat"/>
              </a:defRPr>
            </a:lvl4pPr>
            <a:lvl5pPr lvl="4">
              <a:buNone/>
              <a:defRPr sz="1300">
                <a:solidFill>
                  <a:srgbClr val="000000"/>
                </a:solidFill>
                <a:latin typeface="Montserrat"/>
                <a:ea typeface="Montserrat"/>
                <a:cs typeface="Montserrat"/>
                <a:sym typeface="Montserrat"/>
              </a:defRPr>
            </a:lvl5pPr>
            <a:lvl6pPr lvl="5">
              <a:buNone/>
              <a:defRPr sz="1300">
                <a:solidFill>
                  <a:srgbClr val="000000"/>
                </a:solidFill>
                <a:latin typeface="Montserrat"/>
                <a:ea typeface="Montserrat"/>
                <a:cs typeface="Montserrat"/>
                <a:sym typeface="Montserrat"/>
              </a:defRPr>
            </a:lvl6pPr>
            <a:lvl7pPr lvl="6">
              <a:buNone/>
              <a:defRPr sz="1300">
                <a:solidFill>
                  <a:srgbClr val="000000"/>
                </a:solidFill>
                <a:latin typeface="Montserrat"/>
                <a:ea typeface="Montserrat"/>
                <a:cs typeface="Montserrat"/>
                <a:sym typeface="Montserrat"/>
              </a:defRPr>
            </a:lvl7pPr>
            <a:lvl8pPr lvl="7">
              <a:buNone/>
              <a:defRPr sz="1300">
                <a:solidFill>
                  <a:srgbClr val="000000"/>
                </a:solidFill>
                <a:latin typeface="Montserrat"/>
                <a:ea typeface="Montserrat"/>
                <a:cs typeface="Montserrat"/>
                <a:sym typeface="Montserrat"/>
              </a:defRPr>
            </a:lvl8pPr>
            <a:lvl9pPr lvl="8">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Vibrant - Section break blue">
  <p:cSld name="CUSTOM_8">
    <p:bg>
      <p:bgPr>
        <a:solidFill>
          <a:schemeClr val="accent4"/>
        </a:solidFill>
        <a:effectLst/>
      </p:bgPr>
    </p:bg>
    <p:spTree>
      <p:nvGrpSpPr>
        <p:cNvPr id="1" name="Shape 358"/>
        <p:cNvGrpSpPr/>
        <p:nvPr/>
      </p:nvGrpSpPr>
      <p:grpSpPr>
        <a:xfrm>
          <a:off x="0" y="0"/>
          <a:ext cx="0" cy="0"/>
          <a:chOff x="0" y="0"/>
          <a:chExt cx="0" cy="0"/>
        </a:xfrm>
      </p:grpSpPr>
      <p:sp>
        <p:nvSpPr>
          <p:cNvPr id="359" name="Google Shape;359;p113"/>
          <p:cNvSpPr/>
          <p:nvPr/>
        </p:nvSpPr>
        <p:spPr>
          <a:xfrm>
            <a:off x="7530175" y="2703875"/>
            <a:ext cx="1818600" cy="1818600"/>
          </a:xfrm>
          <a:prstGeom prst="pie">
            <a:avLst>
              <a:gd name="adj1" fmla="val 0"/>
              <a:gd name="adj2" fmla="val 1079986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0" name="Google Shape;360;p113"/>
          <p:cNvPicPr preferRelativeResize="0"/>
          <p:nvPr/>
        </p:nvPicPr>
        <p:blipFill>
          <a:blip r:embed="rId2">
            <a:alphaModFix/>
          </a:blip>
          <a:stretch>
            <a:fillRect/>
          </a:stretch>
        </p:blipFill>
        <p:spPr>
          <a:xfrm rot="10800000">
            <a:off x="506549" y="-3800175"/>
            <a:ext cx="3118401" cy="5143499"/>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Vibrant - Section break yellow">
  <p:cSld name="CUSTOM_7">
    <p:bg>
      <p:bgPr>
        <a:solidFill>
          <a:srgbClr val="F2C700"/>
        </a:solidFill>
        <a:effectLst/>
      </p:bgPr>
    </p:bg>
    <p:spTree>
      <p:nvGrpSpPr>
        <p:cNvPr id="1" name="Shape 361"/>
        <p:cNvGrpSpPr/>
        <p:nvPr/>
      </p:nvGrpSpPr>
      <p:grpSpPr>
        <a:xfrm>
          <a:off x="0" y="0"/>
          <a:ext cx="0" cy="0"/>
          <a:chOff x="0" y="0"/>
          <a:chExt cx="0" cy="0"/>
        </a:xfrm>
      </p:grpSpPr>
      <p:pic>
        <p:nvPicPr>
          <p:cNvPr id="362" name="Google Shape;362;p114"/>
          <p:cNvPicPr preferRelativeResize="0"/>
          <p:nvPr/>
        </p:nvPicPr>
        <p:blipFill>
          <a:blip r:embed="rId2">
            <a:alphaModFix/>
          </a:blip>
          <a:stretch>
            <a:fillRect/>
          </a:stretch>
        </p:blipFill>
        <p:spPr>
          <a:xfrm>
            <a:off x="6110700" y="3189700"/>
            <a:ext cx="5308101" cy="4553099"/>
          </a:xfrm>
          <a:prstGeom prst="rect">
            <a:avLst/>
          </a:prstGeom>
          <a:noFill/>
          <a:ln>
            <a:noFill/>
          </a:ln>
        </p:spPr>
      </p:pic>
      <p:sp>
        <p:nvSpPr>
          <p:cNvPr id="363" name="Google Shape;363;p114"/>
          <p:cNvSpPr/>
          <p:nvPr/>
        </p:nvSpPr>
        <p:spPr>
          <a:xfrm>
            <a:off x="1165425" y="-665275"/>
            <a:ext cx="1363500" cy="1363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Vibrant - wavy yellow">
  <p:cSld name="CUSTOM_7_1">
    <p:bg>
      <p:bgPr>
        <a:solidFill>
          <a:srgbClr val="F2C700"/>
        </a:solidFill>
        <a:effectLst/>
      </p:bgPr>
    </p:bg>
    <p:spTree>
      <p:nvGrpSpPr>
        <p:cNvPr id="1" name="Shape 364"/>
        <p:cNvGrpSpPr/>
        <p:nvPr/>
      </p:nvGrpSpPr>
      <p:grpSpPr>
        <a:xfrm>
          <a:off x="0" y="0"/>
          <a:ext cx="0" cy="0"/>
          <a:chOff x="0" y="0"/>
          <a:chExt cx="0" cy="0"/>
        </a:xfrm>
      </p:grpSpPr>
      <p:sp>
        <p:nvSpPr>
          <p:cNvPr id="365" name="Google Shape;365;p115"/>
          <p:cNvSpPr/>
          <p:nvPr/>
        </p:nvSpPr>
        <p:spPr>
          <a:xfrm rot="-10227400">
            <a:off x="394906" y="-931057"/>
            <a:ext cx="11108070" cy="3142926"/>
          </a:xfrm>
          <a:custGeom>
            <a:avLst/>
            <a:gdLst/>
            <a:ahLst/>
            <a:cxnLst/>
            <a:rect l="l" t="t" r="r" b="b"/>
            <a:pathLst>
              <a:path w="444305" h="125712" extrusionOk="0">
                <a:moveTo>
                  <a:pt x="29950" y="12847"/>
                </a:moveTo>
                <a:cubicBezTo>
                  <a:pt x="40659" y="-5294"/>
                  <a:pt x="72308" y="-1329"/>
                  <a:pt x="95609" y="7110"/>
                </a:cubicBezTo>
                <a:cubicBezTo>
                  <a:pt x="118910" y="15549"/>
                  <a:pt x="138017" y="57642"/>
                  <a:pt x="169755" y="63479"/>
                </a:cubicBezTo>
                <a:cubicBezTo>
                  <a:pt x="201493" y="69316"/>
                  <a:pt x="253133" y="41161"/>
                  <a:pt x="286038" y="42133"/>
                </a:cubicBezTo>
                <a:cubicBezTo>
                  <a:pt x="318943" y="43105"/>
                  <a:pt x="345559" y="66184"/>
                  <a:pt x="367186" y="69310"/>
                </a:cubicBezTo>
                <a:cubicBezTo>
                  <a:pt x="388813" y="72436"/>
                  <a:pt x="408111" y="53242"/>
                  <a:pt x="415798" y="60889"/>
                </a:cubicBezTo>
                <a:cubicBezTo>
                  <a:pt x="423485" y="68536"/>
                  <a:pt x="477384" y="106013"/>
                  <a:pt x="413310" y="115191"/>
                </a:cubicBezTo>
                <a:cubicBezTo>
                  <a:pt x="349236" y="124369"/>
                  <a:pt x="95248" y="133013"/>
                  <a:pt x="31355" y="115956"/>
                </a:cubicBezTo>
                <a:cubicBezTo>
                  <a:pt x="-32538" y="98899"/>
                  <a:pt x="19241" y="30988"/>
                  <a:pt x="29950" y="12847"/>
                </a:cubicBezTo>
                <a:close/>
              </a:path>
            </a:pathLst>
          </a:custGeom>
          <a:solidFill>
            <a:schemeClr val="accent1"/>
          </a:solidFill>
          <a:ln>
            <a:noFill/>
          </a:ln>
        </p:spPr>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Vibrant - wavy blue">
  <p:cSld name="CUSTOM_7_1_1">
    <p:bg>
      <p:bgPr>
        <a:solidFill>
          <a:schemeClr val="lt2"/>
        </a:solidFill>
        <a:effectLst/>
      </p:bgPr>
    </p:bg>
    <p:spTree>
      <p:nvGrpSpPr>
        <p:cNvPr id="1" name="Shape 366"/>
        <p:cNvGrpSpPr/>
        <p:nvPr/>
      </p:nvGrpSpPr>
      <p:grpSpPr>
        <a:xfrm>
          <a:off x="0" y="0"/>
          <a:ext cx="0" cy="0"/>
          <a:chOff x="0" y="0"/>
          <a:chExt cx="0" cy="0"/>
        </a:xfrm>
      </p:grpSpPr>
      <p:sp>
        <p:nvSpPr>
          <p:cNvPr id="367" name="Google Shape;367;p116"/>
          <p:cNvSpPr/>
          <p:nvPr/>
        </p:nvSpPr>
        <p:spPr>
          <a:xfrm rot="10800000">
            <a:off x="1390250" y="-2024299"/>
            <a:ext cx="10770930" cy="6270379"/>
          </a:xfrm>
          <a:custGeom>
            <a:avLst/>
            <a:gdLst/>
            <a:ahLst/>
            <a:cxnLst/>
            <a:rect l="l" t="t" r="r" b="b"/>
            <a:pathLst>
              <a:path w="526117" h="306283" extrusionOk="0">
                <a:moveTo>
                  <a:pt x="25646" y="42436"/>
                </a:moveTo>
                <a:cubicBezTo>
                  <a:pt x="55745" y="4463"/>
                  <a:pt x="167632" y="-5443"/>
                  <a:pt x="194810" y="2812"/>
                </a:cubicBezTo>
                <a:cubicBezTo>
                  <a:pt x="221988" y="11067"/>
                  <a:pt x="171315" y="77742"/>
                  <a:pt x="188714" y="91966"/>
                </a:cubicBezTo>
                <a:cubicBezTo>
                  <a:pt x="206113" y="106190"/>
                  <a:pt x="285234" y="71900"/>
                  <a:pt x="299204" y="88156"/>
                </a:cubicBezTo>
                <a:cubicBezTo>
                  <a:pt x="313174" y="104412"/>
                  <a:pt x="244340" y="177310"/>
                  <a:pt x="272534" y="189502"/>
                </a:cubicBezTo>
                <a:cubicBezTo>
                  <a:pt x="300728" y="201694"/>
                  <a:pt x="429887" y="147592"/>
                  <a:pt x="468368" y="161308"/>
                </a:cubicBezTo>
                <a:cubicBezTo>
                  <a:pt x="506849" y="175024"/>
                  <a:pt x="555490" y="247922"/>
                  <a:pt x="503420" y="271798"/>
                </a:cubicBezTo>
                <a:cubicBezTo>
                  <a:pt x="451350" y="295674"/>
                  <a:pt x="237482" y="311422"/>
                  <a:pt x="155948" y="304564"/>
                </a:cubicBezTo>
                <a:cubicBezTo>
                  <a:pt x="74414" y="297706"/>
                  <a:pt x="35933" y="274338"/>
                  <a:pt x="14216" y="230650"/>
                </a:cubicBezTo>
                <a:cubicBezTo>
                  <a:pt x="-7501" y="186962"/>
                  <a:pt x="-4453" y="80409"/>
                  <a:pt x="25646" y="42436"/>
                </a:cubicBezTo>
                <a:close/>
              </a:path>
            </a:pathLst>
          </a:custGeom>
          <a:solidFill>
            <a:schemeClr val="accent4"/>
          </a:solidFill>
          <a:ln>
            <a:noFill/>
          </a:ln>
        </p:spPr>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rustworthy - wavy navy">
  <p:cSld name="CUSTOM_7_1_1_1">
    <p:bg>
      <p:bgPr>
        <a:solidFill>
          <a:schemeClr val="lt2"/>
        </a:solidFill>
        <a:effectLst/>
      </p:bgPr>
    </p:bg>
    <p:spTree>
      <p:nvGrpSpPr>
        <p:cNvPr id="1" name="Shape 368"/>
        <p:cNvGrpSpPr/>
        <p:nvPr/>
      </p:nvGrpSpPr>
      <p:grpSpPr>
        <a:xfrm>
          <a:off x="0" y="0"/>
          <a:ext cx="0" cy="0"/>
          <a:chOff x="0" y="0"/>
          <a:chExt cx="0" cy="0"/>
        </a:xfrm>
      </p:grpSpPr>
      <p:sp>
        <p:nvSpPr>
          <p:cNvPr id="369" name="Google Shape;369;p117"/>
          <p:cNvSpPr/>
          <p:nvPr/>
        </p:nvSpPr>
        <p:spPr>
          <a:xfrm rot="10800000">
            <a:off x="870944" y="-1706280"/>
            <a:ext cx="10743900" cy="5600825"/>
          </a:xfrm>
          <a:custGeom>
            <a:avLst/>
            <a:gdLst/>
            <a:ahLst/>
            <a:cxnLst/>
            <a:rect l="l" t="t" r="r" b="b"/>
            <a:pathLst>
              <a:path w="429756" h="224033" extrusionOk="0">
                <a:moveTo>
                  <a:pt x="19860" y="8309"/>
                </a:moveTo>
                <a:cubicBezTo>
                  <a:pt x="41080" y="-14296"/>
                  <a:pt x="114792" y="15121"/>
                  <a:pt x="137817" y="26809"/>
                </a:cubicBezTo>
                <a:cubicBezTo>
                  <a:pt x="160842" y="38497"/>
                  <a:pt x="146167" y="68688"/>
                  <a:pt x="158010" y="78435"/>
                </a:cubicBezTo>
                <a:cubicBezTo>
                  <a:pt x="169853" y="88182"/>
                  <a:pt x="198202" y="76909"/>
                  <a:pt x="208873" y="85293"/>
                </a:cubicBezTo>
                <a:cubicBezTo>
                  <a:pt x="219544" y="93677"/>
                  <a:pt x="193081" y="120581"/>
                  <a:pt x="222037" y="128741"/>
                </a:cubicBezTo>
                <a:cubicBezTo>
                  <a:pt x="250993" y="136901"/>
                  <a:pt x="351097" y="123019"/>
                  <a:pt x="382609" y="134251"/>
                </a:cubicBezTo>
                <a:cubicBezTo>
                  <a:pt x="414121" y="145483"/>
                  <a:pt x="453784" y="181347"/>
                  <a:pt x="411110" y="196133"/>
                </a:cubicBezTo>
                <a:cubicBezTo>
                  <a:pt x="368436" y="210919"/>
                  <a:pt x="193333" y="228581"/>
                  <a:pt x="126565" y="222965"/>
                </a:cubicBezTo>
                <a:cubicBezTo>
                  <a:pt x="59797" y="217349"/>
                  <a:pt x="28284" y="198213"/>
                  <a:pt x="10500" y="162437"/>
                </a:cubicBezTo>
                <a:cubicBezTo>
                  <a:pt x="-7284" y="126661"/>
                  <a:pt x="-1359" y="30914"/>
                  <a:pt x="19860" y="8309"/>
                </a:cubicBezTo>
                <a:close/>
              </a:path>
            </a:pathLst>
          </a:custGeom>
          <a:solidFill>
            <a:srgbClr val="FFFFFF">
              <a:alpha val="12680"/>
            </a:srgbClr>
          </a:solidFill>
          <a:ln>
            <a:noFill/>
          </a:ln>
        </p:spPr>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Vibrant - wavy pink">
  <p:cSld name="CUSTOM_6_1">
    <p:bg>
      <p:bgPr>
        <a:solidFill>
          <a:schemeClr val="accent6"/>
        </a:solidFill>
        <a:effectLst/>
      </p:bgPr>
    </p:bg>
    <p:spTree>
      <p:nvGrpSpPr>
        <p:cNvPr id="1" name="Shape 370"/>
        <p:cNvGrpSpPr/>
        <p:nvPr/>
      </p:nvGrpSpPr>
      <p:grpSpPr>
        <a:xfrm>
          <a:off x="0" y="0"/>
          <a:ext cx="0" cy="0"/>
          <a:chOff x="0" y="0"/>
          <a:chExt cx="0" cy="0"/>
        </a:xfrm>
      </p:grpSpPr>
      <p:sp>
        <p:nvSpPr>
          <p:cNvPr id="371" name="Google Shape;371;p118"/>
          <p:cNvSpPr/>
          <p:nvPr/>
        </p:nvSpPr>
        <p:spPr>
          <a:xfrm rot="10800000">
            <a:off x="1093325" y="-1921899"/>
            <a:ext cx="10770930" cy="6270379"/>
          </a:xfrm>
          <a:custGeom>
            <a:avLst/>
            <a:gdLst/>
            <a:ahLst/>
            <a:cxnLst/>
            <a:rect l="l" t="t" r="r" b="b"/>
            <a:pathLst>
              <a:path w="526117" h="306283" extrusionOk="0">
                <a:moveTo>
                  <a:pt x="25646" y="42436"/>
                </a:moveTo>
                <a:cubicBezTo>
                  <a:pt x="55745" y="4463"/>
                  <a:pt x="167632" y="-5443"/>
                  <a:pt x="194810" y="2812"/>
                </a:cubicBezTo>
                <a:cubicBezTo>
                  <a:pt x="221988" y="11067"/>
                  <a:pt x="171315" y="77742"/>
                  <a:pt x="188714" y="91966"/>
                </a:cubicBezTo>
                <a:cubicBezTo>
                  <a:pt x="206113" y="106190"/>
                  <a:pt x="285234" y="71900"/>
                  <a:pt x="299204" y="88156"/>
                </a:cubicBezTo>
                <a:cubicBezTo>
                  <a:pt x="313174" y="104412"/>
                  <a:pt x="244340" y="177310"/>
                  <a:pt x="272534" y="189502"/>
                </a:cubicBezTo>
                <a:cubicBezTo>
                  <a:pt x="300728" y="201694"/>
                  <a:pt x="429887" y="147592"/>
                  <a:pt x="468368" y="161308"/>
                </a:cubicBezTo>
                <a:cubicBezTo>
                  <a:pt x="506849" y="175024"/>
                  <a:pt x="555490" y="247922"/>
                  <a:pt x="503420" y="271798"/>
                </a:cubicBezTo>
                <a:cubicBezTo>
                  <a:pt x="451350" y="295674"/>
                  <a:pt x="237482" y="311422"/>
                  <a:pt x="155948" y="304564"/>
                </a:cubicBezTo>
                <a:cubicBezTo>
                  <a:pt x="74414" y="297706"/>
                  <a:pt x="35933" y="274338"/>
                  <a:pt x="14216" y="230650"/>
                </a:cubicBezTo>
                <a:cubicBezTo>
                  <a:pt x="-7501" y="186962"/>
                  <a:pt x="-4453" y="80409"/>
                  <a:pt x="25646" y="42436"/>
                </a:cubicBezTo>
                <a:close/>
              </a:path>
            </a:pathLst>
          </a:custGeom>
          <a:solidFill>
            <a:srgbClr val="F89FAB"/>
          </a:solidFill>
          <a:ln>
            <a:noFill/>
          </a:ln>
        </p:spPr>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Vibrant - Top half light pink">
  <p:cSld name="CUSTOM_5_1">
    <p:spTree>
      <p:nvGrpSpPr>
        <p:cNvPr id="1" name="Shape 372"/>
        <p:cNvGrpSpPr/>
        <p:nvPr/>
      </p:nvGrpSpPr>
      <p:grpSpPr>
        <a:xfrm>
          <a:off x="0" y="0"/>
          <a:ext cx="0" cy="0"/>
          <a:chOff x="0" y="0"/>
          <a:chExt cx="0" cy="0"/>
        </a:xfrm>
      </p:grpSpPr>
      <p:sp>
        <p:nvSpPr>
          <p:cNvPr id="373" name="Google Shape;373;p119"/>
          <p:cNvSpPr/>
          <p:nvPr/>
        </p:nvSpPr>
        <p:spPr>
          <a:xfrm>
            <a:off x="0" y="0"/>
            <a:ext cx="9165300" cy="251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9"/>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pic>
        <p:nvPicPr>
          <p:cNvPr id="375" name="Google Shape;375;p119"/>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Vibrant - Top half tan">
  <p:cSld name="CUSTOM_5_1_1">
    <p:spTree>
      <p:nvGrpSpPr>
        <p:cNvPr id="1" name="Shape 376"/>
        <p:cNvGrpSpPr/>
        <p:nvPr/>
      </p:nvGrpSpPr>
      <p:grpSpPr>
        <a:xfrm>
          <a:off x="0" y="0"/>
          <a:ext cx="0" cy="0"/>
          <a:chOff x="0" y="0"/>
          <a:chExt cx="0" cy="0"/>
        </a:xfrm>
      </p:grpSpPr>
      <p:sp>
        <p:nvSpPr>
          <p:cNvPr id="377" name="Google Shape;377;p120"/>
          <p:cNvSpPr/>
          <p:nvPr/>
        </p:nvSpPr>
        <p:spPr>
          <a:xfrm>
            <a:off x="0" y="0"/>
            <a:ext cx="9165300" cy="2517900"/>
          </a:xfrm>
          <a:prstGeom prst="rect">
            <a:avLst/>
          </a:prstGeom>
          <a:solidFill>
            <a:srgbClr val="F6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20"/>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79" name="Google Shape;379;p120"/>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rustworthy - Top half light blue">
  <p:cSld name="CUSTOM_5_1_1_1">
    <p:spTree>
      <p:nvGrpSpPr>
        <p:cNvPr id="1" name="Shape 380"/>
        <p:cNvGrpSpPr/>
        <p:nvPr/>
      </p:nvGrpSpPr>
      <p:grpSpPr>
        <a:xfrm>
          <a:off x="0" y="0"/>
          <a:ext cx="0" cy="0"/>
          <a:chOff x="0" y="0"/>
          <a:chExt cx="0" cy="0"/>
        </a:xfrm>
      </p:grpSpPr>
      <p:sp>
        <p:nvSpPr>
          <p:cNvPr id="381" name="Google Shape;381;p121"/>
          <p:cNvSpPr/>
          <p:nvPr/>
        </p:nvSpPr>
        <p:spPr>
          <a:xfrm>
            <a:off x="0" y="0"/>
            <a:ext cx="9165300" cy="2517900"/>
          </a:xfrm>
          <a:prstGeom prst="rect">
            <a:avLst/>
          </a:prstGeom>
          <a:solidFill>
            <a:srgbClr val="D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21"/>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83" name="Google Shape;383;p121"/>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Vibrant - left sidebar tan">
  <p:cSld name="CUSTOM_3">
    <p:spTree>
      <p:nvGrpSpPr>
        <p:cNvPr id="1" name="Shape 384"/>
        <p:cNvGrpSpPr/>
        <p:nvPr/>
      </p:nvGrpSpPr>
      <p:grpSpPr>
        <a:xfrm>
          <a:off x="0" y="0"/>
          <a:ext cx="0" cy="0"/>
          <a:chOff x="0" y="0"/>
          <a:chExt cx="0" cy="0"/>
        </a:xfrm>
      </p:grpSpPr>
      <p:sp>
        <p:nvSpPr>
          <p:cNvPr id="385" name="Google Shape;385;p122"/>
          <p:cNvSpPr/>
          <p:nvPr/>
        </p:nvSpPr>
        <p:spPr>
          <a:xfrm>
            <a:off x="-38025" y="-20350"/>
            <a:ext cx="5219700" cy="5163900"/>
          </a:xfrm>
          <a:prstGeom prst="rect">
            <a:avLst/>
          </a:prstGeom>
          <a:solidFill>
            <a:srgbClr val="F6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22"/>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87" name="Google Shape;387;p122"/>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rustworthy - Section break navy">
  <p:cSld name="CUSTOM_10">
    <p:bg>
      <p:bgPr>
        <a:solidFill>
          <a:schemeClr val="lt2"/>
        </a:solidFill>
        <a:effectLst/>
      </p:bgPr>
    </p:bg>
    <p:spTree>
      <p:nvGrpSpPr>
        <p:cNvPr id="1" name="Shape 49"/>
        <p:cNvGrpSpPr/>
        <p:nvPr/>
      </p:nvGrpSpPr>
      <p:grpSpPr>
        <a:xfrm>
          <a:off x="0" y="0"/>
          <a:ext cx="0" cy="0"/>
          <a:chOff x="0" y="0"/>
          <a:chExt cx="0" cy="0"/>
        </a:xfrm>
      </p:grpSpPr>
      <p:sp>
        <p:nvSpPr>
          <p:cNvPr id="50" name="Google Shape;50;p13"/>
          <p:cNvSpPr/>
          <p:nvPr/>
        </p:nvSpPr>
        <p:spPr>
          <a:xfrm>
            <a:off x="793025" y="4289950"/>
            <a:ext cx="2470200" cy="2470200"/>
          </a:xfrm>
          <a:prstGeom prst="ellipse">
            <a:avLst/>
          </a:prstGeom>
          <a:solidFill>
            <a:srgbClr val="FFFFFF">
              <a:alpha val="130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Montserrat"/>
                <a:ea typeface="Montserrat"/>
                <a:cs typeface="Montserrat"/>
                <a:sym typeface="Montserrat"/>
              </a:defRPr>
            </a:lvl1pPr>
            <a:lvl2pPr lvl="1">
              <a:buNone/>
              <a:defRPr sz="1300">
                <a:solidFill>
                  <a:srgbClr val="000000"/>
                </a:solidFill>
                <a:latin typeface="Montserrat"/>
                <a:ea typeface="Montserrat"/>
                <a:cs typeface="Montserrat"/>
                <a:sym typeface="Montserrat"/>
              </a:defRPr>
            </a:lvl2pPr>
            <a:lvl3pPr lvl="2">
              <a:buNone/>
              <a:defRPr sz="1300">
                <a:solidFill>
                  <a:srgbClr val="000000"/>
                </a:solidFill>
                <a:latin typeface="Montserrat"/>
                <a:ea typeface="Montserrat"/>
                <a:cs typeface="Montserrat"/>
                <a:sym typeface="Montserrat"/>
              </a:defRPr>
            </a:lvl3pPr>
            <a:lvl4pPr lvl="3">
              <a:buNone/>
              <a:defRPr sz="1300">
                <a:solidFill>
                  <a:srgbClr val="000000"/>
                </a:solidFill>
                <a:latin typeface="Montserrat"/>
                <a:ea typeface="Montserrat"/>
                <a:cs typeface="Montserrat"/>
                <a:sym typeface="Montserrat"/>
              </a:defRPr>
            </a:lvl4pPr>
            <a:lvl5pPr lvl="4">
              <a:buNone/>
              <a:defRPr sz="1300">
                <a:solidFill>
                  <a:srgbClr val="000000"/>
                </a:solidFill>
                <a:latin typeface="Montserrat"/>
                <a:ea typeface="Montserrat"/>
                <a:cs typeface="Montserrat"/>
                <a:sym typeface="Montserrat"/>
              </a:defRPr>
            </a:lvl5pPr>
            <a:lvl6pPr lvl="5">
              <a:buNone/>
              <a:defRPr sz="1300">
                <a:solidFill>
                  <a:srgbClr val="000000"/>
                </a:solidFill>
                <a:latin typeface="Montserrat"/>
                <a:ea typeface="Montserrat"/>
                <a:cs typeface="Montserrat"/>
                <a:sym typeface="Montserrat"/>
              </a:defRPr>
            </a:lvl6pPr>
            <a:lvl7pPr lvl="6">
              <a:buNone/>
              <a:defRPr sz="1300">
                <a:solidFill>
                  <a:srgbClr val="000000"/>
                </a:solidFill>
                <a:latin typeface="Montserrat"/>
                <a:ea typeface="Montserrat"/>
                <a:cs typeface="Montserrat"/>
                <a:sym typeface="Montserrat"/>
              </a:defRPr>
            </a:lvl7pPr>
            <a:lvl8pPr lvl="7">
              <a:buNone/>
              <a:defRPr sz="1300">
                <a:solidFill>
                  <a:srgbClr val="000000"/>
                </a:solidFill>
                <a:latin typeface="Montserrat"/>
                <a:ea typeface="Montserrat"/>
                <a:cs typeface="Montserrat"/>
                <a:sym typeface="Montserrat"/>
              </a:defRPr>
            </a:lvl8pPr>
            <a:lvl9pPr lvl="8">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rustworthy - Left sidebar light blue">
  <p:cSld name="BLANK_1">
    <p:bg>
      <p:bgPr>
        <a:solidFill>
          <a:srgbClr val="FFFFFF"/>
        </a:solidFill>
        <a:effectLst/>
      </p:bgPr>
    </p:bg>
    <p:spTree>
      <p:nvGrpSpPr>
        <p:cNvPr id="1" name="Shape 388"/>
        <p:cNvGrpSpPr/>
        <p:nvPr/>
      </p:nvGrpSpPr>
      <p:grpSpPr>
        <a:xfrm>
          <a:off x="0" y="0"/>
          <a:ext cx="0" cy="0"/>
          <a:chOff x="0" y="0"/>
          <a:chExt cx="0" cy="0"/>
        </a:xfrm>
      </p:grpSpPr>
      <p:sp>
        <p:nvSpPr>
          <p:cNvPr id="389" name="Google Shape;389;p123"/>
          <p:cNvSpPr/>
          <p:nvPr/>
        </p:nvSpPr>
        <p:spPr>
          <a:xfrm>
            <a:off x="-38025" y="-20350"/>
            <a:ext cx="5219700" cy="5163900"/>
          </a:xfrm>
          <a:prstGeom prst="rect">
            <a:avLst/>
          </a:prstGeom>
          <a:solidFill>
            <a:srgbClr val="D8E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23"/>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91" name="Google Shape;391;p123"/>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Vibrant - Left sidebar light pink">
  <p:cSld name="BLANK_1_1">
    <p:bg>
      <p:bgPr>
        <a:solidFill>
          <a:srgbClr val="FFFFFF"/>
        </a:solidFill>
        <a:effectLst/>
      </p:bgPr>
    </p:bg>
    <p:spTree>
      <p:nvGrpSpPr>
        <p:cNvPr id="1" name="Shape 392"/>
        <p:cNvGrpSpPr/>
        <p:nvPr/>
      </p:nvGrpSpPr>
      <p:grpSpPr>
        <a:xfrm>
          <a:off x="0" y="0"/>
          <a:ext cx="0" cy="0"/>
          <a:chOff x="0" y="0"/>
          <a:chExt cx="0" cy="0"/>
        </a:xfrm>
      </p:grpSpPr>
      <p:sp>
        <p:nvSpPr>
          <p:cNvPr id="393" name="Google Shape;393;p124"/>
          <p:cNvSpPr/>
          <p:nvPr/>
        </p:nvSpPr>
        <p:spPr>
          <a:xfrm>
            <a:off x="-38025" y="-20350"/>
            <a:ext cx="5219700" cy="5163900"/>
          </a:xfrm>
          <a:prstGeom prst="rect">
            <a:avLst/>
          </a:prstGeom>
          <a:solidFill>
            <a:srgbClr val="F89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24"/>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95" name="Google Shape;395;p124"/>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Vibrant - Right sidebar light pink">
  <p:cSld name="CUSTOM_4">
    <p:spTree>
      <p:nvGrpSpPr>
        <p:cNvPr id="1" name="Shape 396"/>
        <p:cNvGrpSpPr/>
        <p:nvPr/>
      </p:nvGrpSpPr>
      <p:grpSpPr>
        <a:xfrm>
          <a:off x="0" y="0"/>
          <a:ext cx="0" cy="0"/>
          <a:chOff x="0" y="0"/>
          <a:chExt cx="0" cy="0"/>
        </a:xfrm>
      </p:grpSpPr>
      <p:sp>
        <p:nvSpPr>
          <p:cNvPr id="397" name="Google Shape;397;p125"/>
          <p:cNvSpPr/>
          <p:nvPr/>
        </p:nvSpPr>
        <p:spPr>
          <a:xfrm>
            <a:off x="3945475" y="-20350"/>
            <a:ext cx="5219700" cy="5163900"/>
          </a:xfrm>
          <a:prstGeom prst="rect">
            <a:avLst/>
          </a:prstGeom>
          <a:solidFill>
            <a:srgbClr val="F89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25"/>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399" name="Google Shape;399;p125"/>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rustworthy - Right sidebar light blue">
  <p:cSld name="CUSTOM_4_1">
    <p:spTree>
      <p:nvGrpSpPr>
        <p:cNvPr id="1" name="Shape 400"/>
        <p:cNvGrpSpPr/>
        <p:nvPr/>
      </p:nvGrpSpPr>
      <p:grpSpPr>
        <a:xfrm>
          <a:off x="0" y="0"/>
          <a:ext cx="0" cy="0"/>
          <a:chOff x="0" y="0"/>
          <a:chExt cx="0" cy="0"/>
        </a:xfrm>
      </p:grpSpPr>
      <p:sp>
        <p:nvSpPr>
          <p:cNvPr id="401" name="Google Shape;401;p126"/>
          <p:cNvSpPr/>
          <p:nvPr/>
        </p:nvSpPr>
        <p:spPr>
          <a:xfrm>
            <a:off x="3945475" y="-20350"/>
            <a:ext cx="5219700" cy="516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26"/>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03" name="Google Shape;403;p126"/>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Vibrant - Right sidebar tan">
  <p:cSld name="CUSTOM_4_1_1">
    <p:spTree>
      <p:nvGrpSpPr>
        <p:cNvPr id="1" name="Shape 404"/>
        <p:cNvGrpSpPr/>
        <p:nvPr/>
      </p:nvGrpSpPr>
      <p:grpSpPr>
        <a:xfrm>
          <a:off x="0" y="0"/>
          <a:ext cx="0" cy="0"/>
          <a:chOff x="0" y="0"/>
          <a:chExt cx="0" cy="0"/>
        </a:xfrm>
      </p:grpSpPr>
      <p:sp>
        <p:nvSpPr>
          <p:cNvPr id="405" name="Google Shape;405;p127"/>
          <p:cNvSpPr/>
          <p:nvPr/>
        </p:nvSpPr>
        <p:spPr>
          <a:xfrm>
            <a:off x="3945475" y="-20350"/>
            <a:ext cx="5219700" cy="51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6" name="Google Shape;406;p127"/>
          <p:cNvPicPr preferRelativeResize="0"/>
          <p:nvPr/>
        </p:nvPicPr>
        <p:blipFill>
          <a:blip r:embed="rId2">
            <a:alphaModFix/>
          </a:blip>
          <a:stretch>
            <a:fillRect/>
          </a:stretch>
        </p:blipFill>
        <p:spPr>
          <a:xfrm>
            <a:off x="7900925" y="4802575"/>
            <a:ext cx="724875" cy="114900"/>
          </a:xfrm>
          <a:prstGeom prst="rect">
            <a:avLst/>
          </a:prstGeom>
          <a:noFill/>
          <a:ln>
            <a:noFill/>
          </a:ln>
        </p:spPr>
      </p:pic>
      <p:sp>
        <p:nvSpPr>
          <p:cNvPr id="407" name="Google Shape;407;p127"/>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Vibrant - Opening Slide with images ">
  <p:cSld name="CUSTOM">
    <p:spTree>
      <p:nvGrpSpPr>
        <p:cNvPr id="1" name="Shape 408"/>
        <p:cNvGrpSpPr/>
        <p:nvPr/>
      </p:nvGrpSpPr>
      <p:grpSpPr>
        <a:xfrm>
          <a:off x="0" y="0"/>
          <a:ext cx="0" cy="0"/>
          <a:chOff x="0" y="0"/>
          <a:chExt cx="0" cy="0"/>
        </a:xfrm>
      </p:grpSpPr>
      <p:sp>
        <p:nvSpPr>
          <p:cNvPr id="409" name="Google Shape;409;p128"/>
          <p:cNvSpPr/>
          <p:nvPr/>
        </p:nvSpPr>
        <p:spPr>
          <a:xfrm>
            <a:off x="-32150" y="-5075"/>
            <a:ext cx="9229800" cy="4035600"/>
          </a:xfrm>
          <a:prstGeom prst="rect">
            <a:avLst/>
          </a:prstGeom>
          <a:solidFill>
            <a:srgbClr val="1E9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410" name="Google Shape;410;p128"/>
          <p:cNvPicPr preferRelativeResize="0"/>
          <p:nvPr/>
        </p:nvPicPr>
        <p:blipFill rotWithShape="1">
          <a:blip r:embed="rId2">
            <a:alphaModFix/>
          </a:blip>
          <a:srcRect t="61443"/>
          <a:stretch/>
        </p:blipFill>
        <p:spPr>
          <a:xfrm>
            <a:off x="953550" y="-5076"/>
            <a:ext cx="1382625" cy="713850"/>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rustworthy - Opening slide with photos">
  <p:cSld name="CUSTOM_9">
    <p:spTree>
      <p:nvGrpSpPr>
        <p:cNvPr id="1" name="Shape 411"/>
        <p:cNvGrpSpPr/>
        <p:nvPr/>
      </p:nvGrpSpPr>
      <p:grpSpPr>
        <a:xfrm>
          <a:off x="0" y="0"/>
          <a:ext cx="0" cy="0"/>
          <a:chOff x="0" y="0"/>
          <a:chExt cx="0" cy="0"/>
        </a:xfrm>
      </p:grpSpPr>
      <p:sp>
        <p:nvSpPr>
          <p:cNvPr id="412" name="Google Shape;412;p129"/>
          <p:cNvSpPr/>
          <p:nvPr/>
        </p:nvSpPr>
        <p:spPr>
          <a:xfrm>
            <a:off x="-32150" y="-5075"/>
            <a:ext cx="9229800" cy="4035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3" name="Google Shape;413;p129"/>
          <p:cNvPicPr preferRelativeResize="0"/>
          <p:nvPr/>
        </p:nvPicPr>
        <p:blipFill>
          <a:blip r:embed="rId2">
            <a:alphaModFix amt="20000"/>
          </a:blip>
          <a:stretch>
            <a:fillRect/>
          </a:stretch>
        </p:blipFill>
        <p:spPr>
          <a:xfrm>
            <a:off x="953550" y="-1142651"/>
            <a:ext cx="1382625" cy="1851425"/>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Vibrant - Opening Slide">
  <p:cSld name="CUSTOM_1">
    <p:bg>
      <p:bgPr>
        <a:solidFill>
          <a:schemeClr val="accent4"/>
        </a:solidFill>
        <a:effectLst/>
      </p:bgPr>
    </p:bg>
    <p:spTree>
      <p:nvGrpSpPr>
        <p:cNvPr id="1" name="Shape 414"/>
        <p:cNvGrpSpPr/>
        <p:nvPr/>
      </p:nvGrpSpPr>
      <p:grpSpPr>
        <a:xfrm>
          <a:off x="0" y="0"/>
          <a:ext cx="0" cy="0"/>
          <a:chOff x="0" y="0"/>
          <a:chExt cx="0" cy="0"/>
        </a:xfrm>
      </p:grpSpPr>
      <p:pic>
        <p:nvPicPr>
          <p:cNvPr id="415" name="Google Shape;415;p130"/>
          <p:cNvPicPr preferRelativeResize="0"/>
          <p:nvPr/>
        </p:nvPicPr>
        <p:blipFill>
          <a:blip r:embed="rId2">
            <a:alphaModFix/>
          </a:blip>
          <a:stretch>
            <a:fillRect/>
          </a:stretch>
        </p:blipFill>
        <p:spPr>
          <a:xfrm rot="-1201278" flipH="1">
            <a:off x="6034325" y="4300326"/>
            <a:ext cx="3376218" cy="1651088"/>
          </a:xfrm>
          <a:prstGeom prst="rect">
            <a:avLst/>
          </a:prstGeom>
          <a:noFill/>
          <a:ln>
            <a:noFill/>
          </a:ln>
        </p:spPr>
      </p:pic>
      <p:pic>
        <p:nvPicPr>
          <p:cNvPr id="416" name="Google Shape;416;p130"/>
          <p:cNvPicPr preferRelativeResize="0"/>
          <p:nvPr/>
        </p:nvPicPr>
        <p:blipFill rotWithShape="1">
          <a:blip r:embed="rId3">
            <a:alphaModFix/>
          </a:blip>
          <a:srcRect t="61443"/>
          <a:stretch/>
        </p:blipFill>
        <p:spPr>
          <a:xfrm>
            <a:off x="953550" y="-5076"/>
            <a:ext cx="1382625" cy="713850"/>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rustworthy - opening slide">
  <p:cSld name="CUSTOM_1_1">
    <p:bg>
      <p:bgPr>
        <a:solidFill>
          <a:schemeClr val="lt2"/>
        </a:solidFill>
        <a:effectLst/>
      </p:bgPr>
    </p:bg>
    <p:spTree>
      <p:nvGrpSpPr>
        <p:cNvPr id="1" name="Shape 417"/>
        <p:cNvGrpSpPr/>
        <p:nvPr/>
      </p:nvGrpSpPr>
      <p:grpSpPr>
        <a:xfrm>
          <a:off x="0" y="0"/>
          <a:ext cx="0" cy="0"/>
          <a:chOff x="0" y="0"/>
          <a:chExt cx="0" cy="0"/>
        </a:xfrm>
      </p:grpSpPr>
      <p:pic>
        <p:nvPicPr>
          <p:cNvPr id="418" name="Google Shape;418;p131"/>
          <p:cNvPicPr preferRelativeResize="0"/>
          <p:nvPr/>
        </p:nvPicPr>
        <p:blipFill>
          <a:blip r:embed="rId2">
            <a:alphaModFix amt="20000"/>
          </a:blip>
          <a:stretch>
            <a:fillRect/>
          </a:stretch>
        </p:blipFill>
        <p:spPr>
          <a:xfrm>
            <a:off x="953550" y="-1142651"/>
            <a:ext cx="1382625" cy="1851425"/>
          </a:xfrm>
          <a:prstGeom prst="rect">
            <a:avLst/>
          </a:prstGeom>
          <a:noFill/>
          <a:ln>
            <a:noFill/>
          </a:ln>
        </p:spPr>
      </p:pic>
      <p:sp>
        <p:nvSpPr>
          <p:cNvPr id="419" name="Google Shape;419;p1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Vibrant - Light blue full">
  <p:cSld name="CUSTOM_2">
    <p:bg>
      <p:bgPr>
        <a:solidFill>
          <a:srgbClr val="D8EFF8"/>
        </a:solidFill>
        <a:effectLst/>
      </p:bgPr>
    </p:bg>
    <p:spTree>
      <p:nvGrpSpPr>
        <p:cNvPr id="1" name="Shape 420"/>
        <p:cNvGrpSpPr/>
        <p:nvPr/>
      </p:nvGrpSpPr>
      <p:grpSpPr>
        <a:xfrm>
          <a:off x="0" y="0"/>
          <a:ext cx="0" cy="0"/>
          <a:chOff x="0" y="0"/>
          <a:chExt cx="0" cy="0"/>
        </a:xfrm>
      </p:grpSpPr>
      <p:sp>
        <p:nvSpPr>
          <p:cNvPr id="421" name="Google Shape;421;p132"/>
          <p:cNvSpPr/>
          <p:nvPr/>
        </p:nvSpPr>
        <p:spPr>
          <a:xfrm rot="-1799901">
            <a:off x="6268560" y="3883867"/>
            <a:ext cx="5166633" cy="1386163"/>
          </a:xfrm>
          <a:custGeom>
            <a:avLst/>
            <a:gdLst/>
            <a:ahLst/>
            <a:cxnLst/>
            <a:rect l="l" t="t" r="r" b="b"/>
            <a:pathLst>
              <a:path w="441382" h="118419" extrusionOk="0">
                <a:moveTo>
                  <a:pt x="35252" y="21733"/>
                </a:moveTo>
                <a:cubicBezTo>
                  <a:pt x="45961" y="3592"/>
                  <a:pt x="66002" y="-2318"/>
                  <a:pt x="92668" y="872"/>
                </a:cubicBezTo>
                <a:cubicBezTo>
                  <a:pt x="119335" y="4062"/>
                  <a:pt x="163513" y="35034"/>
                  <a:pt x="195251" y="40871"/>
                </a:cubicBezTo>
                <a:cubicBezTo>
                  <a:pt x="226989" y="46708"/>
                  <a:pt x="254931" y="32195"/>
                  <a:pt x="283097" y="35895"/>
                </a:cubicBezTo>
                <a:cubicBezTo>
                  <a:pt x="311263" y="39595"/>
                  <a:pt x="342618" y="59946"/>
                  <a:pt x="364245" y="63072"/>
                </a:cubicBezTo>
                <a:cubicBezTo>
                  <a:pt x="385872" y="66198"/>
                  <a:pt x="405170" y="47004"/>
                  <a:pt x="412857" y="54651"/>
                </a:cubicBezTo>
                <a:cubicBezTo>
                  <a:pt x="420544" y="62298"/>
                  <a:pt x="474443" y="99775"/>
                  <a:pt x="410369" y="108953"/>
                </a:cubicBezTo>
                <a:cubicBezTo>
                  <a:pt x="346295" y="118131"/>
                  <a:pt x="90934" y="124255"/>
                  <a:pt x="28414" y="109718"/>
                </a:cubicBezTo>
                <a:cubicBezTo>
                  <a:pt x="-34105" y="95181"/>
                  <a:pt x="24543" y="39874"/>
                  <a:pt x="35252" y="21733"/>
                </a:cubicBezTo>
                <a:close/>
              </a:path>
            </a:pathLst>
          </a:custGeom>
          <a:solidFill>
            <a:srgbClr val="1E94EB"/>
          </a:solidFill>
          <a:ln>
            <a:noFill/>
          </a:ln>
        </p:spPr>
      </p:sp>
      <p:pic>
        <p:nvPicPr>
          <p:cNvPr id="422" name="Google Shape;422;p132"/>
          <p:cNvPicPr preferRelativeResize="0"/>
          <p:nvPr/>
        </p:nvPicPr>
        <p:blipFill rotWithShape="1">
          <a:blip r:embed="rId2">
            <a:alphaModFix/>
          </a:blip>
          <a:srcRect l="159" r="159"/>
          <a:stretch/>
        </p:blipFill>
        <p:spPr>
          <a:xfrm>
            <a:off x="1862638" y="-2057425"/>
            <a:ext cx="5362575" cy="29527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ustworthy - Section break blue">
  <p:cSld name="CUSTOM_10_1">
    <p:bg>
      <p:bgPr>
        <a:solidFill>
          <a:schemeClr val="accent4"/>
        </a:solidFill>
        <a:effectLst/>
      </p:bgPr>
    </p:bg>
    <p:spTree>
      <p:nvGrpSpPr>
        <p:cNvPr id="1" name="Shape 52"/>
        <p:cNvGrpSpPr/>
        <p:nvPr/>
      </p:nvGrpSpPr>
      <p:grpSpPr>
        <a:xfrm>
          <a:off x="0" y="0"/>
          <a:ext cx="0" cy="0"/>
          <a:chOff x="0" y="0"/>
          <a:chExt cx="0" cy="0"/>
        </a:xfrm>
      </p:grpSpPr>
      <p:pic>
        <p:nvPicPr>
          <p:cNvPr id="53" name="Google Shape;53;p14"/>
          <p:cNvPicPr preferRelativeResize="0"/>
          <p:nvPr/>
        </p:nvPicPr>
        <p:blipFill>
          <a:blip r:embed="rId2">
            <a:alphaModFix amt="10000"/>
          </a:blip>
          <a:stretch>
            <a:fillRect/>
          </a:stretch>
        </p:blipFill>
        <p:spPr>
          <a:xfrm>
            <a:off x="6369825" y="4428525"/>
            <a:ext cx="1892550" cy="1892550"/>
          </a:xfrm>
          <a:prstGeom prst="rect">
            <a:avLst/>
          </a:prstGeom>
          <a:noFill/>
          <a:ln>
            <a:noFill/>
          </a:ln>
        </p:spPr>
      </p:pic>
      <p:pic>
        <p:nvPicPr>
          <p:cNvPr id="54" name="Google Shape;54;p14"/>
          <p:cNvPicPr preferRelativeResize="0"/>
          <p:nvPr/>
        </p:nvPicPr>
        <p:blipFill rotWithShape="1">
          <a:blip r:embed="rId3">
            <a:alphaModFix amt="10000"/>
          </a:blip>
          <a:srcRect l="16719" t="16719" r="16719" b="16719"/>
          <a:stretch/>
        </p:blipFill>
        <p:spPr>
          <a:xfrm>
            <a:off x="413886" y="-797250"/>
            <a:ext cx="2144676" cy="2012999"/>
          </a:xfrm>
          <a:prstGeom prst="rect">
            <a:avLst/>
          </a:prstGeom>
          <a:noFill/>
          <a:ln>
            <a:noFill/>
          </a:ln>
        </p:spPr>
      </p:pic>
      <p:sp>
        <p:nvSpPr>
          <p:cNvPr id="55" name="Google Shape;55;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Montserrat"/>
                <a:ea typeface="Montserrat"/>
                <a:cs typeface="Montserrat"/>
                <a:sym typeface="Montserrat"/>
              </a:defRPr>
            </a:lvl1pPr>
            <a:lvl2pPr lvl="1">
              <a:buNone/>
              <a:defRPr sz="1300">
                <a:solidFill>
                  <a:srgbClr val="000000"/>
                </a:solidFill>
                <a:latin typeface="Montserrat"/>
                <a:ea typeface="Montserrat"/>
                <a:cs typeface="Montserrat"/>
                <a:sym typeface="Montserrat"/>
              </a:defRPr>
            </a:lvl2pPr>
            <a:lvl3pPr lvl="2">
              <a:buNone/>
              <a:defRPr sz="1300">
                <a:solidFill>
                  <a:srgbClr val="000000"/>
                </a:solidFill>
                <a:latin typeface="Montserrat"/>
                <a:ea typeface="Montserrat"/>
                <a:cs typeface="Montserrat"/>
                <a:sym typeface="Montserrat"/>
              </a:defRPr>
            </a:lvl3pPr>
            <a:lvl4pPr lvl="3">
              <a:buNone/>
              <a:defRPr sz="1300">
                <a:solidFill>
                  <a:srgbClr val="000000"/>
                </a:solidFill>
                <a:latin typeface="Montserrat"/>
                <a:ea typeface="Montserrat"/>
                <a:cs typeface="Montserrat"/>
                <a:sym typeface="Montserrat"/>
              </a:defRPr>
            </a:lvl4pPr>
            <a:lvl5pPr lvl="4">
              <a:buNone/>
              <a:defRPr sz="1300">
                <a:solidFill>
                  <a:srgbClr val="000000"/>
                </a:solidFill>
                <a:latin typeface="Montserrat"/>
                <a:ea typeface="Montserrat"/>
                <a:cs typeface="Montserrat"/>
                <a:sym typeface="Montserrat"/>
              </a:defRPr>
            </a:lvl5pPr>
            <a:lvl6pPr lvl="5">
              <a:buNone/>
              <a:defRPr sz="1300">
                <a:solidFill>
                  <a:srgbClr val="000000"/>
                </a:solidFill>
                <a:latin typeface="Montserrat"/>
                <a:ea typeface="Montserrat"/>
                <a:cs typeface="Montserrat"/>
                <a:sym typeface="Montserrat"/>
              </a:defRPr>
            </a:lvl6pPr>
            <a:lvl7pPr lvl="6">
              <a:buNone/>
              <a:defRPr sz="1300">
                <a:solidFill>
                  <a:srgbClr val="000000"/>
                </a:solidFill>
                <a:latin typeface="Montserrat"/>
                <a:ea typeface="Montserrat"/>
                <a:cs typeface="Montserrat"/>
                <a:sym typeface="Montserrat"/>
              </a:defRPr>
            </a:lvl7pPr>
            <a:lvl8pPr lvl="7">
              <a:buNone/>
              <a:defRPr sz="1300">
                <a:solidFill>
                  <a:srgbClr val="000000"/>
                </a:solidFill>
                <a:latin typeface="Montserrat"/>
                <a:ea typeface="Montserrat"/>
                <a:cs typeface="Montserrat"/>
                <a:sym typeface="Montserrat"/>
              </a:defRPr>
            </a:lvl8pPr>
            <a:lvl9pPr lvl="8">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rustworthy - Navy blue full">
  <p:cSld name="CUSTOM_2_1">
    <p:bg>
      <p:bgPr>
        <a:solidFill>
          <a:schemeClr val="lt2"/>
        </a:solidFill>
        <a:effectLst/>
      </p:bgPr>
    </p:bg>
    <p:spTree>
      <p:nvGrpSpPr>
        <p:cNvPr id="1" name="Shape 423"/>
        <p:cNvGrpSpPr/>
        <p:nvPr/>
      </p:nvGrpSpPr>
      <p:grpSpPr>
        <a:xfrm>
          <a:off x="0" y="0"/>
          <a:ext cx="0" cy="0"/>
          <a:chOff x="0" y="0"/>
          <a:chExt cx="0" cy="0"/>
        </a:xfrm>
      </p:grpSpPr>
      <p:sp>
        <p:nvSpPr>
          <p:cNvPr id="424" name="Google Shape;424;p133"/>
          <p:cNvSpPr/>
          <p:nvPr/>
        </p:nvSpPr>
        <p:spPr>
          <a:xfrm rot="-1799901">
            <a:off x="6268560" y="3883867"/>
            <a:ext cx="5166633" cy="1386163"/>
          </a:xfrm>
          <a:custGeom>
            <a:avLst/>
            <a:gdLst/>
            <a:ahLst/>
            <a:cxnLst/>
            <a:rect l="l" t="t" r="r" b="b"/>
            <a:pathLst>
              <a:path w="441382" h="118419" extrusionOk="0">
                <a:moveTo>
                  <a:pt x="35252" y="21733"/>
                </a:moveTo>
                <a:cubicBezTo>
                  <a:pt x="45961" y="3592"/>
                  <a:pt x="66002" y="-2318"/>
                  <a:pt x="92668" y="872"/>
                </a:cubicBezTo>
                <a:cubicBezTo>
                  <a:pt x="119335" y="4062"/>
                  <a:pt x="163513" y="35034"/>
                  <a:pt x="195251" y="40871"/>
                </a:cubicBezTo>
                <a:cubicBezTo>
                  <a:pt x="226989" y="46708"/>
                  <a:pt x="254931" y="32195"/>
                  <a:pt x="283097" y="35895"/>
                </a:cubicBezTo>
                <a:cubicBezTo>
                  <a:pt x="311263" y="39595"/>
                  <a:pt x="342618" y="59946"/>
                  <a:pt x="364245" y="63072"/>
                </a:cubicBezTo>
                <a:cubicBezTo>
                  <a:pt x="385872" y="66198"/>
                  <a:pt x="405170" y="47004"/>
                  <a:pt x="412857" y="54651"/>
                </a:cubicBezTo>
                <a:cubicBezTo>
                  <a:pt x="420544" y="62298"/>
                  <a:pt x="474443" y="99775"/>
                  <a:pt x="410369" y="108953"/>
                </a:cubicBezTo>
                <a:cubicBezTo>
                  <a:pt x="346295" y="118131"/>
                  <a:pt x="90934" y="124255"/>
                  <a:pt x="28414" y="109718"/>
                </a:cubicBezTo>
                <a:cubicBezTo>
                  <a:pt x="-34105" y="95181"/>
                  <a:pt x="24543" y="39874"/>
                  <a:pt x="35252" y="21733"/>
                </a:cubicBezTo>
                <a:close/>
              </a:path>
            </a:pathLst>
          </a:custGeom>
          <a:solidFill>
            <a:srgbClr val="FFFFFF">
              <a:alpha val="13079"/>
            </a:srgbClr>
          </a:solidFill>
          <a:ln>
            <a:noFill/>
          </a:ln>
        </p:spPr>
      </p:sp>
      <p:pic>
        <p:nvPicPr>
          <p:cNvPr id="425" name="Google Shape;425;p133"/>
          <p:cNvPicPr preferRelativeResize="0"/>
          <p:nvPr/>
        </p:nvPicPr>
        <p:blipFill rotWithShape="1">
          <a:blip r:embed="rId2">
            <a:alphaModFix amt="20000"/>
          </a:blip>
          <a:srcRect l="16719" t="16719" r="16719" b="16719"/>
          <a:stretch/>
        </p:blipFill>
        <p:spPr>
          <a:xfrm>
            <a:off x="4216811" y="-721725"/>
            <a:ext cx="2144676" cy="2012999"/>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6"/>
        <p:cNvGrpSpPr/>
        <p:nvPr/>
      </p:nvGrpSpPr>
      <p:grpSpPr>
        <a:xfrm>
          <a:off x="0" y="0"/>
          <a:ext cx="0" cy="0"/>
          <a:chOff x="0" y="0"/>
          <a:chExt cx="0" cy="0"/>
        </a:xfrm>
      </p:grpSpPr>
      <p:sp>
        <p:nvSpPr>
          <p:cNvPr id="427" name="Google Shape;427;p1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8" name="Google Shape;428;p1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82575" rtl="0">
              <a:spcBef>
                <a:spcPts val="1600"/>
              </a:spcBef>
              <a:spcAft>
                <a:spcPts val="0"/>
              </a:spcAft>
              <a:buSzPts val="850"/>
              <a:buChar char="●"/>
              <a:defRPr/>
            </a:lvl4pPr>
            <a:lvl5pPr marL="2286000" lvl="4" indent="-282575" rtl="0">
              <a:spcBef>
                <a:spcPts val="1600"/>
              </a:spcBef>
              <a:spcAft>
                <a:spcPts val="0"/>
              </a:spcAft>
              <a:buSzPts val="850"/>
              <a:buChar char="○"/>
              <a:defRPr/>
            </a:lvl5pPr>
            <a:lvl6pPr marL="2743200" lvl="5" indent="-282575" rtl="0">
              <a:spcBef>
                <a:spcPts val="1600"/>
              </a:spcBef>
              <a:spcAft>
                <a:spcPts val="0"/>
              </a:spcAft>
              <a:buSzPts val="850"/>
              <a:buChar char="■"/>
              <a:defRPr/>
            </a:lvl6pPr>
            <a:lvl7pPr marL="3200400" lvl="6" indent="-273050" rtl="0">
              <a:spcBef>
                <a:spcPts val="1600"/>
              </a:spcBef>
              <a:spcAft>
                <a:spcPts val="0"/>
              </a:spcAft>
              <a:buSzPts val="700"/>
              <a:buChar char="●"/>
              <a:defRPr/>
            </a:lvl7pPr>
            <a:lvl8pPr marL="3657600" lvl="7" indent="-273050" rtl="0">
              <a:spcBef>
                <a:spcPts val="1600"/>
              </a:spcBef>
              <a:spcAft>
                <a:spcPts val="0"/>
              </a:spcAft>
              <a:buSzPts val="700"/>
              <a:buChar char="○"/>
              <a:defRPr/>
            </a:lvl8pPr>
            <a:lvl9pPr marL="4114800" lvl="8" indent="-273050" rtl="0">
              <a:spcBef>
                <a:spcPts val="1600"/>
              </a:spcBef>
              <a:spcAft>
                <a:spcPts val="1600"/>
              </a:spcAft>
              <a:buSzPts val="700"/>
              <a:buChar char="■"/>
              <a:defRPr/>
            </a:lvl9pPr>
          </a:lstStyle>
          <a:p>
            <a:endParaRPr/>
          </a:p>
        </p:txBody>
      </p:sp>
      <p:sp>
        <p:nvSpPr>
          <p:cNvPr id="429" name="Google Shape;429;p1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Pale blue full">
  <p:cSld name="TITLE_2">
    <p:spTree>
      <p:nvGrpSpPr>
        <p:cNvPr id="1" name="Shape 430"/>
        <p:cNvGrpSpPr/>
        <p:nvPr/>
      </p:nvGrpSpPr>
      <p:grpSpPr>
        <a:xfrm>
          <a:off x="0" y="0"/>
          <a:ext cx="0" cy="0"/>
          <a:chOff x="0" y="0"/>
          <a:chExt cx="0" cy="0"/>
        </a:xfrm>
      </p:grpSpPr>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_Title only" type="titleOnly">
  <p:cSld name="TITLE_ONLY">
    <p:spTree>
      <p:nvGrpSpPr>
        <p:cNvPr id="1" name="Shape 431"/>
        <p:cNvGrpSpPr/>
        <p:nvPr/>
      </p:nvGrpSpPr>
      <p:grpSpPr>
        <a:xfrm>
          <a:off x="0" y="0"/>
          <a:ext cx="0" cy="0"/>
          <a:chOff x="0" y="0"/>
          <a:chExt cx="0" cy="0"/>
        </a:xfrm>
      </p:grpSpPr>
      <p:sp>
        <p:nvSpPr>
          <p:cNvPr id="432" name="Google Shape;432;p136"/>
          <p:cNvSpPr txBox="1">
            <a:spLocks noGrp="1"/>
          </p:cNvSpPr>
          <p:nvPr>
            <p:ph type="title"/>
          </p:nvPr>
        </p:nvSpPr>
        <p:spPr>
          <a:xfrm>
            <a:off x="377000" y="377468"/>
            <a:ext cx="8499900" cy="645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Clr>
                <a:srgbClr val="3B404A"/>
              </a:buClr>
              <a:buSzPts val="2800"/>
              <a:buNone/>
              <a:defRPr>
                <a:solidFill>
                  <a:srgbClr val="3B404A"/>
                </a:solidFill>
              </a:defRPr>
            </a:lvl2pPr>
            <a:lvl3pPr lvl="2" rtl="0">
              <a:spcBef>
                <a:spcPts val="0"/>
              </a:spcBef>
              <a:spcAft>
                <a:spcPts val="0"/>
              </a:spcAft>
              <a:buClr>
                <a:srgbClr val="3B404A"/>
              </a:buClr>
              <a:buSzPts val="2800"/>
              <a:buNone/>
              <a:defRPr>
                <a:solidFill>
                  <a:srgbClr val="3B404A"/>
                </a:solidFill>
              </a:defRPr>
            </a:lvl3pPr>
            <a:lvl4pPr lvl="3" rtl="0">
              <a:spcBef>
                <a:spcPts val="0"/>
              </a:spcBef>
              <a:spcAft>
                <a:spcPts val="0"/>
              </a:spcAft>
              <a:buClr>
                <a:srgbClr val="3B404A"/>
              </a:buClr>
              <a:buSzPts val="2800"/>
              <a:buNone/>
              <a:defRPr>
                <a:solidFill>
                  <a:srgbClr val="3B404A"/>
                </a:solidFill>
              </a:defRPr>
            </a:lvl4pPr>
            <a:lvl5pPr lvl="4" rtl="0">
              <a:spcBef>
                <a:spcPts val="0"/>
              </a:spcBef>
              <a:spcAft>
                <a:spcPts val="0"/>
              </a:spcAft>
              <a:buClr>
                <a:srgbClr val="3B404A"/>
              </a:buClr>
              <a:buSzPts val="2800"/>
              <a:buNone/>
              <a:defRPr>
                <a:solidFill>
                  <a:srgbClr val="3B404A"/>
                </a:solidFill>
              </a:defRPr>
            </a:lvl5pPr>
            <a:lvl6pPr lvl="5" rtl="0">
              <a:spcBef>
                <a:spcPts val="0"/>
              </a:spcBef>
              <a:spcAft>
                <a:spcPts val="0"/>
              </a:spcAft>
              <a:buClr>
                <a:srgbClr val="3B404A"/>
              </a:buClr>
              <a:buSzPts val="2800"/>
              <a:buNone/>
              <a:defRPr>
                <a:solidFill>
                  <a:srgbClr val="3B404A"/>
                </a:solidFill>
              </a:defRPr>
            </a:lvl6pPr>
            <a:lvl7pPr lvl="6" rtl="0">
              <a:spcBef>
                <a:spcPts val="0"/>
              </a:spcBef>
              <a:spcAft>
                <a:spcPts val="0"/>
              </a:spcAft>
              <a:buClr>
                <a:srgbClr val="3B404A"/>
              </a:buClr>
              <a:buSzPts val="2800"/>
              <a:buNone/>
              <a:defRPr>
                <a:solidFill>
                  <a:srgbClr val="3B404A"/>
                </a:solidFill>
              </a:defRPr>
            </a:lvl7pPr>
            <a:lvl8pPr lvl="7" rtl="0">
              <a:spcBef>
                <a:spcPts val="0"/>
              </a:spcBef>
              <a:spcAft>
                <a:spcPts val="0"/>
              </a:spcAft>
              <a:buClr>
                <a:srgbClr val="3B404A"/>
              </a:buClr>
              <a:buSzPts val="2800"/>
              <a:buNone/>
              <a:defRPr>
                <a:solidFill>
                  <a:srgbClr val="3B404A"/>
                </a:solidFill>
              </a:defRPr>
            </a:lvl8pPr>
            <a:lvl9pPr lvl="8" rtl="0">
              <a:spcBef>
                <a:spcPts val="0"/>
              </a:spcBef>
              <a:spcAft>
                <a:spcPts val="0"/>
              </a:spcAft>
              <a:buClr>
                <a:srgbClr val="3B404A"/>
              </a:buClr>
              <a:buSzPts val="2800"/>
              <a:buNone/>
              <a:defRPr>
                <a:solidFill>
                  <a:srgbClr val="3B404A"/>
                </a:solidFill>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mp; Content - full page">
  <p:cSld name="Title &amp; Content - full page">
    <p:spTree>
      <p:nvGrpSpPr>
        <p:cNvPr id="1" name="Shape 433"/>
        <p:cNvGrpSpPr/>
        <p:nvPr/>
      </p:nvGrpSpPr>
      <p:grpSpPr>
        <a:xfrm>
          <a:off x="0" y="0"/>
          <a:ext cx="0" cy="0"/>
          <a:chOff x="0" y="0"/>
          <a:chExt cx="0" cy="0"/>
        </a:xfrm>
      </p:grpSpPr>
      <p:sp>
        <p:nvSpPr>
          <p:cNvPr id="434" name="Google Shape;434;p137"/>
          <p:cNvSpPr txBox="1">
            <a:spLocks noGrp="1"/>
          </p:cNvSpPr>
          <p:nvPr>
            <p:ph type="body" idx="1"/>
          </p:nvPr>
        </p:nvSpPr>
        <p:spPr>
          <a:xfrm>
            <a:off x="304799" y="1171552"/>
            <a:ext cx="8537700" cy="35511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800"/>
              </a:spcBef>
              <a:spcAft>
                <a:spcPts val="0"/>
              </a:spcAft>
              <a:buSzPts val="1400"/>
              <a:buNone/>
              <a:defRPr b="0" i="0">
                <a:solidFill>
                  <a:srgbClr val="2A3137"/>
                </a:solidFill>
                <a:latin typeface="Arial"/>
                <a:ea typeface="Arial"/>
                <a:cs typeface="Arial"/>
                <a:sym typeface="Arial"/>
              </a:defRPr>
            </a:lvl1pPr>
            <a:lvl2pPr marL="914400" lvl="1" indent="-342900" algn="l" rtl="0">
              <a:lnSpc>
                <a:spcPct val="96000"/>
              </a:lnSpc>
              <a:spcBef>
                <a:spcPts val="200"/>
              </a:spcBef>
              <a:spcAft>
                <a:spcPts val="0"/>
              </a:spcAft>
              <a:buClr>
                <a:srgbClr val="2A3137"/>
              </a:buClr>
              <a:buSzPts val="1800"/>
              <a:buChar char="○"/>
              <a:defRPr sz="1800">
                <a:solidFill>
                  <a:srgbClr val="2A3137"/>
                </a:solidFill>
                <a:latin typeface="Arial"/>
                <a:ea typeface="Arial"/>
                <a:cs typeface="Arial"/>
                <a:sym typeface="Arial"/>
              </a:defRPr>
            </a:lvl2pPr>
            <a:lvl3pPr marL="1371600" lvl="2" indent="-336550" algn="l" rtl="0">
              <a:lnSpc>
                <a:spcPct val="96000"/>
              </a:lnSpc>
              <a:spcBef>
                <a:spcPts val="0"/>
              </a:spcBef>
              <a:spcAft>
                <a:spcPts val="0"/>
              </a:spcAft>
              <a:buClr>
                <a:srgbClr val="2A3137"/>
              </a:buClr>
              <a:buSzPts val="1700"/>
              <a:buChar char="■"/>
              <a:defRPr sz="1700">
                <a:solidFill>
                  <a:srgbClr val="2A3137"/>
                </a:solidFill>
                <a:latin typeface="Arial"/>
                <a:ea typeface="Arial"/>
                <a:cs typeface="Arial"/>
                <a:sym typeface="Arial"/>
              </a:defRPr>
            </a:lvl3pPr>
            <a:lvl4pPr marL="1828800" lvl="3" indent="-330200" algn="l" rtl="0">
              <a:lnSpc>
                <a:spcPct val="96000"/>
              </a:lnSpc>
              <a:spcBef>
                <a:spcPts val="0"/>
              </a:spcBef>
              <a:spcAft>
                <a:spcPts val="0"/>
              </a:spcAft>
              <a:buClr>
                <a:srgbClr val="2A3137"/>
              </a:buClr>
              <a:buSzPts val="1600"/>
              <a:buChar char="●"/>
              <a:defRPr sz="1600">
                <a:solidFill>
                  <a:srgbClr val="2A3137"/>
                </a:solidFill>
                <a:latin typeface="Arial"/>
                <a:ea typeface="Arial"/>
                <a:cs typeface="Arial"/>
                <a:sym typeface="Arial"/>
              </a:defRPr>
            </a:lvl4pPr>
            <a:lvl5pPr marL="2286000" lvl="4" indent="-323850" algn="l" rtl="0">
              <a:lnSpc>
                <a:spcPct val="96000"/>
              </a:lnSpc>
              <a:spcBef>
                <a:spcPts val="0"/>
              </a:spcBef>
              <a:spcAft>
                <a:spcPts val="0"/>
              </a:spcAft>
              <a:buClr>
                <a:srgbClr val="2A3137"/>
              </a:buClr>
              <a:buSzPts val="1500"/>
              <a:buChar char="○"/>
              <a:defRPr sz="1500">
                <a:solidFill>
                  <a:srgbClr val="2A3137"/>
                </a:solidFill>
                <a:latin typeface="Arial"/>
                <a:ea typeface="Arial"/>
                <a:cs typeface="Arial"/>
                <a:sym typeface="Arial"/>
              </a:defRPr>
            </a:lvl5pPr>
            <a:lvl6pPr marL="2743200" lvl="5" indent="-342900" algn="l" rtl="0">
              <a:spcBef>
                <a:spcPts val="0"/>
              </a:spcBef>
              <a:spcAft>
                <a:spcPts val="0"/>
              </a:spcAft>
              <a:buClr>
                <a:schemeClr val="dk1"/>
              </a:buClr>
              <a:buSzPts val="1800"/>
              <a:buChar char="■"/>
              <a:defRPr/>
            </a:lvl6pPr>
            <a:lvl7pPr marL="3200400" lvl="6" indent="-342900" algn="l" rtl="0">
              <a:spcBef>
                <a:spcPts val="0"/>
              </a:spcBef>
              <a:spcAft>
                <a:spcPts val="0"/>
              </a:spcAft>
              <a:buClr>
                <a:schemeClr val="dk1"/>
              </a:buClr>
              <a:buSzPts val="1800"/>
              <a:buChar char="●"/>
              <a:defRPr/>
            </a:lvl7pPr>
            <a:lvl8pPr marL="3657600" lvl="7" indent="-342900" algn="l" rtl="0">
              <a:spcBef>
                <a:spcPts val="0"/>
              </a:spcBef>
              <a:spcAft>
                <a:spcPts val="0"/>
              </a:spcAft>
              <a:buClr>
                <a:schemeClr val="dk1"/>
              </a:buClr>
              <a:buSzPts val="1800"/>
              <a:buChar char="○"/>
              <a:defRPr/>
            </a:lvl8pPr>
            <a:lvl9pPr marL="4114800" lvl="8" indent="-342900" algn="l" rtl="0">
              <a:spcBef>
                <a:spcPts val="0"/>
              </a:spcBef>
              <a:spcAft>
                <a:spcPts val="0"/>
              </a:spcAft>
              <a:buClr>
                <a:schemeClr val="dk1"/>
              </a:buClr>
              <a:buSzPts val="1800"/>
              <a:buChar char="■"/>
              <a:defRPr/>
            </a:lvl9pPr>
          </a:lstStyle>
          <a:p>
            <a:endParaRPr/>
          </a:p>
        </p:txBody>
      </p:sp>
      <p:sp>
        <p:nvSpPr>
          <p:cNvPr id="435" name="Google Shape;435;p137"/>
          <p:cNvSpPr txBox="1"/>
          <p:nvPr/>
        </p:nvSpPr>
        <p:spPr>
          <a:xfrm>
            <a:off x="2901142" y="155863"/>
            <a:ext cx="914400" cy="685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400" b="0" i="0">
              <a:solidFill>
                <a:schemeClr val="dk1"/>
              </a:solidFill>
              <a:latin typeface="Arial"/>
              <a:ea typeface="Arial"/>
              <a:cs typeface="Arial"/>
              <a:sym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36"/>
        <p:cNvGrpSpPr/>
        <p:nvPr/>
      </p:nvGrpSpPr>
      <p:grpSpPr>
        <a:xfrm>
          <a:off x="0" y="0"/>
          <a:ext cx="0" cy="0"/>
          <a:chOff x="0" y="0"/>
          <a:chExt cx="0" cy="0"/>
        </a:xfrm>
      </p:grpSpPr>
      <p:sp>
        <p:nvSpPr>
          <p:cNvPr id="437" name="Google Shape;437;p1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Merriweather"/>
              <a:buNone/>
              <a:defRPr sz="5200" b="0" i="0" u="none" strike="noStrike" cap="none">
                <a:solidFill>
                  <a:srgbClr val="000000"/>
                </a:solidFill>
                <a:latin typeface="Open Sans Light"/>
                <a:ea typeface="Open Sans Light"/>
                <a:cs typeface="Open Sans Light"/>
                <a:sym typeface="Open Sans Light"/>
              </a:defRPr>
            </a:lvl1pPr>
            <a:lvl2pPr marR="0" lvl="1"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9pPr>
          </a:lstStyle>
          <a:p>
            <a:endParaRPr/>
          </a:p>
        </p:txBody>
      </p:sp>
      <p:sp>
        <p:nvSpPr>
          <p:cNvPr id="438" name="Google Shape;438;p1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2A73CC"/>
              </a:buClr>
              <a:buSzPts val="2800"/>
              <a:buFont typeface="Open Sans"/>
              <a:buNone/>
              <a:defRPr sz="2800" b="0" i="0" u="none" strike="noStrike" cap="none">
                <a:solidFill>
                  <a:srgbClr val="000000"/>
                </a:solidFill>
                <a:latin typeface="Open Sans"/>
                <a:ea typeface="Open Sans"/>
                <a:cs typeface="Open Sans"/>
                <a:sym typeface="Open Sans"/>
              </a:defRPr>
            </a:lvl1pPr>
            <a:lvl2pPr marR="0" lvl="1" algn="ctr" rtl="0">
              <a:lnSpc>
                <a:spcPct val="100000"/>
              </a:lnSpc>
              <a:spcBef>
                <a:spcPts val="0"/>
              </a:spcBef>
              <a:spcAft>
                <a:spcPts val="0"/>
              </a:spcAft>
              <a:buClr>
                <a:srgbClr val="2A73CC"/>
              </a:buClr>
              <a:buSzPts val="2800"/>
              <a:buFont typeface="Open Sans"/>
              <a:buNone/>
              <a:defRPr sz="2800" b="0" i="0" u="none" strike="noStrike" cap="none">
                <a:solidFill>
                  <a:srgbClr val="000000"/>
                </a:solidFill>
                <a:latin typeface="Open Sans"/>
                <a:ea typeface="Open Sans"/>
                <a:cs typeface="Open Sans"/>
                <a:sym typeface="Open Sans"/>
              </a:defRPr>
            </a:lvl2pPr>
            <a:lvl3pPr marR="0" lvl="2" algn="ctr" rtl="0">
              <a:lnSpc>
                <a:spcPct val="100000"/>
              </a:lnSpc>
              <a:spcBef>
                <a:spcPts val="0"/>
              </a:spcBef>
              <a:spcAft>
                <a:spcPts val="0"/>
              </a:spcAft>
              <a:buClr>
                <a:srgbClr val="2A73CC"/>
              </a:buClr>
              <a:buSzPts val="2800"/>
              <a:buFont typeface="Open Sans"/>
              <a:buNone/>
              <a:defRPr sz="2800" b="0" i="0" u="none" strike="noStrike" cap="none">
                <a:solidFill>
                  <a:srgbClr val="000000"/>
                </a:solidFill>
                <a:latin typeface="Open Sans"/>
                <a:ea typeface="Open Sans"/>
                <a:cs typeface="Open Sans"/>
                <a:sym typeface="Open Sans"/>
              </a:defRPr>
            </a:lvl3pPr>
            <a:lvl4pPr marR="0" lvl="3" algn="ctr" rtl="0">
              <a:lnSpc>
                <a:spcPct val="100000"/>
              </a:lnSpc>
              <a:spcBef>
                <a:spcPts val="0"/>
              </a:spcBef>
              <a:spcAft>
                <a:spcPts val="0"/>
              </a:spcAft>
              <a:buClr>
                <a:srgbClr val="2A73CC"/>
              </a:buClr>
              <a:buSzPts val="2800"/>
              <a:buFont typeface="Open Sans"/>
              <a:buNone/>
              <a:defRPr sz="2800" b="0" i="0" u="none" strike="noStrike" cap="none">
                <a:solidFill>
                  <a:srgbClr val="000000"/>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9pPr>
          </a:lstStyle>
          <a:p>
            <a:endParaRPr/>
          </a:p>
        </p:txBody>
      </p:sp>
      <p:sp>
        <p:nvSpPr>
          <p:cNvPr id="439" name="Google Shape;439;p1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440"/>
        <p:cNvGrpSpPr/>
        <p:nvPr/>
      </p:nvGrpSpPr>
      <p:grpSpPr>
        <a:xfrm>
          <a:off x="0" y="0"/>
          <a:ext cx="0" cy="0"/>
          <a:chOff x="0" y="0"/>
          <a:chExt cx="0" cy="0"/>
        </a:xfrm>
      </p:grpSpPr>
      <p:sp>
        <p:nvSpPr>
          <p:cNvPr id="441" name="Google Shape;441;p139"/>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9"/>
          <p:cNvSpPr txBox="1">
            <a:spLocks noGrp="1"/>
          </p:cNvSpPr>
          <p:nvPr>
            <p:ph type="title"/>
          </p:nvPr>
        </p:nvSpPr>
        <p:spPr>
          <a:xfrm>
            <a:off x="422031" y="159392"/>
            <a:ext cx="8301000" cy="637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393939"/>
              </a:buClr>
              <a:buSzPts val="2400"/>
              <a:buFont typeface="Arial"/>
              <a:buNone/>
              <a:defRPr sz="2200" b="1" i="0" u="none" strike="noStrike" cap="none">
                <a:solidFill>
                  <a:srgbClr val="393939"/>
                </a:solidFill>
                <a:latin typeface="Arial"/>
                <a:ea typeface="Arial"/>
                <a:cs typeface="Arial"/>
                <a:sym typeface="Arial"/>
              </a:defRPr>
            </a:lvl1pPr>
            <a:lvl2pPr lvl="1" indent="0" rtl="0">
              <a:spcBef>
                <a:spcPts val="0"/>
              </a:spcBef>
              <a:spcAft>
                <a:spcPts val="0"/>
              </a:spcAft>
              <a:buSzPts val="2800"/>
              <a:buFont typeface="Open Sans"/>
              <a:buNone/>
              <a:defRPr sz="1800" b="1">
                <a:latin typeface="Open Sans"/>
                <a:ea typeface="Open Sans"/>
                <a:cs typeface="Open Sans"/>
                <a:sym typeface="Open Sans"/>
              </a:defRPr>
            </a:lvl2pPr>
            <a:lvl3pPr lvl="2" indent="0" rtl="0">
              <a:spcBef>
                <a:spcPts val="0"/>
              </a:spcBef>
              <a:spcAft>
                <a:spcPts val="0"/>
              </a:spcAft>
              <a:buSzPts val="2800"/>
              <a:buFont typeface="Open Sans"/>
              <a:buNone/>
              <a:defRPr sz="1800" b="1">
                <a:latin typeface="Open Sans"/>
                <a:ea typeface="Open Sans"/>
                <a:cs typeface="Open Sans"/>
                <a:sym typeface="Open Sans"/>
              </a:defRPr>
            </a:lvl3pPr>
            <a:lvl4pPr lvl="3" indent="0" rtl="0">
              <a:spcBef>
                <a:spcPts val="0"/>
              </a:spcBef>
              <a:spcAft>
                <a:spcPts val="0"/>
              </a:spcAft>
              <a:buSzPts val="2800"/>
              <a:buFont typeface="Open Sans"/>
              <a:buNone/>
              <a:defRPr sz="1800" b="1">
                <a:latin typeface="Open Sans"/>
                <a:ea typeface="Open Sans"/>
                <a:cs typeface="Open Sans"/>
                <a:sym typeface="Open Sans"/>
              </a:defRPr>
            </a:lvl4pPr>
            <a:lvl5pPr lvl="4" indent="0" rtl="0">
              <a:spcBef>
                <a:spcPts val="0"/>
              </a:spcBef>
              <a:spcAft>
                <a:spcPts val="0"/>
              </a:spcAft>
              <a:buSzPts val="2800"/>
              <a:buFont typeface="Open Sans"/>
              <a:buNone/>
              <a:defRPr sz="1800" b="1">
                <a:latin typeface="Open Sans"/>
                <a:ea typeface="Open Sans"/>
                <a:cs typeface="Open Sans"/>
                <a:sym typeface="Open Sans"/>
              </a:defRPr>
            </a:lvl5pPr>
            <a:lvl6pPr lvl="5" indent="0" rtl="0">
              <a:spcBef>
                <a:spcPts val="0"/>
              </a:spcBef>
              <a:spcAft>
                <a:spcPts val="0"/>
              </a:spcAft>
              <a:buSzPts val="2800"/>
              <a:buFont typeface="Open Sans"/>
              <a:buNone/>
              <a:defRPr sz="1800" b="1">
                <a:latin typeface="Open Sans"/>
                <a:ea typeface="Open Sans"/>
                <a:cs typeface="Open Sans"/>
                <a:sym typeface="Open Sans"/>
              </a:defRPr>
            </a:lvl6pPr>
            <a:lvl7pPr lvl="6" indent="0" rtl="0">
              <a:spcBef>
                <a:spcPts val="0"/>
              </a:spcBef>
              <a:spcAft>
                <a:spcPts val="0"/>
              </a:spcAft>
              <a:buSzPts val="2800"/>
              <a:buFont typeface="Open Sans"/>
              <a:buNone/>
              <a:defRPr sz="1800" b="1">
                <a:latin typeface="Open Sans"/>
                <a:ea typeface="Open Sans"/>
                <a:cs typeface="Open Sans"/>
                <a:sym typeface="Open Sans"/>
              </a:defRPr>
            </a:lvl7pPr>
            <a:lvl8pPr lvl="7" indent="0" rtl="0">
              <a:spcBef>
                <a:spcPts val="0"/>
              </a:spcBef>
              <a:spcAft>
                <a:spcPts val="0"/>
              </a:spcAft>
              <a:buSzPts val="2800"/>
              <a:buFont typeface="Open Sans"/>
              <a:buNone/>
              <a:defRPr sz="1800" b="1">
                <a:latin typeface="Open Sans"/>
                <a:ea typeface="Open Sans"/>
                <a:cs typeface="Open Sans"/>
                <a:sym typeface="Open Sans"/>
              </a:defRPr>
            </a:lvl8pPr>
            <a:lvl9pPr lvl="8" indent="0" rtl="0">
              <a:spcBef>
                <a:spcPts val="0"/>
              </a:spcBef>
              <a:spcAft>
                <a:spcPts val="0"/>
              </a:spcAft>
              <a:buSzPts val="2800"/>
              <a:buFont typeface="Open Sans"/>
              <a:buNone/>
              <a:defRPr sz="1800" b="1">
                <a:latin typeface="Open Sans"/>
                <a:ea typeface="Open Sans"/>
                <a:cs typeface="Open Sans"/>
                <a:sym typeface="Open Sans"/>
              </a:defRPr>
            </a:lvl9pPr>
          </a:lstStyle>
          <a:p>
            <a:endParaRPr/>
          </a:p>
        </p:txBody>
      </p:sp>
      <p:pic>
        <p:nvPicPr>
          <p:cNvPr id="443" name="Google Shape;443;p139"/>
          <p:cNvPicPr preferRelativeResize="0"/>
          <p:nvPr/>
        </p:nvPicPr>
        <p:blipFill rotWithShape="1">
          <a:blip r:embed="rId2">
            <a:alphaModFix/>
          </a:blip>
          <a:srcRect/>
          <a:stretch/>
        </p:blipFill>
        <p:spPr>
          <a:xfrm>
            <a:off x="8083224" y="4836123"/>
            <a:ext cx="762900" cy="152700"/>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slide 2">
  <p:cSld name="TITLE_3">
    <p:spTree>
      <p:nvGrpSpPr>
        <p:cNvPr id="1" name="Shape 444"/>
        <p:cNvGrpSpPr/>
        <p:nvPr/>
      </p:nvGrpSpPr>
      <p:grpSpPr>
        <a:xfrm>
          <a:off x="0" y="0"/>
          <a:ext cx="0" cy="0"/>
          <a:chOff x="0" y="0"/>
          <a:chExt cx="0" cy="0"/>
        </a:xfrm>
      </p:grpSpPr>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445"/>
        <p:cNvGrpSpPr/>
        <p:nvPr/>
      </p:nvGrpSpPr>
      <p:grpSpPr>
        <a:xfrm>
          <a:off x="0" y="0"/>
          <a:ext cx="0" cy="0"/>
          <a:chOff x="0" y="0"/>
          <a:chExt cx="0" cy="0"/>
        </a:xfrm>
      </p:grpSpPr>
      <p:sp>
        <p:nvSpPr>
          <p:cNvPr id="446" name="Google Shape;446;p14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447" name="Google Shape;447;p14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8" name="Google Shape;448;p1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BLANK_a32285e17a3cb6bc">
  <p:cSld name="BLANK_a32285e17a3cb6bc">
    <p:spTree>
      <p:nvGrpSpPr>
        <p:cNvPr id="1" name="Shape 44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stworthy - Section break light blue">
  <p:cSld name="CUSTOM_10_1_2">
    <p:bg>
      <p:bgPr>
        <a:solidFill>
          <a:schemeClr val="accent3"/>
        </a:solidFill>
        <a:effectLst/>
      </p:bgPr>
    </p:bg>
    <p:spTree>
      <p:nvGrpSpPr>
        <p:cNvPr id="1" name="Shape 56"/>
        <p:cNvGrpSpPr/>
        <p:nvPr/>
      </p:nvGrpSpPr>
      <p:grpSpPr>
        <a:xfrm>
          <a:off x="0" y="0"/>
          <a:ext cx="0" cy="0"/>
          <a:chOff x="0" y="0"/>
          <a:chExt cx="0" cy="0"/>
        </a:xfrm>
      </p:grpSpPr>
      <p:pic>
        <p:nvPicPr>
          <p:cNvPr id="57" name="Google Shape;57;p15"/>
          <p:cNvPicPr preferRelativeResize="0"/>
          <p:nvPr/>
        </p:nvPicPr>
        <p:blipFill>
          <a:blip r:embed="rId2">
            <a:alphaModFix amt="10000"/>
          </a:blip>
          <a:stretch>
            <a:fillRect/>
          </a:stretch>
        </p:blipFill>
        <p:spPr>
          <a:xfrm>
            <a:off x="6110700" y="3189700"/>
            <a:ext cx="5308101" cy="4553099"/>
          </a:xfrm>
          <a:prstGeom prst="rect">
            <a:avLst/>
          </a:prstGeom>
          <a:noFill/>
          <a:ln>
            <a:noFill/>
          </a:ln>
        </p:spPr>
      </p:pic>
      <p:sp>
        <p:nvSpPr>
          <p:cNvPr id="58" name="Google Shape;58;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Montserrat"/>
                <a:ea typeface="Montserrat"/>
                <a:cs typeface="Montserrat"/>
                <a:sym typeface="Montserrat"/>
              </a:defRPr>
            </a:lvl1pPr>
            <a:lvl2pPr lvl="1">
              <a:buNone/>
              <a:defRPr sz="1300">
                <a:solidFill>
                  <a:srgbClr val="000000"/>
                </a:solidFill>
                <a:latin typeface="Montserrat"/>
                <a:ea typeface="Montserrat"/>
                <a:cs typeface="Montserrat"/>
                <a:sym typeface="Montserrat"/>
              </a:defRPr>
            </a:lvl2pPr>
            <a:lvl3pPr lvl="2">
              <a:buNone/>
              <a:defRPr sz="1300">
                <a:solidFill>
                  <a:srgbClr val="000000"/>
                </a:solidFill>
                <a:latin typeface="Montserrat"/>
                <a:ea typeface="Montserrat"/>
                <a:cs typeface="Montserrat"/>
                <a:sym typeface="Montserrat"/>
              </a:defRPr>
            </a:lvl3pPr>
            <a:lvl4pPr lvl="3">
              <a:buNone/>
              <a:defRPr sz="1300">
                <a:solidFill>
                  <a:srgbClr val="000000"/>
                </a:solidFill>
                <a:latin typeface="Montserrat"/>
                <a:ea typeface="Montserrat"/>
                <a:cs typeface="Montserrat"/>
                <a:sym typeface="Montserrat"/>
              </a:defRPr>
            </a:lvl4pPr>
            <a:lvl5pPr lvl="4">
              <a:buNone/>
              <a:defRPr sz="1300">
                <a:solidFill>
                  <a:srgbClr val="000000"/>
                </a:solidFill>
                <a:latin typeface="Montserrat"/>
                <a:ea typeface="Montserrat"/>
                <a:cs typeface="Montserrat"/>
                <a:sym typeface="Montserrat"/>
              </a:defRPr>
            </a:lvl5pPr>
            <a:lvl6pPr lvl="5">
              <a:buNone/>
              <a:defRPr sz="1300">
                <a:solidFill>
                  <a:srgbClr val="000000"/>
                </a:solidFill>
                <a:latin typeface="Montserrat"/>
                <a:ea typeface="Montserrat"/>
                <a:cs typeface="Montserrat"/>
                <a:sym typeface="Montserrat"/>
              </a:defRPr>
            </a:lvl6pPr>
            <a:lvl7pPr lvl="6">
              <a:buNone/>
              <a:defRPr sz="1300">
                <a:solidFill>
                  <a:srgbClr val="000000"/>
                </a:solidFill>
                <a:latin typeface="Montserrat"/>
                <a:ea typeface="Montserrat"/>
                <a:cs typeface="Montserrat"/>
                <a:sym typeface="Montserrat"/>
              </a:defRPr>
            </a:lvl7pPr>
            <a:lvl8pPr lvl="7">
              <a:buNone/>
              <a:defRPr sz="1300">
                <a:solidFill>
                  <a:srgbClr val="000000"/>
                </a:solidFill>
                <a:latin typeface="Montserrat"/>
                <a:ea typeface="Montserrat"/>
                <a:cs typeface="Montserrat"/>
                <a:sym typeface="Montserrat"/>
              </a:defRPr>
            </a:lvl8pPr>
            <a:lvl9pPr lvl="8">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2_Title and Text">
  <p:cSld name="2_Title and Text">
    <p:spTree>
      <p:nvGrpSpPr>
        <p:cNvPr id="1" name="Shape 450"/>
        <p:cNvGrpSpPr/>
        <p:nvPr/>
      </p:nvGrpSpPr>
      <p:grpSpPr>
        <a:xfrm>
          <a:off x="0" y="0"/>
          <a:ext cx="0" cy="0"/>
          <a:chOff x="0" y="0"/>
          <a:chExt cx="0" cy="0"/>
        </a:xfrm>
      </p:grpSpPr>
      <p:sp>
        <p:nvSpPr>
          <p:cNvPr id="451" name="Google Shape;451;p143"/>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43"/>
          <p:cNvSpPr txBox="1">
            <a:spLocks noGrp="1"/>
          </p:cNvSpPr>
          <p:nvPr>
            <p:ph type="title"/>
          </p:nvPr>
        </p:nvSpPr>
        <p:spPr>
          <a:xfrm>
            <a:off x="422031" y="159392"/>
            <a:ext cx="8301000" cy="6375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rgbClr val="000000"/>
              </a:buClr>
              <a:buSzPts val="2400"/>
              <a:buFont typeface="Merriweather"/>
              <a:buNone/>
              <a:defRPr sz="3200" b="0" i="0" u="none" strike="noStrike" cap="none">
                <a:solidFill>
                  <a:srgbClr val="000000"/>
                </a:solidFill>
                <a:latin typeface="Merriweather"/>
                <a:ea typeface="Merriweather"/>
                <a:cs typeface="Merriweather"/>
                <a:sym typeface="Merriweather"/>
              </a:defRPr>
            </a:lvl1pPr>
            <a:lvl2pPr lvl="1" indent="0" rtl="0">
              <a:spcBef>
                <a:spcPts val="0"/>
              </a:spcBef>
              <a:spcAft>
                <a:spcPts val="0"/>
              </a:spcAft>
              <a:buSzPts val="2800"/>
              <a:buFont typeface="Open Sans"/>
              <a:buNone/>
              <a:defRPr sz="2600" b="1">
                <a:latin typeface="Open Sans"/>
                <a:ea typeface="Open Sans"/>
                <a:cs typeface="Open Sans"/>
                <a:sym typeface="Open Sans"/>
              </a:defRPr>
            </a:lvl2pPr>
            <a:lvl3pPr lvl="2" indent="0" rtl="0">
              <a:spcBef>
                <a:spcPts val="0"/>
              </a:spcBef>
              <a:spcAft>
                <a:spcPts val="0"/>
              </a:spcAft>
              <a:buSzPts val="2800"/>
              <a:buFont typeface="Open Sans"/>
              <a:buNone/>
              <a:defRPr sz="2600" b="1">
                <a:latin typeface="Open Sans"/>
                <a:ea typeface="Open Sans"/>
                <a:cs typeface="Open Sans"/>
                <a:sym typeface="Open Sans"/>
              </a:defRPr>
            </a:lvl3pPr>
            <a:lvl4pPr lvl="3" indent="0" rtl="0">
              <a:spcBef>
                <a:spcPts val="0"/>
              </a:spcBef>
              <a:spcAft>
                <a:spcPts val="0"/>
              </a:spcAft>
              <a:buSzPts val="2800"/>
              <a:buFont typeface="Open Sans"/>
              <a:buNone/>
              <a:defRPr sz="2600" b="1">
                <a:latin typeface="Open Sans"/>
                <a:ea typeface="Open Sans"/>
                <a:cs typeface="Open Sans"/>
                <a:sym typeface="Open Sans"/>
              </a:defRPr>
            </a:lvl4pPr>
            <a:lvl5pPr lvl="4" indent="0" rtl="0">
              <a:spcBef>
                <a:spcPts val="0"/>
              </a:spcBef>
              <a:spcAft>
                <a:spcPts val="0"/>
              </a:spcAft>
              <a:buSzPts val="2800"/>
              <a:buFont typeface="Open Sans"/>
              <a:buNone/>
              <a:defRPr sz="2600" b="1">
                <a:latin typeface="Open Sans"/>
                <a:ea typeface="Open Sans"/>
                <a:cs typeface="Open Sans"/>
                <a:sym typeface="Open Sans"/>
              </a:defRPr>
            </a:lvl5pPr>
            <a:lvl6pPr lvl="5" indent="0" rtl="0">
              <a:spcBef>
                <a:spcPts val="0"/>
              </a:spcBef>
              <a:spcAft>
                <a:spcPts val="0"/>
              </a:spcAft>
              <a:buSzPts val="2800"/>
              <a:buFont typeface="Open Sans"/>
              <a:buNone/>
              <a:defRPr sz="2600" b="1">
                <a:latin typeface="Open Sans"/>
                <a:ea typeface="Open Sans"/>
                <a:cs typeface="Open Sans"/>
                <a:sym typeface="Open Sans"/>
              </a:defRPr>
            </a:lvl6pPr>
            <a:lvl7pPr lvl="6" indent="0" rtl="0">
              <a:spcBef>
                <a:spcPts val="0"/>
              </a:spcBef>
              <a:spcAft>
                <a:spcPts val="0"/>
              </a:spcAft>
              <a:buSzPts val="2800"/>
              <a:buFont typeface="Open Sans"/>
              <a:buNone/>
              <a:defRPr sz="2600" b="1">
                <a:latin typeface="Open Sans"/>
                <a:ea typeface="Open Sans"/>
                <a:cs typeface="Open Sans"/>
                <a:sym typeface="Open Sans"/>
              </a:defRPr>
            </a:lvl7pPr>
            <a:lvl8pPr lvl="7" indent="0" rtl="0">
              <a:spcBef>
                <a:spcPts val="0"/>
              </a:spcBef>
              <a:spcAft>
                <a:spcPts val="0"/>
              </a:spcAft>
              <a:buSzPts val="2800"/>
              <a:buFont typeface="Open Sans"/>
              <a:buNone/>
              <a:defRPr sz="2600" b="1">
                <a:latin typeface="Open Sans"/>
                <a:ea typeface="Open Sans"/>
                <a:cs typeface="Open Sans"/>
                <a:sym typeface="Open Sans"/>
              </a:defRPr>
            </a:lvl8pPr>
            <a:lvl9pPr lvl="8" indent="0" rtl="0">
              <a:spcBef>
                <a:spcPts val="0"/>
              </a:spcBef>
              <a:spcAft>
                <a:spcPts val="0"/>
              </a:spcAft>
              <a:buSzPts val="2800"/>
              <a:buFont typeface="Open Sans"/>
              <a:buNone/>
              <a:defRPr sz="2600" b="1">
                <a:latin typeface="Open Sans"/>
                <a:ea typeface="Open Sans"/>
                <a:cs typeface="Open Sans"/>
                <a:sym typeface="Open Sans"/>
              </a:defRPr>
            </a:lvl9pPr>
          </a:lstStyle>
          <a:p>
            <a:endParaRPr/>
          </a:p>
        </p:txBody>
      </p:sp>
      <p:sp>
        <p:nvSpPr>
          <p:cNvPr id="453" name="Google Shape;453;p143"/>
          <p:cNvSpPr txBox="1">
            <a:spLocks noGrp="1"/>
          </p:cNvSpPr>
          <p:nvPr>
            <p:ph type="body" idx="1"/>
          </p:nvPr>
        </p:nvSpPr>
        <p:spPr>
          <a:xfrm>
            <a:off x="422031" y="983524"/>
            <a:ext cx="8301000" cy="3590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rgbClr val="2A73CC"/>
              </a:buClr>
              <a:buSzPts val="1800"/>
              <a:buFont typeface="Open Sans"/>
              <a:buChar char="▪"/>
              <a:defRPr sz="1800" b="0" i="0" u="none" strike="noStrike" cap="none">
                <a:solidFill>
                  <a:srgbClr val="000000"/>
                </a:solidFill>
                <a:latin typeface="Open Sans"/>
                <a:ea typeface="Open Sans"/>
                <a:cs typeface="Open Sans"/>
                <a:sym typeface="Open Sans"/>
              </a:defRPr>
            </a:lvl1pPr>
            <a:lvl2pPr marL="914400" marR="0" lvl="1" indent="-342900" algn="l" rtl="0">
              <a:lnSpc>
                <a:spcPct val="100000"/>
              </a:lnSpc>
              <a:spcBef>
                <a:spcPts val="480"/>
              </a:spcBef>
              <a:spcAft>
                <a:spcPts val="0"/>
              </a:spcAft>
              <a:buClr>
                <a:srgbClr val="2A73CC"/>
              </a:buClr>
              <a:buSzPts val="1800"/>
              <a:buFont typeface="Open Sans"/>
              <a:buChar char="▫"/>
              <a:defRPr sz="1800" b="0" i="0" u="none" strike="noStrike" cap="none">
                <a:solidFill>
                  <a:srgbClr val="000000"/>
                </a:solidFill>
                <a:latin typeface="Open Sans"/>
                <a:ea typeface="Open Sans"/>
                <a:cs typeface="Open Sans"/>
                <a:sym typeface="Open Sans"/>
              </a:defRPr>
            </a:lvl2pPr>
            <a:lvl3pPr marL="1371600" marR="0" lvl="2" indent="-342900" algn="l" rtl="0">
              <a:lnSpc>
                <a:spcPct val="100000"/>
              </a:lnSpc>
              <a:spcBef>
                <a:spcPts val="480"/>
              </a:spcBef>
              <a:spcAft>
                <a:spcPts val="0"/>
              </a:spcAft>
              <a:buClr>
                <a:srgbClr val="2A73CC"/>
              </a:buClr>
              <a:buSzPts val="1800"/>
              <a:buFont typeface="Open Sans"/>
              <a:buChar char="▸"/>
              <a:defRPr sz="1800" b="0" i="0" u="none" strike="noStrike" cap="none">
                <a:solidFill>
                  <a:srgbClr val="000000"/>
                </a:solidFill>
                <a:latin typeface="Open Sans"/>
                <a:ea typeface="Open Sans"/>
                <a:cs typeface="Open Sans"/>
                <a:sym typeface="Open Sans"/>
              </a:defRPr>
            </a:lvl3pPr>
            <a:lvl4pPr marL="1828800" marR="0" lvl="3" indent="-342900" algn="l" rtl="0">
              <a:lnSpc>
                <a:spcPct val="100000"/>
              </a:lnSpc>
              <a:spcBef>
                <a:spcPts val="360"/>
              </a:spcBef>
              <a:spcAft>
                <a:spcPts val="0"/>
              </a:spcAft>
              <a:buClr>
                <a:srgbClr val="2A73CC"/>
              </a:buClr>
              <a:buSzPts val="1800"/>
              <a:buFont typeface="Open Sans"/>
              <a:buChar char="▹"/>
              <a:defRPr sz="1800" b="0" i="0" u="none" strike="noStrike" cap="none">
                <a:solidFill>
                  <a:srgbClr val="000000"/>
                </a:solidFill>
                <a:latin typeface="Open Sans"/>
                <a:ea typeface="Open Sans"/>
                <a:cs typeface="Open Sans"/>
                <a:sym typeface="Open Sans"/>
              </a:defRPr>
            </a:lvl4pPr>
            <a:lvl5pPr marL="2286000" marR="0" lvl="4" indent="-342900" algn="l" rtl="0">
              <a:lnSpc>
                <a:spcPct val="100000"/>
              </a:lnSpc>
              <a:spcBef>
                <a:spcPts val="360"/>
              </a:spcBef>
              <a:spcAft>
                <a:spcPts val="0"/>
              </a:spcAft>
              <a:buClr>
                <a:srgbClr val="000000"/>
              </a:buClr>
              <a:buSzPts val="1800"/>
              <a:buFont typeface="Open Sans"/>
              <a:buChar char="▹"/>
              <a:defRPr sz="1800" b="0" i="0" u="none" strike="noStrike" cap="none">
                <a:solidFill>
                  <a:srgbClr val="000000"/>
                </a:solidFill>
                <a:latin typeface="Open Sans"/>
                <a:ea typeface="Open Sans"/>
                <a:cs typeface="Open Sans"/>
                <a:sym typeface="Open Sans"/>
              </a:defRPr>
            </a:lvl5pPr>
            <a:lvl6pPr marL="2743200" marR="0" lvl="5" indent="-342900" algn="l" rtl="0">
              <a:lnSpc>
                <a:spcPct val="100000"/>
              </a:lnSpc>
              <a:spcBef>
                <a:spcPts val="360"/>
              </a:spcBef>
              <a:spcAft>
                <a:spcPts val="0"/>
              </a:spcAft>
              <a:buClr>
                <a:srgbClr val="000000"/>
              </a:buClr>
              <a:buSzPts val="1800"/>
              <a:buFont typeface="Open Sans"/>
              <a:buChar char="▹"/>
              <a:defRPr sz="1800" b="0" i="0" u="none" strike="noStrike" cap="none">
                <a:solidFill>
                  <a:srgbClr val="000000"/>
                </a:solidFill>
                <a:latin typeface="Open Sans"/>
                <a:ea typeface="Open Sans"/>
                <a:cs typeface="Open Sans"/>
                <a:sym typeface="Open Sans"/>
              </a:defRPr>
            </a:lvl6pPr>
            <a:lvl7pPr marL="3200400" marR="0" lvl="6" indent="-342900" algn="l" rtl="0">
              <a:lnSpc>
                <a:spcPct val="100000"/>
              </a:lnSpc>
              <a:spcBef>
                <a:spcPts val="360"/>
              </a:spcBef>
              <a:spcAft>
                <a:spcPts val="0"/>
              </a:spcAft>
              <a:buClr>
                <a:srgbClr val="000000"/>
              </a:buClr>
              <a:buSzPts val="1800"/>
              <a:buFont typeface="Open Sans"/>
              <a:buChar char="▹"/>
              <a:defRPr sz="1800" b="0" i="0" u="none" strike="noStrike" cap="none">
                <a:solidFill>
                  <a:srgbClr val="000000"/>
                </a:solidFill>
                <a:latin typeface="Open Sans"/>
                <a:ea typeface="Open Sans"/>
                <a:cs typeface="Open Sans"/>
                <a:sym typeface="Open Sans"/>
              </a:defRPr>
            </a:lvl7pPr>
            <a:lvl8pPr marL="3657600" marR="0" lvl="7" indent="-342900" algn="l" rtl="0">
              <a:lnSpc>
                <a:spcPct val="100000"/>
              </a:lnSpc>
              <a:spcBef>
                <a:spcPts val="360"/>
              </a:spcBef>
              <a:spcAft>
                <a:spcPts val="0"/>
              </a:spcAft>
              <a:buClr>
                <a:srgbClr val="000000"/>
              </a:buClr>
              <a:buSzPts val="1800"/>
              <a:buFont typeface="Open Sans"/>
              <a:buChar char="▹"/>
              <a:defRPr sz="1800" b="0" i="0" u="none" strike="noStrike" cap="none">
                <a:solidFill>
                  <a:srgbClr val="000000"/>
                </a:solidFill>
                <a:latin typeface="Open Sans"/>
                <a:ea typeface="Open Sans"/>
                <a:cs typeface="Open Sans"/>
                <a:sym typeface="Open Sans"/>
              </a:defRPr>
            </a:lvl8pPr>
            <a:lvl9pPr marL="4114800" marR="0" lvl="8" indent="-342900" algn="l" rtl="0">
              <a:lnSpc>
                <a:spcPct val="100000"/>
              </a:lnSpc>
              <a:spcBef>
                <a:spcPts val="360"/>
              </a:spcBef>
              <a:spcAft>
                <a:spcPts val="0"/>
              </a:spcAft>
              <a:buClr>
                <a:srgbClr val="000000"/>
              </a:buClr>
              <a:buSzPts val="1800"/>
              <a:buFont typeface="Open Sans"/>
              <a:buChar char="▹"/>
              <a:defRPr sz="1800" b="0" i="0" u="none" strike="noStrike" cap="none">
                <a:solidFill>
                  <a:srgbClr val="000000"/>
                </a:solidFill>
                <a:latin typeface="Open Sans"/>
                <a:ea typeface="Open Sans"/>
                <a:cs typeface="Open Sans"/>
                <a:sym typeface="Open Sans"/>
              </a:defRPr>
            </a:lvl9pPr>
          </a:lstStyle>
          <a:p>
            <a:endParaRPr/>
          </a:p>
        </p:txBody>
      </p:sp>
      <p:sp>
        <p:nvSpPr>
          <p:cNvPr id="454" name="Google Shape;454;p143"/>
          <p:cNvSpPr txBox="1">
            <a:spLocks noGrp="1"/>
          </p:cNvSpPr>
          <p:nvPr>
            <p:ph type="sldNum" idx="12"/>
          </p:nvPr>
        </p:nvSpPr>
        <p:spPr>
          <a:xfrm>
            <a:off x="8728982" y="4704887"/>
            <a:ext cx="3444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1pPr>
            <a:lvl2pPr marL="0" marR="0" lvl="1"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2pPr>
            <a:lvl3pPr marL="0" marR="0" lvl="2"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3pPr>
            <a:lvl4pPr marL="0" marR="0" lvl="3"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4pPr>
            <a:lvl5pPr marL="0" marR="0" lvl="4"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5pPr>
            <a:lvl6pPr marL="0" marR="0" lvl="5"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6pPr>
            <a:lvl7pPr marL="0" marR="0" lvl="6"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7pPr>
            <a:lvl8pPr marL="0" marR="0" lvl="7"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8pPr>
            <a:lvl9pPr marL="0" marR="0" lvl="8"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
              <a:t>‹#›</a:t>
            </a:fld>
            <a:endParaRPr/>
          </a:p>
        </p:txBody>
      </p:sp>
      <p:pic>
        <p:nvPicPr>
          <p:cNvPr id="455" name="Google Shape;455;p143"/>
          <p:cNvPicPr preferRelativeResize="0"/>
          <p:nvPr/>
        </p:nvPicPr>
        <p:blipFill rotWithShape="1">
          <a:blip r:embed="rId2">
            <a:alphaModFix/>
          </a:blip>
          <a:srcRect/>
          <a:stretch/>
        </p:blipFill>
        <p:spPr>
          <a:xfrm>
            <a:off x="8083224" y="4836123"/>
            <a:ext cx="762900" cy="152700"/>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 1 column 1 3">
  <p:cSld name="Title + 1 column 1">
    <p:spTree>
      <p:nvGrpSpPr>
        <p:cNvPr id="1" name="Shape 456"/>
        <p:cNvGrpSpPr/>
        <p:nvPr/>
      </p:nvGrpSpPr>
      <p:grpSpPr>
        <a:xfrm>
          <a:off x="0" y="0"/>
          <a:ext cx="0" cy="0"/>
          <a:chOff x="0" y="0"/>
          <a:chExt cx="0" cy="0"/>
        </a:xfrm>
      </p:grpSpPr>
      <p:sp>
        <p:nvSpPr>
          <p:cNvPr id="457" name="Google Shape;457;p144"/>
          <p:cNvSpPr txBox="1">
            <a:spLocks noGrp="1"/>
          </p:cNvSpPr>
          <p:nvPr>
            <p:ph type="body" idx="1"/>
          </p:nvPr>
        </p:nvSpPr>
        <p:spPr>
          <a:xfrm>
            <a:off x="377000" y="1005241"/>
            <a:ext cx="8499900" cy="3804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000000"/>
              </a:buClr>
              <a:buSzPts val="1400"/>
              <a:buFont typeface="Open Sans"/>
              <a:buChar char="●"/>
              <a:defRPr>
                <a:solidFill>
                  <a:srgbClr val="000000"/>
                </a:solidFill>
                <a:latin typeface="Open Sans"/>
                <a:ea typeface="Open Sans"/>
                <a:cs typeface="Open Sans"/>
                <a:sym typeface="Open Sans"/>
              </a:defRPr>
            </a:lvl1pPr>
            <a:lvl2pPr marL="914400" lvl="1" indent="-330200" rtl="0">
              <a:spcBef>
                <a:spcPts val="1600"/>
              </a:spcBef>
              <a:spcAft>
                <a:spcPts val="0"/>
              </a:spcAft>
              <a:buClr>
                <a:srgbClr val="000000"/>
              </a:buClr>
              <a:buSzPts val="1600"/>
              <a:buFont typeface="Open Sans"/>
              <a:buChar char="○"/>
              <a:defRPr sz="1600">
                <a:solidFill>
                  <a:srgbClr val="000000"/>
                </a:solidFill>
                <a:latin typeface="Open Sans"/>
                <a:ea typeface="Open Sans"/>
                <a:cs typeface="Open Sans"/>
                <a:sym typeface="Open Sans"/>
              </a:defRPr>
            </a:lvl2pPr>
            <a:lvl3pPr marL="1371600" lvl="2" indent="-330200" rtl="0">
              <a:spcBef>
                <a:spcPts val="1600"/>
              </a:spcBef>
              <a:spcAft>
                <a:spcPts val="0"/>
              </a:spcAft>
              <a:buClr>
                <a:srgbClr val="000000"/>
              </a:buClr>
              <a:buSzPts val="1600"/>
              <a:buFont typeface="Open Sans"/>
              <a:buChar char="■"/>
              <a:defRPr sz="1600">
                <a:solidFill>
                  <a:srgbClr val="000000"/>
                </a:solidFill>
                <a:latin typeface="Open Sans"/>
                <a:ea typeface="Open Sans"/>
                <a:cs typeface="Open Sans"/>
                <a:sym typeface="Open Sans"/>
              </a:defRPr>
            </a:lvl3pPr>
            <a:lvl4pPr marL="1828800" lvl="3" indent="-330200" rtl="0">
              <a:spcBef>
                <a:spcPts val="1600"/>
              </a:spcBef>
              <a:spcAft>
                <a:spcPts val="0"/>
              </a:spcAft>
              <a:buClr>
                <a:srgbClr val="000000"/>
              </a:buClr>
              <a:buSzPts val="1600"/>
              <a:buFont typeface="Open Sans"/>
              <a:buChar char="●"/>
              <a:defRPr sz="1600">
                <a:solidFill>
                  <a:srgbClr val="000000"/>
                </a:solidFill>
                <a:latin typeface="Open Sans"/>
                <a:ea typeface="Open Sans"/>
                <a:cs typeface="Open Sans"/>
                <a:sym typeface="Open Sans"/>
              </a:defRPr>
            </a:lvl4pPr>
            <a:lvl5pPr marL="2286000" lvl="4" indent="-330200" rtl="0">
              <a:spcBef>
                <a:spcPts val="1600"/>
              </a:spcBef>
              <a:spcAft>
                <a:spcPts val="0"/>
              </a:spcAft>
              <a:buClr>
                <a:srgbClr val="000000"/>
              </a:buClr>
              <a:buSzPts val="1600"/>
              <a:buFont typeface="Open Sans"/>
              <a:buChar char="○"/>
              <a:defRPr sz="1600">
                <a:solidFill>
                  <a:srgbClr val="000000"/>
                </a:solidFill>
                <a:latin typeface="Open Sans"/>
                <a:ea typeface="Open Sans"/>
                <a:cs typeface="Open Sans"/>
                <a:sym typeface="Open Sans"/>
              </a:defRPr>
            </a:lvl5pPr>
            <a:lvl6pPr marL="2743200" lvl="5" indent="-330200" rtl="0">
              <a:spcBef>
                <a:spcPts val="1600"/>
              </a:spcBef>
              <a:spcAft>
                <a:spcPts val="0"/>
              </a:spcAft>
              <a:buClr>
                <a:srgbClr val="000000"/>
              </a:buClr>
              <a:buSzPts val="1600"/>
              <a:buFont typeface="Open Sans"/>
              <a:buChar char="■"/>
              <a:defRPr sz="1600">
                <a:solidFill>
                  <a:srgbClr val="000000"/>
                </a:solidFill>
                <a:latin typeface="Open Sans"/>
                <a:ea typeface="Open Sans"/>
                <a:cs typeface="Open Sans"/>
                <a:sym typeface="Open Sans"/>
              </a:defRPr>
            </a:lvl6pPr>
            <a:lvl7pPr marL="3200400" lvl="6" indent="-330200" rtl="0">
              <a:spcBef>
                <a:spcPts val="1600"/>
              </a:spcBef>
              <a:spcAft>
                <a:spcPts val="0"/>
              </a:spcAft>
              <a:buClr>
                <a:srgbClr val="000000"/>
              </a:buClr>
              <a:buSzPts val="1600"/>
              <a:buFont typeface="Open Sans"/>
              <a:buChar char="●"/>
              <a:defRPr sz="1600">
                <a:solidFill>
                  <a:srgbClr val="000000"/>
                </a:solidFill>
                <a:latin typeface="Open Sans"/>
                <a:ea typeface="Open Sans"/>
                <a:cs typeface="Open Sans"/>
                <a:sym typeface="Open Sans"/>
              </a:defRPr>
            </a:lvl7pPr>
            <a:lvl8pPr marL="3657600" lvl="7" indent="-330200" rtl="0">
              <a:spcBef>
                <a:spcPts val="1600"/>
              </a:spcBef>
              <a:spcAft>
                <a:spcPts val="0"/>
              </a:spcAft>
              <a:buClr>
                <a:srgbClr val="000000"/>
              </a:buClr>
              <a:buSzPts val="1600"/>
              <a:buFont typeface="Open Sans"/>
              <a:buChar char="○"/>
              <a:defRPr sz="1600">
                <a:solidFill>
                  <a:srgbClr val="000000"/>
                </a:solidFill>
                <a:latin typeface="Open Sans"/>
                <a:ea typeface="Open Sans"/>
                <a:cs typeface="Open Sans"/>
                <a:sym typeface="Open Sans"/>
              </a:defRPr>
            </a:lvl8pPr>
            <a:lvl9pPr marL="4114800" lvl="8" indent="-330200" rtl="0">
              <a:spcBef>
                <a:spcPts val="1600"/>
              </a:spcBef>
              <a:spcAft>
                <a:spcPts val="1600"/>
              </a:spcAft>
              <a:buClr>
                <a:srgbClr val="000000"/>
              </a:buClr>
              <a:buSzPts val="1600"/>
              <a:buFont typeface="Open Sans"/>
              <a:buChar char="■"/>
              <a:defRPr sz="1600">
                <a:solidFill>
                  <a:srgbClr val="000000"/>
                </a:solidFill>
                <a:latin typeface="Open Sans"/>
                <a:ea typeface="Open Sans"/>
                <a:cs typeface="Open Sans"/>
                <a:sym typeface="Open Sans"/>
              </a:defRPr>
            </a:lvl9pPr>
          </a:lstStyle>
          <a:p>
            <a:endParaRPr/>
          </a:p>
        </p:txBody>
      </p:sp>
      <p:sp>
        <p:nvSpPr>
          <p:cNvPr id="458" name="Google Shape;458;p144"/>
          <p:cNvSpPr/>
          <p:nvPr/>
        </p:nvSpPr>
        <p:spPr>
          <a:xfrm>
            <a:off x="9089700" y="0"/>
            <a:ext cx="54300" cy="5143500"/>
          </a:xfrm>
          <a:prstGeom prst="rect">
            <a:avLst/>
          </a:prstGeom>
          <a:solidFill>
            <a:srgbClr val="32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73CC"/>
              </a:solidFill>
            </a:endParaRPr>
          </a:p>
        </p:txBody>
      </p:sp>
      <p:pic>
        <p:nvPicPr>
          <p:cNvPr id="459" name="Google Shape;459;p144" descr="coursera_blue_logo-01.png"/>
          <p:cNvPicPr preferRelativeResize="0"/>
          <p:nvPr/>
        </p:nvPicPr>
        <p:blipFill>
          <a:blip r:embed="rId2">
            <a:alphaModFix/>
          </a:blip>
          <a:stretch>
            <a:fillRect/>
          </a:stretch>
        </p:blipFill>
        <p:spPr>
          <a:xfrm>
            <a:off x="7973007" y="4884769"/>
            <a:ext cx="762969" cy="152575"/>
          </a:xfrm>
          <a:prstGeom prst="rect">
            <a:avLst/>
          </a:prstGeom>
          <a:noFill/>
          <a:ln>
            <a:noFill/>
          </a:ln>
        </p:spPr>
      </p:pic>
      <p:cxnSp>
        <p:nvCxnSpPr>
          <p:cNvPr id="460" name="Google Shape;460;p144"/>
          <p:cNvCxnSpPr/>
          <p:nvPr/>
        </p:nvCxnSpPr>
        <p:spPr>
          <a:xfrm>
            <a:off x="8735973" y="4864776"/>
            <a:ext cx="0" cy="173100"/>
          </a:xfrm>
          <a:prstGeom prst="straightConnector1">
            <a:avLst/>
          </a:prstGeom>
          <a:noFill/>
          <a:ln w="9525" cap="flat" cmpd="sng">
            <a:solidFill>
              <a:srgbClr val="2A73CC"/>
            </a:solidFill>
            <a:prstDash val="solid"/>
            <a:round/>
            <a:headEnd type="none" w="med" len="med"/>
            <a:tailEnd type="none" w="med" len="med"/>
          </a:ln>
        </p:spPr>
      </p:cxnSp>
      <p:sp>
        <p:nvSpPr>
          <p:cNvPr id="461" name="Google Shape;461;p144"/>
          <p:cNvSpPr txBox="1">
            <a:spLocks noGrp="1"/>
          </p:cNvSpPr>
          <p:nvPr>
            <p:ph type="title"/>
          </p:nvPr>
        </p:nvSpPr>
        <p:spPr>
          <a:xfrm>
            <a:off x="377000" y="377468"/>
            <a:ext cx="8499900" cy="645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Clr>
                <a:srgbClr val="3B404A"/>
              </a:buClr>
              <a:buSzPts val="2800"/>
              <a:buNone/>
              <a:defRPr>
                <a:solidFill>
                  <a:srgbClr val="3B404A"/>
                </a:solidFill>
              </a:defRPr>
            </a:lvl2pPr>
            <a:lvl3pPr lvl="2" rtl="0">
              <a:spcBef>
                <a:spcPts val="0"/>
              </a:spcBef>
              <a:spcAft>
                <a:spcPts val="0"/>
              </a:spcAft>
              <a:buClr>
                <a:srgbClr val="3B404A"/>
              </a:buClr>
              <a:buSzPts val="2800"/>
              <a:buNone/>
              <a:defRPr>
                <a:solidFill>
                  <a:srgbClr val="3B404A"/>
                </a:solidFill>
              </a:defRPr>
            </a:lvl3pPr>
            <a:lvl4pPr lvl="3" rtl="0">
              <a:spcBef>
                <a:spcPts val="0"/>
              </a:spcBef>
              <a:spcAft>
                <a:spcPts val="0"/>
              </a:spcAft>
              <a:buClr>
                <a:srgbClr val="3B404A"/>
              </a:buClr>
              <a:buSzPts val="2800"/>
              <a:buNone/>
              <a:defRPr>
                <a:solidFill>
                  <a:srgbClr val="3B404A"/>
                </a:solidFill>
              </a:defRPr>
            </a:lvl4pPr>
            <a:lvl5pPr lvl="4" rtl="0">
              <a:spcBef>
                <a:spcPts val="0"/>
              </a:spcBef>
              <a:spcAft>
                <a:spcPts val="0"/>
              </a:spcAft>
              <a:buClr>
                <a:srgbClr val="3B404A"/>
              </a:buClr>
              <a:buSzPts val="2800"/>
              <a:buNone/>
              <a:defRPr>
                <a:solidFill>
                  <a:srgbClr val="3B404A"/>
                </a:solidFill>
              </a:defRPr>
            </a:lvl5pPr>
            <a:lvl6pPr lvl="5" rtl="0">
              <a:spcBef>
                <a:spcPts val="0"/>
              </a:spcBef>
              <a:spcAft>
                <a:spcPts val="0"/>
              </a:spcAft>
              <a:buClr>
                <a:srgbClr val="3B404A"/>
              </a:buClr>
              <a:buSzPts val="2800"/>
              <a:buNone/>
              <a:defRPr>
                <a:solidFill>
                  <a:srgbClr val="3B404A"/>
                </a:solidFill>
              </a:defRPr>
            </a:lvl6pPr>
            <a:lvl7pPr lvl="6" rtl="0">
              <a:spcBef>
                <a:spcPts val="0"/>
              </a:spcBef>
              <a:spcAft>
                <a:spcPts val="0"/>
              </a:spcAft>
              <a:buClr>
                <a:srgbClr val="3B404A"/>
              </a:buClr>
              <a:buSzPts val="2800"/>
              <a:buNone/>
              <a:defRPr>
                <a:solidFill>
                  <a:srgbClr val="3B404A"/>
                </a:solidFill>
              </a:defRPr>
            </a:lvl7pPr>
            <a:lvl8pPr lvl="7" rtl="0">
              <a:spcBef>
                <a:spcPts val="0"/>
              </a:spcBef>
              <a:spcAft>
                <a:spcPts val="0"/>
              </a:spcAft>
              <a:buClr>
                <a:srgbClr val="3B404A"/>
              </a:buClr>
              <a:buSzPts val="2800"/>
              <a:buNone/>
              <a:defRPr>
                <a:solidFill>
                  <a:srgbClr val="3B404A"/>
                </a:solidFill>
              </a:defRPr>
            </a:lvl8pPr>
            <a:lvl9pPr lvl="8" rtl="0">
              <a:spcBef>
                <a:spcPts val="0"/>
              </a:spcBef>
              <a:spcAft>
                <a:spcPts val="0"/>
              </a:spcAft>
              <a:buClr>
                <a:srgbClr val="3B404A"/>
              </a:buClr>
              <a:buSzPts val="2800"/>
              <a:buNone/>
              <a:defRPr>
                <a:solidFill>
                  <a:srgbClr val="3B404A"/>
                </a:solidFill>
              </a:defRPr>
            </a:lvl9pPr>
          </a:lstStyle>
          <a:p>
            <a:endParaRPr/>
          </a:p>
        </p:txBody>
      </p:sp>
      <p:sp>
        <p:nvSpPr>
          <p:cNvPr id="462" name="Google Shape;462;p144"/>
          <p:cNvSpPr txBox="1">
            <a:spLocks noGrp="1"/>
          </p:cNvSpPr>
          <p:nvPr>
            <p:ph type="sldNum" idx="12"/>
          </p:nvPr>
        </p:nvSpPr>
        <p:spPr>
          <a:xfrm>
            <a:off x="8693156" y="4749850"/>
            <a:ext cx="344400" cy="393600"/>
          </a:xfrm>
          <a:prstGeom prst="rect">
            <a:avLst/>
          </a:prstGeom>
        </p:spPr>
        <p:txBody>
          <a:bodyPr spcFirstLastPara="1" wrap="square" lIns="91425" tIns="91425" rIns="91425" bIns="91425" anchor="ctr" anchorCtr="0">
            <a:noAutofit/>
          </a:bodyPr>
          <a:lstStyle>
            <a:lvl1pPr lvl="0" algn="ctr" rtl="0">
              <a:buNone/>
              <a:defRPr sz="1000" b="0">
                <a:solidFill>
                  <a:srgbClr val="2A73CC"/>
                </a:solidFill>
                <a:latin typeface="Open Sans"/>
                <a:ea typeface="Open Sans"/>
                <a:cs typeface="Open Sans"/>
                <a:sym typeface="Open Sans"/>
              </a:defRPr>
            </a:lvl1pPr>
            <a:lvl2pPr lvl="1" algn="ctr" rtl="0">
              <a:buNone/>
              <a:defRPr sz="1000" b="0">
                <a:solidFill>
                  <a:srgbClr val="2A73CC"/>
                </a:solidFill>
                <a:latin typeface="Open Sans"/>
                <a:ea typeface="Open Sans"/>
                <a:cs typeface="Open Sans"/>
                <a:sym typeface="Open Sans"/>
              </a:defRPr>
            </a:lvl2pPr>
            <a:lvl3pPr lvl="2" algn="ctr" rtl="0">
              <a:buNone/>
              <a:defRPr sz="1000" b="0">
                <a:solidFill>
                  <a:srgbClr val="2A73CC"/>
                </a:solidFill>
                <a:latin typeface="Open Sans"/>
                <a:ea typeface="Open Sans"/>
                <a:cs typeface="Open Sans"/>
                <a:sym typeface="Open Sans"/>
              </a:defRPr>
            </a:lvl3pPr>
            <a:lvl4pPr lvl="3" algn="ctr" rtl="0">
              <a:buNone/>
              <a:defRPr sz="1000" b="0">
                <a:solidFill>
                  <a:srgbClr val="2A73CC"/>
                </a:solidFill>
                <a:latin typeface="Open Sans"/>
                <a:ea typeface="Open Sans"/>
                <a:cs typeface="Open Sans"/>
                <a:sym typeface="Open Sans"/>
              </a:defRPr>
            </a:lvl4pPr>
            <a:lvl5pPr lvl="4" algn="ctr" rtl="0">
              <a:buNone/>
              <a:defRPr sz="1000" b="0">
                <a:solidFill>
                  <a:srgbClr val="2A73CC"/>
                </a:solidFill>
                <a:latin typeface="Open Sans"/>
                <a:ea typeface="Open Sans"/>
                <a:cs typeface="Open Sans"/>
                <a:sym typeface="Open Sans"/>
              </a:defRPr>
            </a:lvl5pPr>
            <a:lvl6pPr lvl="5" algn="ctr" rtl="0">
              <a:buNone/>
              <a:defRPr sz="1000" b="0">
                <a:solidFill>
                  <a:srgbClr val="2A73CC"/>
                </a:solidFill>
                <a:latin typeface="Open Sans"/>
                <a:ea typeface="Open Sans"/>
                <a:cs typeface="Open Sans"/>
                <a:sym typeface="Open Sans"/>
              </a:defRPr>
            </a:lvl6pPr>
            <a:lvl7pPr lvl="6" algn="ctr" rtl="0">
              <a:buNone/>
              <a:defRPr sz="1000" b="0">
                <a:solidFill>
                  <a:srgbClr val="2A73CC"/>
                </a:solidFill>
                <a:latin typeface="Open Sans"/>
                <a:ea typeface="Open Sans"/>
                <a:cs typeface="Open Sans"/>
                <a:sym typeface="Open Sans"/>
              </a:defRPr>
            </a:lvl7pPr>
            <a:lvl8pPr lvl="7" algn="ctr" rtl="0">
              <a:buNone/>
              <a:defRPr sz="1000" b="0">
                <a:solidFill>
                  <a:srgbClr val="2A73CC"/>
                </a:solidFill>
                <a:latin typeface="Open Sans"/>
                <a:ea typeface="Open Sans"/>
                <a:cs typeface="Open Sans"/>
                <a:sym typeface="Open Sans"/>
              </a:defRPr>
            </a:lvl8pPr>
            <a:lvl9pPr lvl="8" algn="ctr" rtl="0">
              <a:buNone/>
              <a:defRPr sz="1000" b="0">
                <a:solidFill>
                  <a:srgbClr val="2A73CC"/>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
              <a:t>‹#›</a:t>
            </a:fld>
            <a:endParaRPr/>
          </a:p>
        </p:txBody>
      </p:sp>
      <p:sp>
        <p:nvSpPr>
          <p:cNvPr id="463" name="Google Shape;463;p144"/>
          <p:cNvSpPr txBox="1"/>
          <p:nvPr/>
        </p:nvSpPr>
        <p:spPr>
          <a:xfrm>
            <a:off x="7971000" y="76200"/>
            <a:ext cx="1096800" cy="197700"/>
          </a:xfrm>
          <a:prstGeom prst="rect">
            <a:avLst/>
          </a:prstGeom>
          <a:noFill/>
          <a:ln>
            <a:noFill/>
          </a:ln>
        </p:spPr>
        <p:txBody>
          <a:bodyPr spcFirstLastPara="1" wrap="square" lIns="19050" tIns="19050" rIns="19050" bIns="19050" anchor="b" anchorCtr="0">
            <a:noAutofit/>
          </a:bodyPr>
          <a:lstStyle/>
          <a:p>
            <a:pPr marL="0" marR="0" lvl="0" indent="0" algn="l" rtl="0">
              <a:lnSpc>
                <a:spcPct val="100000"/>
              </a:lnSpc>
              <a:spcBef>
                <a:spcPts val="0"/>
              </a:spcBef>
              <a:spcAft>
                <a:spcPts val="0"/>
              </a:spcAft>
              <a:buClr>
                <a:srgbClr val="FFFFFF"/>
              </a:buClr>
              <a:buFont typeface="Arial"/>
              <a:buNone/>
            </a:pPr>
            <a:r>
              <a:rPr lang="en" sz="1000" b="1">
                <a:solidFill>
                  <a:srgbClr val="999999"/>
                </a:solidFill>
                <a:latin typeface="Montserrat"/>
                <a:ea typeface="Montserrat"/>
                <a:cs typeface="Montserrat"/>
                <a:sym typeface="Montserrat"/>
              </a:rPr>
              <a:t>CONFIDENTIAL</a:t>
            </a:r>
            <a:endParaRPr sz="1000">
              <a:solidFill>
                <a:srgbClr val="999999"/>
              </a:solidFill>
              <a:latin typeface="Montserrat"/>
              <a:ea typeface="Montserrat"/>
              <a:cs typeface="Montserrat"/>
              <a:sym typeface="Montserrat"/>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Blank - for navy backgrounds">
  <p:cSld name="BLANK_6_1">
    <p:bg>
      <p:bgPr>
        <a:solidFill>
          <a:schemeClr val="lt2"/>
        </a:solidFill>
        <a:effectLst/>
      </p:bgPr>
    </p:bg>
    <p:spTree>
      <p:nvGrpSpPr>
        <p:cNvPr id="1" name="Shape 464"/>
        <p:cNvGrpSpPr/>
        <p:nvPr/>
      </p:nvGrpSpPr>
      <p:grpSpPr>
        <a:xfrm>
          <a:off x="0" y="0"/>
          <a:ext cx="0" cy="0"/>
          <a:chOff x="0" y="0"/>
          <a:chExt cx="0" cy="0"/>
        </a:xfrm>
      </p:grpSpPr>
      <p:sp>
        <p:nvSpPr>
          <p:cNvPr id="465" name="Google Shape;465;p145"/>
          <p:cNvSpPr txBox="1">
            <a:spLocks noGrp="1"/>
          </p:cNvSpPr>
          <p:nvPr>
            <p:ph type="sldNum" idx="12"/>
          </p:nvPr>
        </p:nvSpPr>
        <p:spPr>
          <a:xfrm>
            <a:off x="8717152" y="4749911"/>
            <a:ext cx="395400" cy="393600"/>
          </a:xfrm>
          <a:prstGeom prst="rect">
            <a:avLst/>
          </a:prstGeom>
        </p:spPr>
        <p:txBody>
          <a:bodyPr spcFirstLastPara="1" wrap="square" lIns="91425" tIns="91425" rIns="91425" bIns="91425" anchor="ctr" anchorCtr="0">
            <a:noAutofit/>
          </a:bodyPr>
          <a:lstStyle>
            <a:lvl1pPr lvl="0" rtl="0">
              <a:buNone/>
              <a:defRPr sz="800">
                <a:solidFill>
                  <a:srgbClr val="000000"/>
                </a:solidFill>
                <a:latin typeface="Montserrat"/>
                <a:ea typeface="Montserrat"/>
                <a:cs typeface="Montserrat"/>
                <a:sym typeface="Montserrat"/>
              </a:defRPr>
            </a:lvl1pPr>
            <a:lvl2pPr lvl="1" rtl="0">
              <a:buNone/>
              <a:defRPr sz="800">
                <a:solidFill>
                  <a:srgbClr val="000000"/>
                </a:solidFill>
                <a:latin typeface="Montserrat"/>
                <a:ea typeface="Montserrat"/>
                <a:cs typeface="Montserrat"/>
                <a:sym typeface="Montserrat"/>
              </a:defRPr>
            </a:lvl2pPr>
            <a:lvl3pPr lvl="2" rtl="0">
              <a:buNone/>
              <a:defRPr sz="800">
                <a:solidFill>
                  <a:srgbClr val="000000"/>
                </a:solidFill>
                <a:latin typeface="Montserrat"/>
                <a:ea typeface="Montserrat"/>
                <a:cs typeface="Montserrat"/>
                <a:sym typeface="Montserrat"/>
              </a:defRPr>
            </a:lvl3pPr>
            <a:lvl4pPr lvl="3" rtl="0">
              <a:buNone/>
              <a:defRPr sz="800">
                <a:solidFill>
                  <a:srgbClr val="000000"/>
                </a:solidFill>
                <a:latin typeface="Montserrat"/>
                <a:ea typeface="Montserrat"/>
                <a:cs typeface="Montserrat"/>
                <a:sym typeface="Montserrat"/>
              </a:defRPr>
            </a:lvl4pPr>
            <a:lvl5pPr lvl="4" rtl="0">
              <a:buNone/>
              <a:defRPr sz="800">
                <a:solidFill>
                  <a:srgbClr val="000000"/>
                </a:solidFill>
                <a:latin typeface="Montserrat"/>
                <a:ea typeface="Montserrat"/>
                <a:cs typeface="Montserrat"/>
                <a:sym typeface="Montserrat"/>
              </a:defRPr>
            </a:lvl5pPr>
            <a:lvl6pPr lvl="5" rtl="0">
              <a:buNone/>
              <a:defRPr sz="800">
                <a:solidFill>
                  <a:srgbClr val="000000"/>
                </a:solidFill>
                <a:latin typeface="Montserrat"/>
                <a:ea typeface="Montserrat"/>
                <a:cs typeface="Montserrat"/>
                <a:sym typeface="Montserrat"/>
              </a:defRPr>
            </a:lvl6pPr>
            <a:lvl7pPr lvl="6" rtl="0">
              <a:buNone/>
              <a:defRPr sz="800">
                <a:solidFill>
                  <a:srgbClr val="000000"/>
                </a:solidFill>
                <a:latin typeface="Montserrat"/>
                <a:ea typeface="Montserrat"/>
                <a:cs typeface="Montserrat"/>
                <a:sym typeface="Montserrat"/>
              </a:defRPr>
            </a:lvl7pPr>
            <a:lvl8pPr lvl="7" rtl="0">
              <a:buNone/>
              <a:defRPr sz="800">
                <a:solidFill>
                  <a:srgbClr val="000000"/>
                </a:solidFill>
                <a:latin typeface="Montserrat"/>
                <a:ea typeface="Montserrat"/>
                <a:cs typeface="Montserrat"/>
                <a:sym typeface="Montserrat"/>
              </a:defRPr>
            </a:lvl8pPr>
            <a:lvl9pPr lvl="8" rtl="0">
              <a:buNone/>
              <a:defRPr sz="8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pic>
        <p:nvPicPr>
          <p:cNvPr id="466" name="Google Shape;466;p145"/>
          <p:cNvPicPr preferRelativeResize="0"/>
          <p:nvPr/>
        </p:nvPicPr>
        <p:blipFill rotWithShape="1">
          <a:blip r:embed="rId2">
            <a:alphaModFix/>
          </a:blip>
          <a:srcRect l="219" r="209"/>
          <a:stretch/>
        </p:blipFill>
        <p:spPr>
          <a:xfrm>
            <a:off x="7938269" y="4784413"/>
            <a:ext cx="866729" cy="203278"/>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white" type="blank">
  <p:cSld name="BLANK">
    <p:bg>
      <p:bgPr>
        <a:solidFill>
          <a:srgbClr val="FFFFFF"/>
        </a:solidFill>
        <a:effectLst/>
      </p:bgPr>
    </p:bg>
    <p:spTree>
      <p:nvGrpSpPr>
        <p:cNvPr id="1" name="Shape 471"/>
        <p:cNvGrpSpPr/>
        <p:nvPr/>
      </p:nvGrpSpPr>
      <p:grpSpPr>
        <a:xfrm>
          <a:off x="0" y="0"/>
          <a:ext cx="0" cy="0"/>
          <a:chOff x="0" y="0"/>
          <a:chExt cx="0" cy="0"/>
        </a:xfrm>
      </p:grpSpPr>
      <p:sp>
        <p:nvSpPr>
          <p:cNvPr id="472" name="Google Shape;472;p147"/>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3" name="Google Shape;473;p147"/>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ext slide">
  <p:cSld name="BLANK_4">
    <p:bg>
      <p:bgPr>
        <a:solidFill>
          <a:srgbClr val="FFFFFF"/>
        </a:solidFill>
        <a:effectLst/>
      </p:bgPr>
    </p:bg>
    <p:spTree>
      <p:nvGrpSpPr>
        <p:cNvPr id="1" name="Shape 474"/>
        <p:cNvGrpSpPr/>
        <p:nvPr/>
      </p:nvGrpSpPr>
      <p:grpSpPr>
        <a:xfrm>
          <a:off x="0" y="0"/>
          <a:ext cx="0" cy="0"/>
          <a:chOff x="0" y="0"/>
          <a:chExt cx="0" cy="0"/>
        </a:xfrm>
      </p:grpSpPr>
      <p:sp>
        <p:nvSpPr>
          <p:cNvPr id="475" name="Google Shape;475;p148"/>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6" name="Google Shape;476;p148"/>
          <p:cNvPicPr preferRelativeResize="0"/>
          <p:nvPr/>
        </p:nvPicPr>
        <p:blipFill>
          <a:blip r:embed="rId2">
            <a:alphaModFix/>
          </a:blip>
          <a:stretch>
            <a:fillRect/>
          </a:stretch>
        </p:blipFill>
        <p:spPr>
          <a:xfrm>
            <a:off x="7900925" y="4802575"/>
            <a:ext cx="724875" cy="114900"/>
          </a:xfrm>
          <a:prstGeom prst="rect">
            <a:avLst/>
          </a:prstGeom>
          <a:noFill/>
          <a:ln>
            <a:noFill/>
          </a:ln>
        </p:spPr>
      </p:pic>
      <p:sp>
        <p:nvSpPr>
          <p:cNvPr id="477" name="Google Shape;477;p148"/>
          <p:cNvSpPr txBox="1">
            <a:spLocks noGrp="1"/>
          </p:cNvSpPr>
          <p:nvPr>
            <p:ph type="title"/>
          </p:nvPr>
        </p:nvSpPr>
        <p:spPr>
          <a:xfrm>
            <a:off x="456400" y="445025"/>
            <a:ext cx="8230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478" name="Google Shape;478;p148"/>
          <p:cNvSpPr txBox="1">
            <a:spLocks noGrp="1"/>
          </p:cNvSpPr>
          <p:nvPr>
            <p:ph type="body" idx="1"/>
          </p:nvPr>
        </p:nvSpPr>
        <p:spPr>
          <a:xfrm>
            <a:off x="456400" y="1152475"/>
            <a:ext cx="71427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Montserrat"/>
              <a:buChar char="●"/>
              <a:defRPr b="1">
                <a:latin typeface="Montserrat"/>
                <a:ea typeface="Montserrat"/>
                <a:cs typeface="Montserrat"/>
                <a:sym typeface="Montserrat"/>
              </a:defRPr>
            </a:lvl1pPr>
            <a:lvl2pPr marL="914400" lvl="1"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2pPr>
            <a:lvl3pPr marL="1371600" lvl="2"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3pPr>
            <a:lvl4pPr marL="1828800" lvl="3"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4pPr>
            <a:lvl5pPr marL="2286000" lvl="4"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5pPr>
            <a:lvl6pPr marL="2743200" lvl="5"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6pPr>
            <a:lvl7pPr marL="3200400" lvl="6"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7pPr>
            <a:lvl8pPr marL="3657600" lvl="7"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8pPr>
            <a:lvl9pPr marL="4114800" lvl="8" indent="-273050" rtl="0">
              <a:lnSpc>
                <a:spcPct val="115000"/>
              </a:lnSpc>
              <a:spcBef>
                <a:spcPts val="1600"/>
              </a:spcBef>
              <a:spcAft>
                <a:spcPts val="1600"/>
              </a:spcAft>
              <a:buSzPts val="700"/>
              <a:buFont typeface="Open Sans"/>
              <a:buChar char="■"/>
              <a:defRPr sz="700">
                <a:latin typeface="Open Sans"/>
                <a:ea typeface="Open Sans"/>
                <a:cs typeface="Open Sans"/>
                <a:sym typeface="Open Sans"/>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white top logo">
  <p:cSld name="BLANK_3">
    <p:bg>
      <p:bgPr>
        <a:solidFill>
          <a:srgbClr val="FFFFFF"/>
        </a:solidFill>
        <a:effectLst/>
      </p:bgPr>
    </p:bg>
    <p:spTree>
      <p:nvGrpSpPr>
        <p:cNvPr id="1" name="Shape 479"/>
        <p:cNvGrpSpPr/>
        <p:nvPr/>
      </p:nvGrpSpPr>
      <p:grpSpPr>
        <a:xfrm>
          <a:off x="0" y="0"/>
          <a:ext cx="0" cy="0"/>
          <a:chOff x="0" y="0"/>
          <a:chExt cx="0" cy="0"/>
        </a:xfrm>
      </p:grpSpPr>
      <p:sp>
        <p:nvSpPr>
          <p:cNvPr id="480" name="Google Shape;480;p149"/>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81" name="Google Shape;481;p149"/>
          <p:cNvPicPr preferRelativeResize="0"/>
          <p:nvPr/>
        </p:nvPicPr>
        <p:blipFill>
          <a:blip r:embed="rId2">
            <a:alphaModFix/>
          </a:blip>
          <a:stretch>
            <a:fillRect/>
          </a:stretch>
        </p:blipFill>
        <p:spPr>
          <a:xfrm>
            <a:off x="8296325" y="202175"/>
            <a:ext cx="724875" cy="114900"/>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lank">
  <p:cSld name="BLANK_2">
    <p:bg>
      <p:bgPr>
        <a:solidFill>
          <a:srgbClr val="FFFFFF"/>
        </a:solidFill>
        <a:effectLst/>
      </p:bgPr>
    </p:bg>
    <p:spTree>
      <p:nvGrpSpPr>
        <p:cNvPr id="1" name="Shape 482"/>
        <p:cNvGrpSpPr/>
        <p:nvPr/>
      </p:nvGrpSpPr>
      <p:grpSpPr>
        <a:xfrm>
          <a:off x="0" y="0"/>
          <a:ext cx="0" cy="0"/>
          <a:chOff x="0" y="0"/>
          <a:chExt cx="0" cy="0"/>
        </a:xfrm>
      </p:grpSpPr>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rustworthy - Two third blue">
  <p:cSld name="CUSTOM_5">
    <p:spTree>
      <p:nvGrpSpPr>
        <p:cNvPr id="1" name="Shape 483"/>
        <p:cNvGrpSpPr/>
        <p:nvPr/>
      </p:nvGrpSpPr>
      <p:grpSpPr>
        <a:xfrm>
          <a:off x="0" y="0"/>
          <a:ext cx="0" cy="0"/>
          <a:chOff x="0" y="0"/>
          <a:chExt cx="0" cy="0"/>
        </a:xfrm>
      </p:grpSpPr>
      <p:sp>
        <p:nvSpPr>
          <p:cNvPr id="484" name="Google Shape;484;p151"/>
          <p:cNvSpPr/>
          <p:nvPr/>
        </p:nvSpPr>
        <p:spPr>
          <a:xfrm>
            <a:off x="-32150" y="-5075"/>
            <a:ext cx="9229800" cy="4035600"/>
          </a:xfrm>
          <a:prstGeom prst="rect">
            <a:avLst/>
          </a:prstGeom>
          <a:solidFill>
            <a:srgbClr val="1E9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85" name="Google Shape;485;p151"/>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486" name="Google Shape;486;p151"/>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rustworthy  - Two third blue top logo">
  <p:cSld name="CUSTOM_5_3">
    <p:spTree>
      <p:nvGrpSpPr>
        <p:cNvPr id="1" name="Shape 487"/>
        <p:cNvGrpSpPr/>
        <p:nvPr/>
      </p:nvGrpSpPr>
      <p:grpSpPr>
        <a:xfrm>
          <a:off x="0" y="0"/>
          <a:ext cx="0" cy="0"/>
          <a:chOff x="0" y="0"/>
          <a:chExt cx="0" cy="0"/>
        </a:xfrm>
      </p:grpSpPr>
      <p:sp>
        <p:nvSpPr>
          <p:cNvPr id="488" name="Google Shape;488;p152"/>
          <p:cNvSpPr/>
          <p:nvPr/>
        </p:nvSpPr>
        <p:spPr>
          <a:xfrm>
            <a:off x="-32150" y="-5075"/>
            <a:ext cx="9229800" cy="4035600"/>
          </a:xfrm>
          <a:prstGeom prst="rect">
            <a:avLst/>
          </a:prstGeom>
          <a:solidFill>
            <a:srgbClr val="1E9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89" name="Google Shape;489;p152"/>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490" name="Google Shape;490;p152"/>
          <p:cNvPicPr preferRelativeResize="0"/>
          <p:nvPr/>
        </p:nvPicPr>
        <p:blipFill>
          <a:blip r:embed="rId2">
            <a:alphaModFix/>
          </a:blip>
          <a:stretch>
            <a:fillRect/>
          </a:stretch>
        </p:blipFill>
        <p:spPr>
          <a:xfrm>
            <a:off x="8296325" y="202175"/>
            <a:ext cx="724875" cy="114900"/>
          </a:xfrm>
          <a:prstGeom prst="rect">
            <a:avLst/>
          </a:prstGeom>
          <a:noFill/>
          <a:ln>
            <a:noFill/>
          </a:ln>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Vibrant - Two third pink">
  <p:cSld name="CUSTOM_5_2">
    <p:spTree>
      <p:nvGrpSpPr>
        <p:cNvPr id="1" name="Shape 491"/>
        <p:cNvGrpSpPr/>
        <p:nvPr/>
      </p:nvGrpSpPr>
      <p:grpSpPr>
        <a:xfrm>
          <a:off x="0" y="0"/>
          <a:ext cx="0" cy="0"/>
          <a:chOff x="0" y="0"/>
          <a:chExt cx="0" cy="0"/>
        </a:xfrm>
      </p:grpSpPr>
      <p:sp>
        <p:nvSpPr>
          <p:cNvPr id="492" name="Google Shape;492;p153"/>
          <p:cNvSpPr/>
          <p:nvPr/>
        </p:nvSpPr>
        <p:spPr>
          <a:xfrm>
            <a:off x="-32150" y="-5075"/>
            <a:ext cx="9229800" cy="4035600"/>
          </a:xfrm>
          <a:prstGeom prst="rect">
            <a:avLst/>
          </a:prstGeom>
          <a:solidFill>
            <a:srgbClr val="FB6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93" name="Google Shape;493;p153"/>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494" name="Google Shape;494;p153"/>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stworthy - wavy blue">
  <p:cSld name="CUSTOM_10_1_1">
    <p:bg>
      <p:bgPr>
        <a:solidFill>
          <a:schemeClr val="accent4"/>
        </a:solidFill>
        <a:effectLst/>
      </p:bgPr>
    </p:bg>
    <p:spTree>
      <p:nvGrpSpPr>
        <p:cNvPr id="1" name="Shape 59"/>
        <p:cNvGrpSpPr/>
        <p:nvPr/>
      </p:nvGrpSpPr>
      <p:grpSpPr>
        <a:xfrm>
          <a:off x="0" y="0"/>
          <a:ext cx="0" cy="0"/>
          <a:chOff x="0" y="0"/>
          <a:chExt cx="0" cy="0"/>
        </a:xfrm>
      </p:grpSpPr>
      <p:sp>
        <p:nvSpPr>
          <p:cNvPr id="60" name="Google Shape;60;p16"/>
          <p:cNvSpPr/>
          <p:nvPr/>
        </p:nvSpPr>
        <p:spPr>
          <a:xfrm rot="-10344526">
            <a:off x="1458394" y="-1961035"/>
            <a:ext cx="13821651" cy="5310883"/>
          </a:xfrm>
          <a:custGeom>
            <a:avLst/>
            <a:gdLst/>
            <a:ahLst/>
            <a:cxnLst/>
            <a:rect l="l" t="t" r="r" b="b"/>
            <a:pathLst>
              <a:path w="552886" h="212443" extrusionOk="0">
                <a:moveTo>
                  <a:pt x="51562" y="25348"/>
                </a:moveTo>
                <a:cubicBezTo>
                  <a:pt x="73279" y="-6148"/>
                  <a:pt x="120015" y="-560"/>
                  <a:pt x="165862" y="2488"/>
                </a:cubicBezTo>
                <a:cubicBezTo>
                  <a:pt x="211709" y="5536"/>
                  <a:pt x="273177" y="39191"/>
                  <a:pt x="326644" y="43636"/>
                </a:cubicBezTo>
                <a:cubicBezTo>
                  <a:pt x="380111" y="48081"/>
                  <a:pt x="454279" y="4393"/>
                  <a:pt x="486664" y="29158"/>
                </a:cubicBezTo>
                <a:cubicBezTo>
                  <a:pt x="519049" y="53923"/>
                  <a:pt x="596138" y="165175"/>
                  <a:pt x="520954" y="192226"/>
                </a:cubicBezTo>
                <a:cubicBezTo>
                  <a:pt x="445770" y="219277"/>
                  <a:pt x="113792" y="219277"/>
                  <a:pt x="35560" y="191464"/>
                </a:cubicBezTo>
                <a:cubicBezTo>
                  <a:pt x="-42672" y="163651"/>
                  <a:pt x="29845" y="56844"/>
                  <a:pt x="51562" y="25348"/>
                </a:cubicBezTo>
                <a:close/>
              </a:path>
            </a:pathLst>
          </a:custGeom>
          <a:solidFill>
            <a:srgbClr val="FFFFFF">
              <a:alpha val="12680"/>
            </a:srgbClr>
          </a:solidFill>
          <a:ln>
            <a:noFill/>
          </a:ln>
        </p:spPr>
      </p:sp>
      <p:sp>
        <p:nvSpPr>
          <p:cNvPr id="61" name="Google Shape;61;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Montserrat"/>
                <a:ea typeface="Montserrat"/>
                <a:cs typeface="Montserrat"/>
                <a:sym typeface="Montserrat"/>
              </a:defRPr>
            </a:lvl1pPr>
            <a:lvl2pPr lvl="1">
              <a:buNone/>
              <a:defRPr sz="1300">
                <a:solidFill>
                  <a:srgbClr val="000000"/>
                </a:solidFill>
                <a:latin typeface="Montserrat"/>
                <a:ea typeface="Montserrat"/>
                <a:cs typeface="Montserrat"/>
                <a:sym typeface="Montserrat"/>
              </a:defRPr>
            </a:lvl2pPr>
            <a:lvl3pPr lvl="2">
              <a:buNone/>
              <a:defRPr sz="1300">
                <a:solidFill>
                  <a:srgbClr val="000000"/>
                </a:solidFill>
                <a:latin typeface="Montserrat"/>
                <a:ea typeface="Montserrat"/>
                <a:cs typeface="Montserrat"/>
                <a:sym typeface="Montserrat"/>
              </a:defRPr>
            </a:lvl3pPr>
            <a:lvl4pPr lvl="3">
              <a:buNone/>
              <a:defRPr sz="1300">
                <a:solidFill>
                  <a:srgbClr val="000000"/>
                </a:solidFill>
                <a:latin typeface="Montserrat"/>
                <a:ea typeface="Montserrat"/>
                <a:cs typeface="Montserrat"/>
                <a:sym typeface="Montserrat"/>
              </a:defRPr>
            </a:lvl4pPr>
            <a:lvl5pPr lvl="4">
              <a:buNone/>
              <a:defRPr sz="1300">
                <a:solidFill>
                  <a:srgbClr val="000000"/>
                </a:solidFill>
                <a:latin typeface="Montserrat"/>
                <a:ea typeface="Montserrat"/>
                <a:cs typeface="Montserrat"/>
                <a:sym typeface="Montserrat"/>
              </a:defRPr>
            </a:lvl5pPr>
            <a:lvl6pPr lvl="5">
              <a:buNone/>
              <a:defRPr sz="1300">
                <a:solidFill>
                  <a:srgbClr val="000000"/>
                </a:solidFill>
                <a:latin typeface="Montserrat"/>
                <a:ea typeface="Montserrat"/>
                <a:cs typeface="Montserrat"/>
                <a:sym typeface="Montserrat"/>
              </a:defRPr>
            </a:lvl6pPr>
            <a:lvl7pPr lvl="6">
              <a:buNone/>
              <a:defRPr sz="1300">
                <a:solidFill>
                  <a:srgbClr val="000000"/>
                </a:solidFill>
                <a:latin typeface="Montserrat"/>
                <a:ea typeface="Montserrat"/>
                <a:cs typeface="Montserrat"/>
                <a:sym typeface="Montserrat"/>
              </a:defRPr>
            </a:lvl7pPr>
            <a:lvl8pPr lvl="7">
              <a:buNone/>
              <a:defRPr sz="1300">
                <a:solidFill>
                  <a:srgbClr val="000000"/>
                </a:solidFill>
                <a:latin typeface="Montserrat"/>
                <a:ea typeface="Montserrat"/>
                <a:cs typeface="Montserrat"/>
                <a:sym typeface="Montserrat"/>
              </a:defRPr>
            </a:lvl8pPr>
            <a:lvl9pPr lvl="8">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Vibrant - Two third pink top logo">
  <p:cSld name="CUSTOM_5_2_2">
    <p:spTree>
      <p:nvGrpSpPr>
        <p:cNvPr id="1" name="Shape 495"/>
        <p:cNvGrpSpPr/>
        <p:nvPr/>
      </p:nvGrpSpPr>
      <p:grpSpPr>
        <a:xfrm>
          <a:off x="0" y="0"/>
          <a:ext cx="0" cy="0"/>
          <a:chOff x="0" y="0"/>
          <a:chExt cx="0" cy="0"/>
        </a:xfrm>
      </p:grpSpPr>
      <p:sp>
        <p:nvSpPr>
          <p:cNvPr id="496" name="Google Shape;496;p154"/>
          <p:cNvSpPr/>
          <p:nvPr/>
        </p:nvSpPr>
        <p:spPr>
          <a:xfrm>
            <a:off x="-32150" y="-5075"/>
            <a:ext cx="9229800" cy="4035600"/>
          </a:xfrm>
          <a:prstGeom prst="rect">
            <a:avLst/>
          </a:prstGeom>
          <a:solidFill>
            <a:srgbClr val="FB6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97" name="Google Shape;497;p154"/>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498" name="Google Shape;498;p154"/>
          <p:cNvPicPr preferRelativeResize="0"/>
          <p:nvPr/>
        </p:nvPicPr>
        <p:blipFill>
          <a:blip r:embed="rId2">
            <a:alphaModFix/>
          </a:blip>
          <a:stretch>
            <a:fillRect/>
          </a:stretch>
        </p:blipFill>
        <p:spPr>
          <a:xfrm>
            <a:off x="8296325" y="202175"/>
            <a:ext cx="724875" cy="114900"/>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Vibrant - Two third yellow">
  <p:cSld name="CUSTOM_5_2_1">
    <p:spTree>
      <p:nvGrpSpPr>
        <p:cNvPr id="1" name="Shape 499"/>
        <p:cNvGrpSpPr/>
        <p:nvPr/>
      </p:nvGrpSpPr>
      <p:grpSpPr>
        <a:xfrm>
          <a:off x="0" y="0"/>
          <a:ext cx="0" cy="0"/>
          <a:chOff x="0" y="0"/>
          <a:chExt cx="0" cy="0"/>
        </a:xfrm>
      </p:grpSpPr>
      <p:sp>
        <p:nvSpPr>
          <p:cNvPr id="500" name="Google Shape;500;p155"/>
          <p:cNvSpPr/>
          <p:nvPr/>
        </p:nvSpPr>
        <p:spPr>
          <a:xfrm>
            <a:off x="-32150" y="-5075"/>
            <a:ext cx="9229800" cy="4035600"/>
          </a:xfrm>
          <a:prstGeom prst="rect">
            <a:avLst/>
          </a:prstGeom>
          <a:solidFill>
            <a:srgbClr val="F2C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01" name="Google Shape;501;p155"/>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502" name="Google Shape;502;p155"/>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Vibrant - Two third yellow top logo">
  <p:cSld name="CUSTOM_5_2_1_1">
    <p:spTree>
      <p:nvGrpSpPr>
        <p:cNvPr id="1" name="Shape 503"/>
        <p:cNvGrpSpPr/>
        <p:nvPr/>
      </p:nvGrpSpPr>
      <p:grpSpPr>
        <a:xfrm>
          <a:off x="0" y="0"/>
          <a:ext cx="0" cy="0"/>
          <a:chOff x="0" y="0"/>
          <a:chExt cx="0" cy="0"/>
        </a:xfrm>
      </p:grpSpPr>
      <p:sp>
        <p:nvSpPr>
          <p:cNvPr id="504" name="Google Shape;504;p156"/>
          <p:cNvSpPr/>
          <p:nvPr/>
        </p:nvSpPr>
        <p:spPr>
          <a:xfrm>
            <a:off x="-32150" y="-5075"/>
            <a:ext cx="9229800" cy="4035600"/>
          </a:xfrm>
          <a:prstGeom prst="rect">
            <a:avLst/>
          </a:prstGeom>
          <a:solidFill>
            <a:srgbClr val="F2C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05" name="Google Shape;505;p156"/>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506" name="Google Shape;506;p156"/>
          <p:cNvPicPr preferRelativeResize="0"/>
          <p:nvPr/>
        </p:nvPicPr>
        <p:blipFill>
          <a:blip r:embed="rId2">
            <a:alphaModFix/>
          </a:blip>
          <a:stretch>
            <a:fillRect/>
          </a:stretch>
        </p:blipFill>
        <p:spPr>
          <a:xfrm>
            <a:off x="8296325" y="202175"/>
            <a:ext cx="724875" cy="114900"/>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Vibrant - Section Break Pink">
  <p:cSld name="CUSTOM_6">
    <p:bg>
      <p:bgPr>
        <a:solidFill>
          <a:schemeClr val="accent6"/>
        </a:solidFill>
        <a:effectLst/>
      </p:bgPr>
    </p:bg>
    <p:spTree>
      <p:nvGrpSpPr>
        <p:cNvPr id="1" name="Shape 507"/>
        <p:cNvGrpSpPr/>
        <p:nvPr/>
      </p:nvGrpSpPr>
      <p:grpSpPr>
        <a:xfrm>
          <a:off x="0" y="0"/>
          <a:ext cx="0" cy="0"/>
          <a:chOff x="0" y="0"/>
          <a:chExt cx="0" cy="0"/>
        </a:xfrm>
      </p:grpSpPr>
      <p:pic>
        <p:nvPicPr>
          <p:cNvPr id="508" name="Google Shape;508;p157"/>
          <p:cNvPicPr preferRelativeResize="0"/>
          <p:nvPr/>
        </p:nvPicPr>
        <p:blipFill>
          <a:blip r:embed="rId2">
            <a:alphaModFix/>
          </a:blip>
          <a:stretch>
            <a:fillRect/>
          </a:stretch>
        </p:blipFill>
        <p:spPr>
          <a:xfrm rot="-5400009">
            <a:off x="5298702" y="-3566594"/>
            <a:ext cx="5877750" cy="6517930"/>
          </a:xfrm>
          <a:prstGeom prst="rect">
            <a:avLst/>
          </a:prstGeom>
          <a:noFill/>
          <a:ln>
            <a:noFill/>
          </a:ln>
        </p:spPr>
      </p:pic>
      <p:sp>
        <p:nvSpPr>
          <p:cNvPr id="509" name="Google Shape;509;p157"/>
          <p:cNvSpPr/>
          <p:nvPr/>
        </p:nvSpPr>
        <p:spPr>
          <a:xfrm>
            <a:off x="793025" y="4289950"/>
            <a:ext cx="2470200" cy="24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rustworthy - Section break navy">
  <p:cSld name="CUSTOM_10">
    <p:bg>
      <p:bgPr>
        <a:solidFill>
          <a:schemeClr val="lt2"/>
        </a:solidFill>
        <a:effectLst/>
      </p:bgPr>
    </p:bg>
    <p:spTree>
      <p:nvGrpSpPr>
        <p:cNvPr id="1" name="Shape 511"/>
        <p:cNvGrpSpPr/>
        <p:nvPr/>
      </p:nvGrpSpPr>
      <p:grpSpPr>
        <a:xfrm>
          <a:off x="0" y="0"/>
          <a:ext cx="0" cy="0"/>
          <a:chOff x="0" y="0"/>
          <a:chExt cx="0" cy="0"/>
        </a:xfrm>
      </p:grpSpPr>
      <p:sp>
        <p:nvSpPr>
          <p:cNvPr id="512" name="Google Shape;512;p158"/>
          <p:cNvSpPr/>
          <p:nvPr/>
        </p:nvSpPr>
        <p:spPr>
          <a:xfrm>
            <a:off x="793025" y="4289950"/>
            <a:ext cx="2470200" cy="2470200"/>
          </a:xfrm>
          <a:prstGeom prst="ellipse">
            <a:avLst/>
          </a:prstGeom>
          <a:solidFill>
            <a:srgbClr val="FFFFFF">
              <a:alpha val="130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rustworthy - Section break blue">
  <p:cSld name="CUSTOM_10_1">
    <p:bg>
      <p:bgPr>
        <a:solidFill>
          <a:schemeClr val="accent4"/>
        </a:solidFill>
        <a:effectLst/>
      </p:bgPr>
    </p:bg>
    <p:spTree>
      <p:nvGrpSpPr>
        <p:cNvPr id="1" name="Shape 514"/>
        <p:cNvGrpSpPr/>
        <p:nvPr/>
      </p:nvGrpSpPr>
      <p:grpSpPr>
        <a:xfrm>
          <a:off x="0" y="0"/>
          <a:ext cx="0" cy="0"/>
          <a:chOff x="0" y="0"/>
          <a:chExt cx="0" cy="0"/>
        </a:xfrm>
      </p:grpSpPr>
      <p:pic>
        <p:nvPicPr>
          <p:cNvPr id="515" name="Google Shape;515;p159"/>
          <p:cNvPicPr preferRelativeResize="0"/>
          <p:nvPr/>
        </p:nvPicPr>
        <p:blipFill>
          <a:blip r:embed="rId2">
            <a:alphaModFix amt="10000"/>
          </a:blip>
          <a:stretch>
            <a:fillRect/>
          </a:stretch>
        </p:blipFill>
        <p:spPr>
          <a:xfrm>
            <a:off x="6369825" y="4428525"/>
            <a:ext cx="1892550" cy="1892550"/>
          </a:xfrm>
          <a:prstGeom prst="rect">
            <a:avLst/>
          </a:prstGeom>
          <a:noFill/>
          <a:ln>
            <a:noFill/>
          </a:ln>
        </p:spPr>
      </p:pic>
      <p:pic>
        <p:nvPicPr>
          <p:cNvPr id="516" name="Google Shape;516;p159"/>
          <p:cNvPicPr preferRelativeResize="0"/>
          <p:nvPr/>
        </p:nvPicPr>
        <p:blipFill rotWithShape="1">
          <a:blip r:embed="rId3">
            <a:alphaModFix amt="10000"/>
          </a:blip>
          <a:srcRect l="16719" t="16719" r="16719" b="16719"/>
          <a:stretch/>
        </p:blipFill>
        <p:spPr>
          <a:xfrm>
            <a:off x="413886" y="-797250"/>
            <a:ext cx="2144676" cy="2012999"/>
          </a:xfrm>
          <a:prstGeom prst="rect">
            <a:avLst/>
          </a:prstGeom>
          <a:noFill/>
          <a:ln>
            <a:noFill/>
          </a:ln>
        </p:spPr>
      </p:pic>
      <p:sp>
        <p:nvSpPr>
          <p:cNvPr id="517" name="Google Shape;517;p15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rustworthy - Section break light blue">
  <p:cSld name="CUSTOM_10_1_2">
    <p:bg>
      <p:bgPr>
        <a:solidFill>
          <a:schemeClr val="accent3"/>
        </a:solidFill>
        <a:effectLst/>
      </p:bgPr>
    </p:bg>
    <p:spTree>
      <p:nvGrpSpPr>
        <p:cNvPr id="1" name="Shape 518"/>
        <p:cNvGrpSpPr/>
        <p:nvPr/>
      </p:nvGrpSpPr>
      <p:grpSpPr>
        <a:xfrm>
          <a:off x="0" y="0"/>
          <a:ext cx="0" cy="0"/>
          <a:chOff x="0" y="0"/>
          <a:chExt cx="0" cy="0"/>
        </a:xfrm>
      </p:grpSpPr>
      <p:pic>
        <p:nvPicPr>
          <p:cNvPr id="519" name="Google Shape;519;p160"/>
          <p:cNvPicPr preferRelativeResize="0"/>
          <p:nvPr/>
        </p:nvPicPr>
        <p:blipFill>
          <a:blip r:embed="rId2">
            <a:alphaModFix amt="10000"/>
          </a:blip>
          <a:stretch>
            <a:fillRect/>
          </a:stretch>
        </p:blipFill>
        <p:spPr>
          <a:xfrm>
            <a:off x="6110700" y="3189700"/>
            <a:ext cx="5308101" cy="4553099"/>
          </a:xfrm>
          <a:prstGeom prst="rect">
            <a:avLst/>
          </a:prstGeom>
          <a:noFill/>
          <a:ln>
            <a:noFill/>
          </a:ln>
        </p:spPr>
      </p:pic>
      <p:sp>
        <p:nvSpPr>
          <p:cNvPr id="520" name="Google Shape;520;p16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rustworthy - wavy blue">
  <p:cSld name="CUSTOM_10_1_1">
    <p:bg>
      <p:bgPr>
        <a:solidFill>
          <a:schemeClr val="accent4"/>
        </a:solidFill>
        <a:effectLst/>
      </p:bgPr>
    </p:bg>
    <p:spTree>
      <p:nvGrpSpPr>
        <p:cNvPr id="1" name="Shape 521"/>
        <p:cNvGrpSpPr/>
        <p:nvPr/>
      </p:nvGrpSpPr>
      <p:grpSpPr>
        <a:xfrm>
          <a:off x="0" y="0"/>
          <a:ext cx="0" cy="0"/>
          <a:chOff x="0" y="0"/>
          <a:chExt cx="0" cy="0"/>
        </a:xfrm>
      </p:grpSpPr>
      <p:sp>
        <p:nvSpPr>
          <p:cNvPr id="522" name="Google Shape;522;p161"/>
          <p:cNvSpPr/>
          <p:nvPr/>
        </p:nvSpPr>
        <p:spPr>
          <a:xfrm rot="-10344526">
            <a:off x="1458394" y="-1961035"/>
            <a:ext cx="13821651" cy="5310883"/>
          </a:xfrm>
          <a:custGeom>
            <a:avLst/>
            <a:gdLst/>
            <a:ahLst/>
            <a:cxnLst/>
            <a:rect l="l" t="t" r="r" b="b"/>
            <a:pathLst>
              <a:path w="552886" h="212443" extrusionOk="0">
                <a:moveTo>
                  <a:pt x="51562" y="25348"/>
                </a:moveTo>
                <a:cubicBezTo>
                  <a:pt x="73279" y="-6148"/>
                  <a:pt x="120015" y="-560"/>
                  <a:pt x="165862" y="2488"/>
                </a:cubicBezTo>
                <a:cubicBezTo>
                  <a:pt x="211709" y="5536"/>
                  <a:pt x="273177" y="39191"/>
                  <a:pt x="326644" y="43636"/>
                </a:cubicBezTo>
                <a:cubicBezTo>
                  <a:pt x="380111" y="48081"/>
                  <a:pt x="454279" y="4393"/>
                  <a:pt x="486664" y="29158"/>
                </a:cubicBezTo>
                <a:cubicBezTo>
                  <a:pt x="519049" y="53923"/>
                  <a:pt x="596138" y="165175"/>
                  <a:pt x="520954" y="192226"/>
                </a:cubicBezTo>
                <a:cubicBezTo>
                  <a:pt x="445770" y="219277"/>
                  <a:pt x="113792" y="219277"/>
                  <a:pt x="35560" y="191464"/>
                </a:cubicBezTo>
                <a:cubicBezTo>
                  <a:pt x="-42672" y="163651"/>
                  <a:pt x="29845" y="56844"/>
                  <a:pt x="51562" y="25348"/>
                </a:cubicBezTo>
                <a:close/>
              </a:path>
            </a:pathLst>
          </a:custGeom>
          <a:solidFill>
            <a:srgbClr val="FFFFFF">
              <a:alpha val="12680"/>
            </a:srgbClr>
          </a:solidFill>
          <a:ln>
            <a:noFill/>
          </a:ln>
        </p:spPr>
      </p:sp>
      <p:sp>
        <p:nvSpPr>
          <p:cNvPr id="523" name="Google Shape;523;p16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rustworthy - wavy light blue">
  <p:cSld name="CUSTOM_10_1_1_1">
    <p:bg>
      <p:bgPr>
        <a:solidFill>
          <a:schemeClr val="accent3"/>
        </a:solidFill>
        <a:effectLst/>
      </p:bgPr>
    </p:bg>
    <p:spTree>
      <p:nvGrpSpPr>
        <p:cNvPr id="1" name="Shape 524"/>
        <p:cNvGrpSpPr/>
        <p:nvPr/>
      </p:nvGrpSpPr>
      <p:grpSpPr>
        <a:xfrm>
          <a:off x="0" y="0"/>
          <a:ext cx="0" cy="0"/>
          <a:chOff x="0" y="0"/>
          <a:chExt cx="0" cy="0"/>
        </a:xfrm>
      </p:grpSpPr>
      <p:sp>
        <p:nvSpPr>
          <p:cNvPr id="525" name="Google Shape;525;p162"/>
          <p:cNvSpPr/>
          <p:nvPr/>
        </p:nvSpPr>
        <p:spPr>
          <a:xfrm rot="-10344526">
            <a:off x="900369" y="-2391085"/>
            <a:ext cx="13821651" cy="5310883"/>
          </a:xfrm>
          <a:custGeom>
            <a:avLst/>
            <a:gdLst/>
            <a:ahLst/>
            <a:cxnLst/>
            <a:rect l="l" t="t" r="r" b="b"/>
            <a:pathLst>
              <a:path w="552886" h="212443" extrusionOk="0">
                <a:moveTo>
                  <a:pt x="51562" y="25348"/>
                </a:moveTo>
                <a:cubicBezTo>
                  <a:pt x="73279" y="-6148"/>
                  <a:pt x="120015" y="-560"/>
                  <a:pt x="165862" y="2488"/>
                </a:cubicBezTo>
                <a:cubicBezTo>
                  <a:pt x="211709" y="5536"/>
                  <a:pt x="273177" y="39191"/>
                  <a:pt x="326644" y="43636"/>
                </a:cubicBezTo>
                <a:cubicBezTo>
                  <a:pt x="380111" y="48081"/>
                  <a:pt x="454279" y="4393"/>
                  <a:pt x="486664" y="29158"/>
                </a:cubicBezTo>
                <a:cubicBezTo>
                  <a:pt x="519049" y="53923"/>
                  <a:pt x="596138" y="165175"/>
                  <a:pt x="520954" y="192226"/>
                </a:cubicBezTo>
                <a:cubicBezTo>
                  <a:pt x="445770" y="219277"/>
                  <a:pt x="113792" y="219277"/>
                  <a:pt x="35560" y="191464"/>
                </a:cubicBezTo>
                <a:cubicBezTo>
                  <a:pt x="-42672" y="163651"/>
                  <a:pt x="29845" y="56844"/>
                  <a:pt x="51562" y="25348"/>
                </a:cubicBezTo>
                <a:close/>
              </a:path>
            </a:pathLst>
          </a:custGeom>
          <a:solidFill>
            <a:srgbClr val="000000">
              <a:alpha val="6270"/>
            </a:srgbClr>
          </a:solidFill>
          <a:ln>
            <a:noFill/>
          </a:ln>
        </p:spPr>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Vibrant - Section break blue">
  <p:cSld name="CUSTOM_8">
    <p:bg>
      <p:bgPr>
        <a:solidFill>
          <a:schemeClr val="accent4"/>
        </a:solidFill>
        <a:effectLst/>
      </p:bgPr>
    </p:bg>
    <p:spTree>
      <p:nvGrpSpPr>
        <p:cNvPr id="1" name="Shape 526"/>
        <p:cNvGrpSpPr/>
        <p:nvPr/>
      </p:nvGrpSpPr>
      <p:grpSpPr>
        <a:xfrm>
          <a:off x="0" y="0"/>
          <a:ext cx="0" cy="0"/>
          <a:chOff x="0" y="0"/>
          <a:chExt cx="0" cy="0"/>
        </a:xfrm>
      </p:grpSpPr>
      <p:sp>
        <p:nvSpPr>
          <p:cNvPr id="527" name="Google Shape;527;p163"/>
          <p:cNvSpPr/>
          <p:nvPr/>
        </p:nvSpPr>
        <p:spPr>
          <a:xfrm>
            <a:off x="7530175" y="2703875"/>
            <a:ext cx="1818600" cy="1818600"/>
          </a:xfrm>
          <a:prstGeom prst="pie">
            <a:avLst>
              <a:gd name="adj1" fmla="val 0"/>
              <a:gd name="adj2" fmla="val 1079986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163"/>
          <p:cNvPicPr preferRelativeResize="0"/>
          <p:nvPr/>
        </p:nvPicPr>
        <p:blipFill>
          <a:blip r:embed="rId2">
            <a:alphaModFix/>
          </a:blip>
          <a:stretch>
            <a:fillRect/>
          </a:stretch>
        </p:blipFill>
        <p:spPr>
          <a:xfrm rot="10800000">
            <a:off x="6754949" y="-4104975"/>
            <a:ext cx="3118401" cy="51434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ustworthy - wavy light blue">
  <p:cSld name="CUSTOM_10_1_1_1">
    <p:bg>
      <p:bgPr>
        <a:solidFill>
          <a:schemeClr val="accent3"/>
        </a:solidFill>
        <a:effectLst/>
      </p:bgPr>
    </p:bg>
    <p:spTree>
      <p:nvGrpSpPr>
        <p:cNvPr id="1" name="Shape 62"/>
        <p:cNvGrpSpPr/>
        <p:nvPr/>
      </p:nvGrpSpPr>
      <p:grpSpPr>
        <a:xfrm>
          <a:off x="0" y="0"/>
          <a:ext cx="0" cy="0"/>
          <a:chOff x="0" y="0"/>
          <a:chExt cx="0" cy="0"/>
        </a:xfrm>
      </p:grpSpPr>
      <p:sp>
        <p:nvSpPr>
          <p:cNvPr id="63" name="Google Shape;63;p17"/>
          <p:cNvSpPr/>
          <p:nvPr/>
        </p:nvSpPr>
        <p:spPr>
          <a:xfrm rot="-10344526">
            <a:off x="900369" y="-2391085"/>
            <a:ext cx="13821651" cy="5310883"/>
          </a:xfrm>
          <a:custGeom>
            <a:avLst/>
            <a:gdLst/>
            <a:ahLst/>
            <a:cxnLst/>
            <a:rect l="l" t="t" r="r" b="b"/>
            <a:pathLst>
              <a:path w="552886" h="212443" extrusionOk="0">
                <a:moveTo>
                  <a:pt x="51562" y="25348"/>
                </a:moveTo>
                <a:cubicBezTo>
                  <a:pt x="73279" y="-6148"/>
                  <a:pt x="120015" y="-560"/>
                  <a:pt x="165862" y="2488"/>
                </a:cubicBezTo>
                <a:cubicBezTo>
                  <a:pt x="211709" y="5536"/>
                  <a:pt x="273177" y="39191"/>
                  <a:pt x="326644" y="43636"/>
                </a:cubicBezTo>
                <a:cubicBezTo>
                  <a:pt x="380111" y="48081"/>
                  <a:pt x="454279" y="4393"/>
                  <a:pt x="486664" y="29158"/>
                </a:cubicBezTo>
                <a:cubicBezTo>
                  <a:pt x="519049" y="53923"/>
                  <a:pt x="596138" y="165175"/>
                  <a:pt x="520954" y="192226"/>
                </a:cubicBezTo>
                <a:cubicBezTo>
                  <a:pt x="445770" y="219277"/>
                  <a:pt x="113792" y="219277"/>
                  <a:pt x="35560" y="191464"/>
                </a:cubicBezTo>
                <a:cubicBezTo>
                  <a:pt x="-42672" y="163651"/>
                  <a:pt x="29845" y="56844"/>
                  <a:pt x="51562" y="25348"/>
                </a:cubicBezTo>
                <a:close/>
              </a:path>
            </a:pathLst>
          </a:custGeom>
          <a:solidFill>
            <a:srgbClr val="000000">
              <a:alpha val="6270"/>
            </a:srgbClr>
          </a:solidFill>
          <a:ln>
            <a:noFill/>
          </a:ln>
        </p:spPr>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Vibrant - Section break yellow">
  <p:cSld name="CUSTOM_7">
    <p:bg>
      <p:bgPr>
        <a:solidFill>
          <a:srgbClr val="F2C700"/>
        </a:solidFill>
        <a:effectLst/>
      </p:bgPr>
    </p:bg>
    <p:spTree>
      <p:nvGrpSpPr>
        <p:cNvPr id="1" name="Shape 529"/>
        <p:cNvGrpSpPr/>
        <p:nvPr/>
      </p:nvGrpSpPr>
      <p:grpSpPr>
        <a:xfrm>
          <a:off x="0" y="0"/>
          <a:ext cx="0" cy="0"/>
          <a:chOff x="0" y="0"/>
          <a:chExt cx="0" cy="0"/>
        </a:xfrm>
      </p:grpSpPr>
      <p:pic>
        <p:nvPicPr>
          <p:cNvPr id="530" name="Google Shape;530;p164"/>
          <p:cNvPicPr preferRelativeResize="0"/>
          <p:nvPr/>
        </p:nvPicPr>
        <p:blipFill>
          <a:blip r:embed="rId2">
            <a:alphaModFix/>
          </a:blip>
          <a:stretch>
            <a:fillRect/>
          </a:stretch>
        </p:blipFill>
        <p:spPr>
          <a:xfrm>
            <a:off x="6110700" y="3189700"/>
            <a:ext cx="5308101" cy="4553099"/>
          </a:xfrm>
          <a:prstGeom prst="rect">
            <a:avLst/>
          </a:prstGeom>
          <a:noFill/>
          <a:ln>
            <a:noFill/>
          </a:ln>
        </p:spPr>
      </p:pic>
      <p:sp>
        <p:nvSpPr>
          <p:cNvPr id="531" name="Google Shape;531;p164"/>
          <p:cNvSpPr/>
          <p:nvPr/>
        </p:nvSpPr>
        <p:spPr>
          <a:xfrm>
            <a:off x="1165425" y="-665275"/>
            <a:ext cx="1363500" cy="1363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Vibrant - wavy yellow">
  <p:cSld name="CUSTOM_7_1">
    <p:bg>
      <p:bgPr>
        <a:solidFill>
          <a:srgbClr val="F2C700"/>
        </a:solidFill>
        <a:effectLst/>
      </p:bgPr>
    </p:bg>
    <p:spTree>
      <p:nvGrpSpPr>
        <p:cNvPr id="1" name="Shape 532"/>
        <p:cNvGrpSpPr/>
        <p:nvPr/>
      </p:nvGrpSpPr>
      <p:grpSpPr>
        <a:xfrm>
          <a:off x="0" y="0"/>
          <a:ext cx="0" cy="0"/>
          <a:chOff x="0" y="0"/>
          <a:chExt cx="0" cy="0"/>
        </a:xfrm>
      </p:grpSpPr>
      <p:sp>
        <p:nvSpPr>
          <p:cNvPr id="533" name="Google Shape;533;p165"/>
          <p:cNvSpPr/>
          <p:nvPr/>
        </p:nvSpPr>
        <p:spPr>
          <a:xfrm rot="-10227400">
            <a:off x="394906" y="-931057"/>
            <a:ext cx="11108070" cy="3142926"/>
          </a:xfrm>
          <a:custGeom>
            <a:avLst/>
            <a:gdLst/>
            <a:ahLst/>
            <a:cxnLst/>
            <a:rect l="l" t="t" r="r" b="b"/>
            <a:pathLst>
              <a:path w="444305" h="125712" extrusionOk="0">
                <a:moveTo>
                  <a:pt x="29950" y="12847"/>
                </a:moveTo>
                <a:cubicBezTo>
                  <a:pt x="40659" y="-5294"/>
                  <a:pt x="72308" y="-1329"/>
                  <a:pt x="95609" y="7110"/>
                </a:cubicBezTo>
                <a:cubicBezTo>
                  <a:pt x="118910" y="15549"/>
                  <a:pt x="138017" y="57642"/>
                  <a:pt x="169755" y="63479"/>
                </a:cubicBezTo>
                <a:cubicBezTo>
                  <a:pt x="201493" y="69316"/>
                  <a:pt x="253133" y="41161"/>
                  <a:pt x="286038" y="42133"/>
                </a:cubicBezTo>
                <a:cubicBezTo>
                  <a:pt x="318943" y="43105"/>
                  <a:pt x="345559" y="66184"/>
                  <a:pt x="367186" y="69310"/>
                </a:cubicBezTo>
                <a:cubicBezTo>
                  <a:pt x="388813" y="72436"/>
                  <a:pt x="408111" y="53242"/>
                  <a:pt x="415798" y="60889"/>
                </a:cubicBezTo>
                <a:cubicBezTo>
                  <a:pt x="423485" y="68536"/>
                  <a:pt x="477384" y="106013"/>
                  <a:pt x="413310" y="115191"/>
                </a:cubicBezTo>
                <a:cubicBezTo>
                  <a:pt x="349236" y="124369"/>
                  <a:pt x="95248" y="133013"/>
                  <a:pt x="31355" y="115956"/>
                </a:cubicBezTo>
                <a:cubicBezTo>
                  <a:pt x="-32538" y="98899"/>
                  <a:pt x="19241" y="30988"/>
                  <a:pt x="29950" y="12847"/>
                </a:cubicBezTo>
                <a:close/>
              </a:path>
            </a:pathLst>
          </a:custGeom>
          <a:solidFill>
            <a:schemeClr val="accent1"/>
          </a:solidFill>
          <a:ln>
            <a:noFill/>
          </a:ln>
        </p:spPr>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Vibrant - wavy blue">
  <p:cSld name="CUSTOM_7_1_1">
    <p:bg>
      <p:bgPr>
        <a:solidFill>
          <a:schemeClr val="lt2"/>
        </a:solidFill>
        <a:effectLst/>
      </p:bgPr>
    </p:bg>
    <p:spTree>
      <p:nvGrpSpPr>
        <p:cNvPr id="1" name="Shape 534"/>
        <p:cNvGrpSpPr/>
        <p:nvPr/>
      </p:nvGrpSpPr>
      <p:grpSpPr>
        <a:xfrm>
          <a:off x="0" y="0"/>
          <a:ext cx="0" cy="0"/>
          <a:chOff x="0" y="0"/>
          <a:chExt cx="0" cy="0"/>
        </a:xfrm>
      </p:grpSpPr>
      <p:sp>
        <p:nvSpPr>
          <p:cNvPr id="535" name="Google Shape;535;p166"/>
          <p:cNvSpPr/>
          <p:nvPr/>
        </p:nvSpPr>
        <p:spPr>
          <a:xfrm rot="10800000">
            <a:off x="1390250" y="-2024299"/>
            <a:ext cx="10770930" cy="6270379"/>
          </a:xfrm>
          <a:custGeom>
            <a:avLst/>
            <a:gdLst/>
            <a:ahLst/>
            <a:cxnLst/>
            <a:rect l="l" t="t" r="r" b="b"/>
            <a:pathLst>
              <a:path w="526117" h="306283" extrusionOk="0">
                <a:moveTo>
                  <a:pt x="25646" y="42436"/>
                </a:moveTo>
                <a:cubicBezTo>
                  <a:pt x="55745" y="4463"/>
                  <a:pt x="167632" y="-5443"/>
                  <a:pt x="194810" y="2812"/>
                </a:cubicBezTo>
                <a:cubicBezTo>
                  <a:pt x="221988" y="11067"/>
                  <a:pt x="171315" y="77742"/>
                  <a:pt x="188714" y="91966"/>
                </a:cubicBezTo>
                <a:cubicBezTo>
                  <a:pt x="206113" y="106190"/>
                  <a:pt x="285234" y="71900"/>
                  <a:pt x="299204" y="88156"/>
                </a:cubicBezTo>
                <a:cubicBezTo>
                  <a:pt x="313174" y="104412"/>
                  <a:pt x="244340" y="177310"/>
                  <a:pt x="272534" y="189502"/>
                </a:cubicBezTo>
                <a:cubicBezTo>
                  <a:pt x="300728" y="201694"/>
                  <a:pt x="429887" y="147592"/>
                  <a:pt x="468368" y="161308"/>
                </a:cubicBezTo>
                <a:cubicBezTo>
                  <a:pt x="506849" y="175024"/>
                  <a:pt x="555490" y="247922"/>
                  <a:pt x="503420" y="271798"/>
                </a:cubicBezTo>
                <a:cubicBezTo>
                  <a:pt x="451350" y="295674"/>
                  <a:pt x="237482" y="311422"/>
                  <a:pt x="155948" y="304564"/>
                </a:cubicBezTo>
                <a:cubicBezTo>
                  <a:pt x="74414" y="297706"/>
                  <a:pt x="35933" y="274338"/>
                  <a:pt x="14216" y="230650"/>
                </a:cubicBezTo>
                <a:cubicBezTo>
                  <a:pt x="-7501" y="186962"/>
                  <a:pt x="-4453" y="80409"/>
                  <a:pt x="25646" y="42436"/>
                </a:cubicBezTo>
                <a:close/>
              </a:path>
            </a:pathLst>
          </a:custGeom>
          <a:solidFill>
            <a:schemeClr val="accent4"/>
          </a:solidFill>
          <a:ln>
            <a:noFill/>
          </a:ln>
        </p:spPr>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rustworthy - wavy navy">
  <p:cSld name="CUSTOM_7_1_1_1">
    <p:bg>
      <p:bgPr>
        <a:solidFill>
          <a:schemeClr val="lt2"/>
        </a:solidFill>
        <a:effectLst/>
      </p:bgPr>
    </p:bg>
    <p:spTree>
      <p:nvGrpSpPr>
        <p:cNvPr id="1" name="Shape 536"/>
        <p:cNvGrpSpPr/>
        <p:nvPr/>
      </p:nvGrpSpPr>
      <p:grpSpPr>
        <a:xfrm>
          <a:off x="0" y="0"/>
          <a:ext cx="0" cy="0"/>
          <a:chOff x="0" y="0"/>
          <a:chExt cx="0" cy="0"/>
        </a:xfrm>
      </p:grpSpPr>
      <p:sp>
        <p:nvSpPr>
          <p:cNvPr id="537" name="Google Shape;537;p167"/>
          <p:cNvSpPr/>
          <p:nvPr/>
        </p:nvSpPr>
        <p:spPr>
          <a:xfrm rot="10800000">
            <a:off x="870944" y="-1706280"/>
            <a:ext cx="10743900" cy="5600825"/>
          </a:xfrm>
          <a:custGeom>
            <a:avLst/>
            <a:gdLst/>
            <a:ahLst/>
            <a:cxnLst/>
            <a:rect l="l" t="t" r="r" b="b"/>
            <a:pathLst>
              <a:path w="429756" h="224033" extrusionOk="0">
                <a:moveTo>
                  <a:pt x="19860" y="8309"/>
                </a:moveTo>
                <a:cubicBezTo>
                  <a:pt x="41080" y="-14296"/>
                  <a:pt x="114792" y="15121"/>
                  <a:pt x="137817" y="26809"/>
                </a:cubicBezTo>
                <a:cubicBezTo>
                  <a:pt x="160842" y="38497"/>
                  <a:pt x="146167" y="68688"/>
                  <a:pt x="158010" y="78435"/>
                </a:cubicBezTo>
                <a:cubicBezTo>
                  <a:pt x="169853" y="88182"/>
                  <a:pt x="198202" y="76909"/>
                  <a:pt x="208873" y="85293"/>
                </a:cubicBezTo>
                <a:cubicBezTo>
                  <a:pt x="219544" y="93677"/>
                  <a:pt x="193081" y="120581"/>
                  <a:pt x="222037" y="128741"/>
                </a:cubicBezTo>
                <a:cubicBezTo>
                  <a:pt x="250993" y="136901"/>
                  <a:pt x="351097" y="123019"/>
                  <a:pt x="382609" y="134251"/>
                </a:cubicBezTo>
                <a:cubicBezTo>
                  <a:pt x="414121" y="145483"/>
                  <a:pt x="453784" y="181347"/>
                  <a:pt x="411110" y="196133"/>
                </a:cubicBezTo>
                <a:cubicBezTo>
                  <a:pt x="368436" y="210919"/>
                  <a:pt x="193333" y="228581"/>
                  <a:pt x="126565" y="222965"/>
                </a:cubicBezTo>
                <a:cubicBezTo>
                  <a:pt x="59797" y="217349"/>
                  <a:pt x="28284" y="198213"/>
                  <a:pt x="10500" y="162437"/>
                </a:cubicBezTo>
                <a:cubicBezTo>
                  <a:pt x="-7284" y="126661"/>
                  <a:pt x="-1359" y="30914"/>
                  <a:pt x="19860" y="8309"/>
                </a:cubicBezTo>
                <a:close/>
              </a:path>
            </a:pathLst>
          </a:custGeom>
          <a:solidFill>
            <a:srgbClr val="FFFFFF">
              <a:alpha val="12680"/>
            </a:srgbClr>
          </a:solidFill>
          <a:ln>
            <a:noFill/>
          </a:ln>
        </p:spPr>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Vibrant - wavy pink">
  <p:cSld name="CUSTOM_6_1">
    <p:bg>
      <p:bgPr>
        <a:solidFill>
          <a:schemeClr val="accent6"/>
        </a:solidFill>
        <a:effectLst/>
      </p:bgPr>
    </p:bg>
    <p:spTree>
      <p:nvGrpSpPr>
        <p:cNvPr id="1" name="Shape 538"/>
        <p:cNvGrpSpPr/>
        <p:nvPr/>
      </p:nvGrpSpPr>
      <p:grpSpPr>
        <a:xfrm>
          <a:off x="0" y="0"/>
          <a:ext cx="0" cy="0"/>
          <a:chOff x="0" y="0"/>
          <a:chExt cx="0" cy="0"/>
        </a:xfrm>
      </p:grpSpPr>
      <p:sp>
        <p:nvSpPr>
          <p:cNvPr id="539" name="Google Shape;539;p168"/>
          <p:cNvSpPr/>
          <p:nvPr/>
        </p:nvSpPr>
        <p:spPr>
          <a:xfrm rot="10800000">
            <a:off x="1093325" y="-1921899"/>
            <a:ext cx="10770930" cy="6270379"/>
          </a:xfrm>
          <a:custGeom>
            <a:avLst/>
            <a:gdLst/>
            <a:ahLst/>
            <a:cxnLst/>
            <a:rect l="l" t="t" r="r" b="b"/>
            <a:pathLst>
              <a:path w="526117" h="306283" extrusionOk="0">
                <a:moveTo>
                  <a:pt x="25646" y="42436"/>
                </a:moveTo>
                <a:cubicBezTo>
                  <a:pt x="55745" y="4463"/>
                  <a:pt x="167632" y="-5443"/>
                  <a:pt x="194810" y="2812"/>
                </a:cubicBezTo>
                <a:cubicBezTo>
                  <a:pt x="221988" y="11067"/>
                  <a:pt x="171315" y="77742"/>
                  <a:pt x="188714" y="91966"/>
                </a:cubicBezTo>
                <a:cubicBezTo>
                  <a:pt x="206113" y="106190"/>
                  <a:pt x="285234" y="71900"/>
                  <a:pt x="299204" y="88156"/>
                </a:cubicBezTo>
                <a:cubicBezTo>
                  <a:pt x="313174" y="104412"/>
                  <a:pt x="244340" y="177310"/>
                  <a:pt x="272534" y="189502"/>
                </a:cubicBezTo>
                <a:cubicBezTo>
                  <a:pt x="300728" y="201694"/>
                  <a:pt x="429887" y="147592"/>
                  <a:pt x="468368" y="161308"/>
                </a:cubicBezTo>
                <a:cubicBezTo>
                  <a:pt x="506849" y="175024"/>
                  <a:pt x="555490" y="247922"/>
                  <a:pt x="503420" y="271798"/>
                </a:cubicBezTo>
                <a:cubicBezTo>
                  <a:pt x="451350" y="295674"/>
                  <a:pt x="237482" y="311422"/>
                  <a:pt x="155948" y="304564"/>
                </a:cubicBezTo>
                <a:cubicBezTo>
                  <a:pt x="74414" y="297706"/>
                  <a:pt x="35933" y="274338"/>
                  <a:pt x="14216" y="230650"/>
                </a:cubicBezTo>
                <a:cubicBezTo>
                  <a:pt x="-7501" y="186962"/>
                  <a:pt x="-4453" y="80409"/>
                  <a:pt x="25646" y="42436"/>
                </a:cubicBezTo>
                <a:close/>
              </a:path>
            </a:pathLst>
          </a:custGeom>
          <a:solidFill>
            <a:srgbClr val="F89FAB"/>
          </a:solidFill>
          <a:ln>
            <a:noFill/>
          </a:ln>
        </p:spPr>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Vibrant - Top half light pink">
  <p:cSld name="CUSTOM_5_1">
    <p:spTree>
      <p:nvGrpSpPr>
        <p:cNvPr id="1" name="Shape 540"/>
        <p:cNvGrpSpPr/>
        <p:nvPr/>
      </p:nvGrpSpPr>
      <p:grpSpPr>
        <a:xfrm>
          <a:off x="0" y="0"/>
          <a:ext cx="0" cy="0"/>
          <a:chOff x="0" y="0"/>
          <a:chExt cx="0" cy="0"/>
        </a:xfrm>
      </p:grpSpPr>
      <p:sp>
        <p:nvSpPr>
          <p:cNvPr id="541" name="Google Shape;541;p169"/>
          <p:cNvSpPr/>
          <p:nvPr/>
        </p:nvSpPr>
        <p:spPr>
          <a:xfrm>
            <a:off x="0" y="0"/>
            <a:ext cx="9165300" cy="251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69"/>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pic>
        <p:nvPicPr>
          <p:cNvPr id="543" name="Google Shape;543;p169"/>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Vibrant - Top half tan">
  <p:cSld name="CUSTOM_5_1_1">
    <p:spTree>
      <p:nvGrpSpPr>
        <p:cNvPr id="1" name="Shape 544"/>
        <p:cNvGrpSpPr/>
        <p:nvPr/>
      </p:nvGrpSpPr>
      <p:grpSpPr>
        <a:xfrm>
          <a:off x="0" y="0"/>
          <a:ext cx="0" cy="0"/>
          <a:chOff x="0" y="0"/>
          <a:chExt cx="0" cy="0"/>
        </a:xfrm>
      </p:grpSpPr>
      <p:sp>
        <p:nvSpPr>
          <p:cNvPr id="545" name="Google Shape;545;p170"/>
          <p:cNvSpPr/>
          <p:nvPr/>
        </p:nvSpPr>
        <p:spPr>
          <a:xfrm>
            <a:off x="0" y="0"/>
            <a:ext cx="9165300" cy="2517900"/>
          </a:xfrm>
          <a:prstGeom prst="rect">
            <a:avLst/>
          </a:prstGeom>
          <a:solidFill>
            <a:srgbClr val="F6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70"/>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47" name="Google Shape;547;p170"/>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rustworthy - Top half light blue">
  <p:cSld name="CUSTOM_5_1_1_1">
    <p:spTree>
      <p:nvGrpSpPr>
        <p:cNvPr id="1" name="Shape 548"/>
        <p:cNvGrpSpPr/>
        <p:nvPr/>
      </p:nvGrpSpPr>
      <p:grpSpPr>
        <a:xfrm>
          <a:off x="0" y="0"/>
          <a:ext cx="0" cy="0"/>
          <a:chOff x="0" y="0"/>
          <a:chExt cx="0" cy="0"/>
        </a:xfrm>
      </p:grpSpPr>
      <p:sp>
        <p:nvSpPr>
          <p:cNvPr id="549" name="Google Shape;549;p171"/>
          <p:cNvSpPr/>
          <p:nvPr/>
        </p:nvSpPr>
        <p:spPr>
          <a:xfrm>
            <a:off x="0" y="0"/>
            <a:ext cx="9165300" cy="2517900"/>
          </a:xfrm>
          <a:prstGeom prst="rect">
            <a:avLst/>
          </a:prstGeom>
          <a:solidFill>
            <a:srgbClr val="D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71"/>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51" name="Google Shape;551;p171"/>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Vibrant - left sidebar tan">
  <p:cSld name="CUSTOM_3">
    <p:spTree>
      <p:nvGrpSpPr>
        <p:cNvPr id="1" name="Shape 552"/>
        <p:cNvGrpSpPr/>
        <p:nvPr/>
      </p:nvGrpSpPr>
      <p:grpSpPr>
        <a:xfrm>
          <a:off x="0" y="0"/>
          <a:ext cx="0" cy="0"/>
          <a:chOff x="0" y="0"/>
          <a:chExt cx="0" cy="0"/>
        </a:xfrm>
      </p:grpSpPr>
      <p:sp>
        <p:nvSpPr>
          <p:cNvPr id="553" name="Google Shape;553;p172"/>
          <p:cNvSpPr/>
          <p:nvPr/>
        </p:nvSpPr>
        <p:spPr>
          <a:xfrm>
            <a:off x="-38025" y="-20350"/>
            <a:ext cx="5219700" cy="5163900"/>
          </a:xfrm>
          <a:prstGeom prst="rect">
            <a:avLst/>
          </a:prstGeom>
          <a:solidFill>
            <a:srgbClr val="F6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72"/>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55" name="Google Shape;555;p172"/>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rustworthy - Left sidebar light blue">
  <p:cSld name="BLANK_1">
    <p:bg>
      <p:bgPr>
        <a:solidFill>
          <a:srgbClr val="FFFFFF"/>
        </a:solidFill>
        <a:effectLst/>
      </p:bgPr>
    </p:bg>
    <p:spTree>
      <p:nvGrpSpPr>
        <p:cNvPr id="1" name="Shape 556"/>
        <p:cNvGrpSpPr/>
        <p:nvPr/>
      </p:nvGrpSpPr>
      <p:grpSpPr>
        <a:xfrm>
          <a:off x="0" y="0"/>
          <a:ext cx="0" cy="0"/>
          <a:chOff x="0" y="0"/>
          <a:chExt cx="0" cy="0"/>
        </a:xfrm>
      </p:grpSpPr>
      <p:sp>
        <p:nvSpPr>
          <p:cNvPr id="557" name="Google Shape;557;p173"/>
          <p:cNvSpPr/>
          <p:nvPr/>
        </p:nvSpPr>
        <p:spPr>
          <a:xfrm>
            <a:off x="-38025" y="-20350"/>
            <a:ext cx="5219700" cy="5163900"/>
          </a:xfrm>
          <a:prstGeom prst="rect">
            <a:avLst/>
          </a:prstGeom>
          <a:solidFill>
            <a:srgbClr val="D8E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3"/>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59" name="Google Shape;559;p173"/>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ibrant - Section break blue">
  <p:cSld name="CUSTOM_8">
    <p:bg>
      <p:bgPr>
        <a:solidFill>
          <a:schemeClr val="accent4"/>
        </a:solidFill>
        <a:effectLst/>
      </p:bgPr>
    </p:bg>
    <p:spTree>
      <p:nvGrpSpPr>
        <p:cNvPr id="1" name="Shape 64"/>
        <p:cNvGrpSpPr/>
        <p:nvPr/>
      </p:nvGrpSpPr>
      <p:grpSpPr>
        <a:xfrm>
          <a:off x="0" y="0"/>
          <a:ext cx="0" cy="0"/>
          <a:chOff x="0" y="0"/>
          <a:chExt cx="0" cy="0"/>
        </a:xfrm>
      </p:grpSpPr>
      <p:sp>
        <p:nvSpPr>
          <p:cNvPr id="65" name="Google Shape;65;p18"/>
          <p:cNvSpPr/>
          <p:nvPr/>
        </p:nvSpPr>
        <p:spPr>
          <a:xfrm>
            <a:off x="7530175" y="2703875"/>
            <a:ext cx="1818600" cy="1818600"/>
          </a:xfrm>
          <a:prstGeom prst="pie">
            <a:avLst>
              <a:gd name="adj1" fmla="val 0"/>
              <a:gd name="adj2" fmla="val 1079986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8"/>
          <p:cNvPicPr preferRelativeResize="0"/>
          <p:nvPr/>
        </p:nvPicPr>
        <p:blipFill>
          <a:blip r:embed="rId2">
            <a:alphaModFix/>
          </a:blip>
          <a:stretch>
            <a:fillRect/>
          </a:stretch>
        </p:blipFill>
        <p:spPr>
          <a:xfrm rot="10800000">
            <a:off x="506549" y="-3800175"/>
            <a:ext cx="3118401" cy="5143499"/>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Vibrant - Left sidebar light pink">
  <p:cSld name="BLANK_1_1">
    <p:bg>
      <p:bgPr>
        <a:solidFill>
          <a:srgbClr val="FFFFFF"/>
        </a:solidFill>
        <a:effectLst/>
      </p:bgPr>
    </p:bg>
    <p:spTree>
      <p:nvGrpSpPr>
        <p:cNvPr id="1" name="Shape 560"/>
        <p:cNvGrpSpPr/>
        <p:nvPr/>
      </p:nvGrpSpPr>
      <p:grpSpPr>
        <a:xfrm>
          <a:off x="0" y="0"/>
          <a:ext cx="0" cy="0"/>
          <a:chOff x="0" y="0"/>
          <a:chExt cx="0" cy="0"/>
        </a:xfrm>
      </p:grpSpPr>
      <p:sp>
        <p:nvSpPr>
          <p:cNvPr id="561" name="Google Shape;561;p174"/>
          <p:cNvSpPr/>
          <p:nvPr/>
        </p:nvSpPr>
        <p:spPr>
          <a:xfrm>
            <a:off x="-38025" y="-20350"/>
            <a:ext cx="5219700" cy="5163900"/>
          </a:xfrm>
          <a:prstGeom prst="rect">
            <a:avLst/>
          </a:prstGeom>
          <a:solidFill>
            <a:srgbClr val="F89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4"/>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63" name="Google Shape;563;p174"/>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Vibrant - Right sidebar light pink">
  <p:cSld name="CUSTOM_4">
    <p:spTree>
      <p:nvGrpSpPr>
        <p:cNvPr id="1" name="Shape 564"/>
        <p:cNvGrpSpPr/>
        <p:nvPr/>
      </p:nvGrpSpPr>
      <p:grpSpPr>
        <a:xfrm>
          <a:off x="0" y="0"/>
          <a:ext cx="0" cy="0"/>
          <a:chOff x="0" y="0"/>
          <a:chExt cx="0" cy="0"/>
        </a:xfrm>
      </p:grpSpPr>
      <p:sp>
        <p:nvSpPr>
          <p:cNvPr id="565" name="Google Shape;565;p175"/>
          <p:cNvSpPr/>
          <p:nvPr/>
        </p:nvSpPr>
        <p:spPr>
          <a:xfrm>
            <a:off x="3945475" y="-20350"/>
            <a:ext cx="5219700" cy="5163900"/>
          </a:xfrm>
          <a:prstGeom prst="rect">
            <a:avLst/>
          </a:prstGeom>
          <a:solidFill>
            <a:srgbClr val="F89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75"/>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567" name="Google Shape;567;p175"/>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rustworthy - Right sidebar light blue">
  <p:cSld name="CUSTOM_4_1">
    <p:spTree>
      <p:nvGrpSpPr>
        <p:cNvPr id="1" name="Shape 568"/>
        <p:cNvGrpSpPr/>
        <p:nvPr/>
      </p:nvGrpSpPr>
      <p:grpSpPr>
        <a:xfrm>
          <a:off x="0" y="0"/>
          <a:ext cx="0" cy="0"/>
          <a:chOff x="0" y="0"/>
          <a:chExt cx="0" cy="0"/>
        </a:xfrm>
      </p:grpSpPr>
      <p:sp>
        <p:nvSpPr>
          <p:cNvPr id="569" name="Google Shape;569;p176"/>
          <p:cNvSpPr/>
          <p:nvPr/>
        </p:nvSpPr>
        <p:spPr>
          <a:xfrm>
            <a:off x="3945475" y="-20350"/>
            <a:ext cx="5219700" cy="516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6"/>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1" name="Google Shape;571;p176"/>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Vibrant - Right sidebar tan">
  <p:cSld name="CUSTOM_4_1_1">
    <p:spTree>
      <p:nvGrpSpPr>
        <p:cNvPr id="1" name="Shape 572"/>
        <p:cNvGrpSpPr/>
        <p:nvPr/>
      </p:nvGrpSpPr>
      <p:grpSpPr>
        <a:xfrm>
          <a:off x="0" y="0"/>
          <a:ext cx="0" cy="0"/>
          <a:chOff x="0" y="0"/>
          <a:chExt cx="0" cy="0"/>
        </a:xfrm>
      </p:grpSpPr>
      <p:sp>
        <p:nvSpPr>
          <p:cNvPr id="573" name="Google Shape;573;p177"/>
          <p:cNvSpPr/>
          <p:nvPr/>
        </p:nvSpPr>
        <p:spPr>
          <a:xfrm>
            <a:off x="3945475" y="-20350"/>
            <a:ext cx="5219700" cy="51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4" name="Google Shape;574;p177"/>
          <p:cNvPicPr preferRelativeResize="0"/>
          <p:nvPr/>
        </p:nvPicPr>
        <p:blipFill>
          <a:blip r:embed="rId2">
            <a:alphaModFix/>
          </a:blip>
          <a:stretch>
            <a:fillRect/>
          </a:stretch>
        </p:blipFill>
        <p:spPr>
          <a:xfrm>
            <a:off x="7900925" y="4802575"/>
            <a:ext cx="724875" cy="114900"/>
          </a:xfrm>
          <a:prstGeom prst="rect">
            <a:avLst/>
          </a:prstGeom>
          <a:noFill/>
          <a:ln>
            <a:noFill/>
          </a:ln>
        </p:spPr>
      </p:pic>
      <p:sp>
        <p:nvSpPr>
          <p:cNvPr id="575" name="Google Shape;575;p177"/>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Vibrant - Opening Slide with images ">
  <p:cSld name="CUSTOM">
    <p:spTree>
      <p:nvGrpSpPr>
        <p:cNvPr id="1" name="Shape 576"/>
        <p:cNvGrpSpPr/>
        <p:nvPr/>
      </p:nvGrpSpPr>
      <p:grpSpPr>
        <a:xfrm>
          <a:off x="0" y="0"/>
          <a:ext cx="0" cy="0"/>
          <a:chOff x="0" y="0"/>
          <a:chExt cx="0" cy="0"/>
        </a:xfrm>
      </p:grpSpPr>
      <p:sp>
        <p:nvSpPr>
          <p:cNvPr id="577" name="Google Shape;577;p178"/>
          <p:cNvSpPr/>
          <p:nvPr/>
        </p:nvSpPr>
        <p:spPr>
          <a:xfrm>
            <a:off x="-32150" y="-5075"/>
            <a:ext cx="9229800" cy="4035600"/>
          </a:xfrm>
          <a:prstGeom prst="rect">
            <a:avLst/>
          </a:prstGeom>
          <a:solidFill>
            <a:srgbClr val="1E9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578" name="Google Shape;578;p178"/>
          <p:cNvPicPr preferRelativeResize="0"/>
          <p:nvPr/>
        </p:nvPicPr>
        <p:blipFill rotWithShape="1">
          <a:blip r:embed="rId2">
            <a:alphaModFix/>
          </a:blip>
          <a:srcRect t="61443"/>
          <a:stretch/>
        </p:blipFill>
        <p:spPr>
          <a:xfrm>
            <a:off x="953550" y="-5076"/>
            <a:ext cx="1382625" cy="713850"/>
          </a:xfrm>
          <a:prstGeom prst="rect">
            <a:avLst/>
          </a:prstGeom>
          <a:noFill/>
          <a:ln>
            <a:noFill/>
          </a:ln>
        </p:spPr>
      </p:pic>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rustworthy - Opening slide with photos">
  <p:cSld name="CUSTOM_9">
    <p:spTree>
      <p:nvGrpSpPr>
        <p:cNvPr id="1" name="Shape 579"/>
        <p:cNvGrpSpPr/>
        <p:nvPr/>
      </p:nvGrpSpPr>
      <p:grpSpPr>
        <a:xfrm>
          <a:off x="0" y="0"/>
          <a:ext cx="0" cy="0"/>
          <a:chOff x="0" y="0"/>
          <a:chExt cx="0" cy="0"/>
        </a:xfrm>
      </p:grpSpPr>
      <p:sp>
        <p:nvSpPr>
          <p:cNvPr id="580" name="Google Shape;580;p179"/>
          <p:cNvSpPr/>
          <p:nvPr/>
        </p:nvSpPr>
        <p:spPr>
          <a:xfrm>
            <a:off x="-32150" y="-5075"/>
            <a:ext cx="9229800" cy="4035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1" name="Google Shape;581;p179"/>
          <p:cNvPicPr preferRelativeResize="0"/>
          <p:nvPr/>
        </p:nvPicPr>
        <p:blipFill>
          <a:blip r:embed="rId2">
            <a:alphaModFix amt="20000"/>
          </a:blip>
          <a:stretch>
            <a:fillRect/>
          </a:stretch>
        </p:blipFill>
        <p:spPr>
          <a:xfrm>
            <a:off x="953550" y="-1142651"/>
            <a:ext cx="1382625" cy="1851425"/>
          </a:xfrm>
          <a:prstGeom prst="rect">
            <a:avLst/>
          </a:prstGeom>
          <a:noFill/>
          <a:ln>
            <a:noFill/>
          </a:ln>
        </p:spPr>
      </p:pic>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Vibrant - Opening Slide">
  <p:cSld name="CUSTOM_1">
    <p:bg>
      <p:bgPr>
        <a:solidFill>
          <a:schemeClr val="accent4"/>
        </a:solidFill>
        <a:effectLst/>
      </p:bgPr>
    </p:bg>
    <p:spTree>
      <p:nvGrpSpPr>
        <p:cNvPr id="1" name="Shape 582"/>
        <p:cNvGrpSpPr/>
        <p:nvPr/>
      </p:nvGrpSpPr>
      <p:grpSpPr>
        <a:xfrm>
          <a:off x="0" y="0"/>
          <a:ext cx="0" cy="0"/>
          <a:chOff x="0" y="0"/>
          <a:chExt cx="0" cy="0"/>
        </a:xfrm>
      </p:grpSpPr>
      <p:pic>
        <p:nvPicPr>
          <p:cNvPr id="583" name="Google Shape;583;p180"/>
          <p:cNvPicPr preferRelativeResize="0"/>
          <p:nvPr/>
        </p:nvPicPr>
        <p:blipFill>
          <a:blip r:embed="rId2">
            <a:alphaModFix/>
          </a:blip>
          <a:stretch>
            <a:fillRect/>
          </a:stretch>
        </p:blipFill>
        <p:spPr>
          <a:xfrm rot="-1201278" flipH="1">
            <a:off x="6034325" y="4300326"/>
            <a:ext cx="3376218" cy="1651088"/>
          </a:xfrm>
          <a:prstGeom prst="rect">
            <a:avLst/>
          </a:prstGeom>
          <a:noFill/>
          <a:ln>
            <a:noFill/>
          </a:ln>
        </p:spPr>
      </p:pic>
      <p:pic>
        <p:nvPicPr>
          <p:cNvPr id="584" name="Google Shape;584;p180"/>
          <p:cNvPicPr preferRelativeResize="0"/>
          <p:nvPr/>
        </p:nvPicPr>
        <p:blipFill rotWithShape="1">
          <a:blip r:embed="rId3">
            <a:alphaModFix/>
          </a:blip>
          <a:srcRect t="61443"/>
          <a:stretch/>
        </p:blipFill>
        <p:spPr>
          <a:xfrm>
            <a:off x="953550" y="-5076"/>
            <a:ext cx="1382625" cy="713850"/>
          </a:xfrm>
          <a:prstGeom prst="rect">
            <a:avLst/>
          </a:prstGeom>
          <a:noFill/>
          <a:ln>
            <a:noFill/>
          </a:ln>
        </p:spPr>
      </p:pic>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rustworthy - opening slide">
  <p:cSld name="CUSTOM_1_1">
    <p:bg>
      <p:bgPr>
        <a:solidFill>
          <a:schemeClr val="lt2"/>
        </a:solidFill>
        <a:effectLst/>
      </p:bgPr>
    </p:bg>
    <p:spTree>
      <p:nvGrpSpPr>
        <p:cNvPr id="1" name="Shape 585"/>
        <p:cNvGrpSpPr/>
        <p:nvPr/>
      </p:nvGrpSpPr>
      <p:grpSpPr>
        <a:xfrm>
          <a:off x="0" y="0"/>
          <a:ext cx="0" cy="0"/>
          <a:chOff x="0" y="0"/>
          <a:chExt cx="0" cy="0"/>
        </a:xfrm>
      </p:grpSpPr>
      <p:pic>
        <p:nvPicPr>
          <p:cNvPr id="586" name="Google Shape;586;p181"/>
          <p:cNvPicPr preferRelativeResize="0"/>
          <p:nvPr/>
        </p:nvPicPr>
        <p:blipFill>
          <a:blip r:embed="rId2">
            <a:alphaModFix amt="20000"/>
          </a:blip>
          <a:stretch>
            <a:fillRect/>
          </a:stretch>
        </p:blipFill>
        <p:spPr>
          <a:xfrm>
            <a:off x="953550" y="-1142651"/>
            <a:ext cx="1382625" cy="1851425"/>
          </a:xfrm>
          <a:prstGeom prst="rect">
            <a:avLst/>
          </a:prstGeom>
          <a:noFill/>
          <a:ln>
            <a:noFill/>
          </a:ln>
        </p:spPr>
      </p:pic>
      <p:sp>
        <p:nvSpPr>
          <p:cNvPr id="587" name="Google Shape;587;p18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Vibrant - Light blue full">
  <p:cSld name="CUSTOM_2">
    <p:bg>
      <p:bgPr>
        <a:solidFill>
          <a:srgbClr val="D8EFF8"/>
        </a:solidFill>
        <a:effectLst/>
      </p:bgPr>
    </p:bg>
    <p:spTree>
      <p:nvGrpSpPr>
        <p:cNvPr id="1" name="Shape 588"/>
        <p:cNvGrpSpPr/>
        <p:nvPr/>
      </p:nvGrpSpPr>
      <p:grpSpPr>
        <a:xfrm>
          <a:off x="0" y="0"/>
          <a:ext cx="0" cy="0"/>
          <a:chOff x="0" y="0"/>
          <a:chExt cx="0" cy="0"/>
        </a:xfrm>
      </p:grpSpPr>
      <p:sp>
        <p:nvSpPr>
          <p:cNvPr id="589" name="Google Shape;589;p182"/>
          <p:cNvSpPr/>
          <p:nvPr/>
        </p:nvSpPr>
        <p:spPr>
          <a:xfrm rot="-1799901">
            <a:off x="6268560" y="3883867"/>
            <a:ext cx="5166633" cy="1386163"/>
          </a:xfrm>
          <a:custGeom>
            <a:avLst/>
            <a:gdLst/>
            <a:ahLst/>
            <a:cxnLst/>
            <a:rect l="l" t="t" r="r" b="b"/>
            <a:pathLst>
              <a:path w="441382" h="118419" extrusionOk="0">
                <a:moveTo>
                  <a:pt x="35252" y="21733"/>
                </a:moveTo>
                <a:cubicBezTo>
                  <a:pt x="45961" y="3592"/>
                  <a:pt x="66002" y="-2318"/>
                  <a:pt x="92668" y="872"/>
                </a:cubicBezTo>
                <a:cubicBezTo>
                  <a:pt x="119335" y="4062"/>
                  <a:pt x="163513" y="35034"/>
                  <a:pt x="195251" y="40871"/>
                </a:cubicBezTo>
                <a:cubicBezTo>
                  <a:pt x="226989" y="46708"/>
                  <a:pt x="254931" y="32195"/>
                  <a:pt x="283097" y="35895"/>
                </a:cubicBezTo>
                <a:cubicBezTo>
                  <a:pt x="311263" y="39595"/>
                  <a:pt x="342618" y="59946"/>
                  <a:pt x="364245" y="63072"/>
                </a:cubicBezTo>
                <a:cubicBezTo>
                  <a:pt x="385872" y="66198"/>
                  <a:pt x="405170" y="47004"/>
                  <a:pt x="412857" y="54651"/>
                </a:cubicBezTo>
                <a:cubicBezTo>
                  <a:pt x="420544" y="62298"/>
                  <a:pt x="474443" y="99775"/>
                  <a:pt x="410369" y="108953"/>
                </a:cubicBezTo>
                <a:cubicBezTo>
                  <a:pt x="346295" y="118131"/>
                  <a:pt x="90934" y="124255"/>
                  <a:pt x="28414" y="109718"/>
                </a:cubicBezTo>
                <a:cubicBezTo>
                  <a:pt x="-34105" y="95181"/>
                  <a:pt x="24543" y="39874"/>
                  <a:pt x="35252" y="21733"/>
                </a:cubicBezTo>
                <a:close/>
              </a:path>
            </a:pathLst>
          </a:custGeom>
          <a:solidFill>
            <a:srgbClr val="1E94EB"/>
          </a:solidFill>
          <a:ln>
            <a:noFill/>
          </a:ln>
        </p:spPr>
      </p:sp>
      <p:pic>
        <p:nvPicPr>
          <p:cNvPr id="590" name="Google Shape;590;p182"/>
          <p:cNvPicPr preferRelativeResize="0"/>
          <p:nvPr/>
        </p:nvPicPr>
        <p:blipFill rotWithShape="1">
          <a:blip r:embed="rId2">
            <a:alphaModFix/>
          </a:blip>
          <a:srcRect l="159" r="159"/>
          <a:stretch/>
        </p:blipFill>
        <p:spPr>
          <a:xfrm>
            <a:off x="1862638" y="-2057425"/>
            <a:ext cx="5362575" cy="2952750"/>
          </a:xfrm>
          <a:prstGeom prst="rect">
            <a:avLst/>
          </a:prstGeom>
          <a:noFill/>
          <a:ln>
            <a:noFill/>
          </a:ln>
        </p:spPr>
      </p:pic>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rustworthy - Navy blue full">
  <p:cSld name="CUSTOM_2_1">
    <p:bg>
      <p:bgPr>
        <a:solidFill>
          <a:schemeClr val="lt2"/>
        </a:solidFill>
        <a:effectLst/>
      </p:bgPr>
    </p:bg>
    <p:spTree>
      <p:nvGrpSpPr>
        <p:cNvPr id="1" name="Shape 591"/>
        <p:cNvGrpSpPr/>
        <p:nvPr/>
      </p:nvGrpSpPr>
      <p:grpSpPr>
        <a:xfrm>
          <a:off x="0" y="0"/>
          <a:ext cx="0" cy="0"/>
          <a:chOff x="0" y="0"/>
          <a:chExt cx="0" cy="0"/>
        </a:xfrm>
      </p:grpSpPr>
      <p:sp>
        <p:nvSpPr>
          <p:cNvPr id="592" name="Google Shape;592;p183"/>
          <p:cNvSpPr/>
          <p:nvPr/>
        </p:nvSpPr>
        <p:spPr>
          <a:xfrm rot="-1799901">
            <a:off x="6268560" y="3883867"/>
            <a:ext cx="5166633" cy="1386163"/>
          </a:xfrm>
          <a:custGeom>
            <a:avLst/>
            <a:gdLst/>
            <a:ahLst/>
            <a:cxnLst/>
            <a:rect l="l" t="t" r="r" b="b"/>
            <a:pathLst>
              <a:path w="441382" h="118419" extrusionOk="0">
                <a:moveTo>
                  <a:pt x="35252" y="21733"/>
                </a:moveTo>
                <a:cubicBezTo>
                  <a:pt x="45961" y="3592"/>
                  <a:pt x="66002" y="-2318"/>
                  <a:pt x="92668" y="872"/>
                </a:cubicBezTo>
                <a:cubicBezTo>
                  <a:pt x="119335" y="4062"/>
                  <a:pt x="163513" y="35034"/>
                  <a:pt x="195251" y="40871"/>
                </a:cubicBezTo>
                <a:cubicBezTo>
                  <a:pt x="226989" y="46708"/>
                  <a:pt x="254931" y="32195"/>
                  <a:pt x="283097" y="35895"/>
                </a:cubicBezTo>
                <a:cubicBezTo>
                  <a:pt x="311263" y="39595"/>
                  <a:pt x="342618" y="59946"/>
                  <a:pt x="364245" y="63072"/>
                </a:cubicBezTo>
                <a:cubicBezTo>
                  <a:pt x="385872" y="66198"/>
                  <a:pt x="405170" y="47004"/>
                  <a:pt x="412857" y="54651"/>
                </a:cubicBezTo>
                <a:cubicBezTo>
                  <a:pt x="420544" y="62298"/>
                  <a:pt x="474443" y="99775"/>
                  <a:pt x="410369" y="108953"/>
                </a:cubicBezTo>
                <a:cubicBezTo>
                  <a:pt x="346295" y="118131"/>
                  <a:pt x="90934" y="124255"/>
                  <a:pt x="28414" y="109718"/>
                </a:cubicBezTo>
                <a:cubicBezTo>
                  <a:pt x="-34105" y="95181"/>
                  <a:pt x="24543" y="39874"/>
                  <a:pt x="35252" y="21733"/>
                </a:cubicBezTo>
                <a:close/>
              </a:path>
            </a:pathLst>
          </a:custGeom>
          <a:solidFill>
            <a:srgbClr val="FFFFFF">
              <a:alpha val="13079"/>
            </a:srgbClr>
          </a:solidFill>
          <a:ln>
            <a:noFill/>
          </a:ln>
        </p:spPr>
      </p:sp>
      <p:pic>
        <p:nvPicPr>
          <p:cNvPr id="593" name="Google Shape;593;p183"/>
          <p:cNvPicPr preferRelativeResize="0"/>
          <p:nvPr/>
        </p:nvPicPr>
        <p:blipFill rotWithShape="1">
          <a:blip r:embed="rId2">
            <a:alphaModFix amt="20000"/>
          </a:blip>
          <a:srcRect l="16719" t="16719" r="16719" b="16719"/>
          <a:stretch/>
        </p:blipFill>
        <p:spPr>
          <a:xfrm>
            <a:off x="4216811" y="-721725"/>
            <a:ext cx="2144676" cy="201299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brant - Section break yellow">
  <p:cSld name="CUSTOM_7">
    <p:bg>
      <p:bgPr>
        <a:solidFill>
          <a:srgbClr val="F2C700"/>
        </a:solidFill>
        <a:effectLst/>
      </p:bgPr>
    </p:bg>
    <p:spTree>
      <p:nvGrpSpPr>
        <p:cNvPr id="1" name="Shape 67"/>
        <p:cNvGrpSpPr/>
        <p:nvPr/>
      </p:nvGrpSpPr>
      <p:grpSpPr>
        <a:xfrm>
          <a:off x="0" y="0"/>
          <a:ext cx="0" cy="0"/>
          <a:chOff x="0" y="0"/>
          <a:chExt cx="0" cy="0"/>
        </a:xfrm>
      </p:grpSpPr>
      <p:pic>
        <p:nvPicPr>
          <p:cNvPr id="68" name="Google Shape;68;p19"/>
          <p:cNvPicPr preferRelativeResize="0"/>
          <p:nvPr/>
        </p:nvPicPr>
        <p:blipFill>
          <a:blip r:embed="rId2">
            <a:alphaModFix/>
          </a:blip>
          <a:stretch>
            <a:fillRect/>
          </a:stretch>
        </p:blipFill>
        <p:spPr>
          <a:xfrm>
            <a:off x="6110700" y="3189700"/>
            <a:ext cx="5308101" cy="4553099"/>
          </a:xfrm>
          <a:prstGeom prst="rect">
            <a:avLst/>
          </a:prstGeom>
          <a:noFill/>
          <a:ln>
            <a:noFill/>
          </a:ln>
        </p:spPr>
      </p:pic>
      <p:sp>
        <p:nvSpPr>
          <p:cNvPr id="69" name="Google Shape;69;p19"/>
          <p:cNvSpPr/>
          <p:nvPr/>
        </p:nvSpPr>
        <p:spPr>
          <a:xfrm>
            <a:off x="1165425" y="-665275"/>
            <a:ext cx="1363500" cy="1363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Blank - for navy backgrounds">
  <p:cSld name="BLANK_6_1">
    <p:bg>
      <p:bgPr>
        <a:solidFill>
          <a:schemeClr val="lt2"/>
        </a:solidFill>
        <a:effectLst/>
      </p:bgPr>
    </p:bg>
    <p:spTree>
      <p:nvGrpSpPr>
        <p:cNvPr id="1" name="Shape 594"/>
        <p:cNvGrpSpPr/>
        <p:nvPr/>
      </p:nvGrpSpPr>
      <p:grpSpPr>
        <a:xfrm>
          <a:off x="0" y="0"/>
          <a:ext cx="0" cy="0"/>
          <a:chOff x="0" y="0"/>
          <a:chExt cx="0" cy="0"/>
        </a:xfrm>
      </p:grpSpPr>
      <p:sp>
        <p:nvSpPr>
          <p:cNvPr id="595" name="Google Shape;595;p184"/>
          <p:cNvSpPr txBox="1">
            <a:spLocks noGrp="1"/>
          </p:cNvSpPr>
          <p:nvPr>
            <p:ph type="sldNum" idx="12"/>
          </p:nvPr>
        </p:nvSpPr>
        <p:spPr>
          <a:xfrm>
            <a:off x="8717152" y="4749911"/>
            <a:ext cx="395400" cy="393600"/>
          </a:xfrm>
          <a:prstGeom prst="rect">
            <a:avLst/>
          </a:prstGeom>
        </p:spPr>
        <p:txBody>
          <a:bodyPr spcFirstLastPara="1" wrap="square" lIns="91425" tIns="91425" rIns="91425" bIns="91425" anchor="ctr" anchorCtr="0">
            <a:noAutofit/>
          </a:bodyPr>
          <a:lstStyle>
            <a:lvl1pPr lvl="0" rtl="0">
              <a:buNone/>
              <a:defRPr sz="800">
                <a:solidFill>
                  <a:srgbClr val="000000"/>
                </a:solidFill>
                <a:latin typeface="Montserrat"/>
                <a:ea typeface="Montserrat"/>
                <a:cs typeface="Montserrat"/>
                <a:sym typeface="Montserrat"/>
              </a:defRPr>
            </a:lvl1pPr>
            <a:lvl2pPr lvl="1" rtl="0">
              <a:buNone/>
              <a:defRPr sz="800">
                <a:solidFill>
                  <a:srgbClr val="000000"/>
                </a:solidFill>
                <a:latin typeface="Montserrat"/>
                <a:ea typeface="Montserrat"/>
                <a:cs typeface="Montserrat"/>
                <a:sym typeface="Montserrat"/>
              </a:defRPr>
            </a:lvl2pPr>
            <a:lvl3pPr lvl="2" rtl="0">
              <a:buNone/>
              <a:defRPr sz="800">
                <a:solidFill>
                  <a:srgbClr val="000000"/>
                </a:solidFill>
                <a:latin typeface="Montserrat"/>
                <a:ea typeface="Montserrat"/>
                <a:cs typeface="Montserrat"/>
                <a:sym typeface="Montserrat"/>
              </a:defRPr>
            </a:lvl3pPr>
            <a:lvl4pPr lvl="3" rtl="0">
              <a:buNone/>
              <a:defRPr sz="800">
                <a:solidFill>
                  <a:srgbClr val="000000"/>
                </a:solidFill>
                <a:latin typeface="Montserrat"/>
                <a:ea typeface="Montserrat"/>
                <a:cs typeface="Montserrat"/>
                <a:sym typeface="Montserrat"/>
              </a:defRPr>
            </a:lvl4pPr>
            <a:lvl5pPr lvl="4" rtl="0">
              <a:buNone/>
              <a:defRPr sz="800">
                <a:solidFill>
                  <a:srgbClr val="000000"/>
                </a:solidFill>
                <a:latin typeface="Montserrat"/>
                <a:ea typeface="Montserrat"/>
                <a:cs typeface="Montserrat"/>
                <a:sym typeface="Montserrat"/>
              </a:defRPr>
            </a:lvl5pPr>
            <a:lvl6pPr lvl="5" rtl="0">
              <a:buNone/>
              <a:defRPr sz="800">
                <a:solidFill>
                  <a:srgbClr val="000000"/>
                </a:solidFill>
                <a:latin typeface="Montserrat"/>
                <a:ea typeface="Montserrat"/>
                <a:cs typeface="Montserrat"/>
                <a:sym typeface="Montserrat"/>
              </a:defRPr>
            </a:lvl6pPr>
            <a:lvl7pPr lvl="6" rtl="0">
              <a:buNone/>
              <a:defRPr sz="800">
                <a:solidFill>
                  <a:srgbClr val="000000"/>
                </a:solidFill>
                <a:latin typeface="Montserrat"/>
                <a:ea typeface="Montserrat"/>
                <a:cs typeface="Montserrat"/>
                <a:sym typeface="Montserrat"/>
              </a:defRPr>
            </a:lvl7pPr>
            <a:lvl8pPr lvl="7" rtl="0">
              <a:buNone/>
              <a:defRPr sz="800">
                <a:solidFill>
                  <a:srgbClr val="000000"/>
                </a:solidFill>
                <a:latin typeface="Montserrat"/>
                <a:ea typeface="Montserrat"/>
                <a:cs typeface="Montserrat"/>
                <a:sym typeface="Montserrat"/>
              </a:defRPr>
            </a:lvl8pPr>
            <a:lvl9pPr lvl="8" rtl="0">
              <a:buNone/>
              <a:defRPr sz="8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rustworthy - Two third navy">
  <p:cSld name="CUSTOM_5_4">
    <p:spTree>
      <p:nvGrpSpPr>
        <p:cNvPr id="1" name="Shape 596"/>
        <p:cNvGrpSpPr/>
        <p:nvPr/>
      </p:nvGrpSpPr>
      <p:grpSpPr>
        <a:xfrm>
          <a:off x="0" y="0"/>
          <a:ext cx="0" cy="0"/>
          <a:chOff x="0" y="0"/>
          <a:chExt cx="0" cy="0"/>
        </a:xfrm>
      </p:grpSpPr>
      <p:sp>
        <p:nvSpPr>
          <p:cNvPr id="597" name="Google Shape;597;p185"/>
          <p:cNvSpPr/>
          <p:nvPr/>
        </p:nvSpPr>
        <p:spPr>
          <a:xfrm>
            <a:off x="-32150" y="-5075"/>
            <a:ext cx="9229800" cy="4035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98" name="Google Shape;598;p185"/>
          <p:cNvSpPr txBox="1">
            <a:spLocks noGrp="1"/>
          </p:cNvSpPr>
          <p:nvPr>
            <p:ph type="sldNum" idx="12"/>
          </p:nvPr>
        </p:nvSpPr>
        <p:spPr>
          <a:xfrm>
            <a:off x="8717152" y="4749911"/>
            <a:ext cx="395400" cy="393600"/>
          </a:xfrm>
          <a:prstGeom prst="rect">
            <a:avLst/>
          </a:prstGeom>
        </p:spPr>
        <p:txBody>
          <a:bodyPr spcFirstLastPara="1" wrap="square" lIns="91425" tIns="91425" rIns="91425" bIns="91425" anchor="ctr" anchorCtr="0">
            <a:noAutofit/>
          </a:bodyPr>
          <a:lstStyle>
            <a:lvl1pPr lvl="0" rtl="0">
              <a:buNone/>
              <a:defRPr sz="800">
                <a:solidFill>
                  <a:srgbClr val="000000"/>
                </a:solidFill>
                <a:latin typeface="Montserrat"/>
                <a:ea typeface="Montserrat"/>
                <a:cs typeface="Montserrat"/>
                <a:sym typeface="Montserrat"/>
              </a:defRPr>
            </a:lvl1pPr>
            <a:lvl2pPr lvl="1" rtl="0">
              <a:buNone/>
              <a:defRPr sz="800">
                <a:solidFill>
                  <a:srgbClr val="000000"/>
                </a:solidFill>
                <a:latin typeface="Montserrat"/>
                <a:ea typeface="Montserrat"/>
                <a:cs typeface="Montserrat"/>
                <a:sym typeface="Montserrat"/>
              </a:defRPr>
            </a:lvl2pPr>
            <a:lvl3pPr lvl="2" rtl="0">
              <a:buNone/>
              <a:defRPr sz="800">
                <a:solidFill>
                  <a:srgbClr val="000000"/>
                </a:solidFill>
                <a:latin typeface="Montserrat"/>
                <a:ea typeface="Montserrat"/>
                <a:cs typeface="Montserrat"/>
                <a:sym typeface="Montserrat"/>
              </a:defRPr>
            </a:lvl3pPr>
            <a:lvl4pPr lvl="3" rtl="0">
              <a:buNone/>
              <a:defRPr sz="800">
                <a:solidFill>
                  <a:srgbClr val="000000"/>
                </a:solidFill>
                <a:latin typeface="Montserrat"/>
                <a:ea typeface="Montserrat"/>
                <a:cs typeface="Montserrat"/>
                <a:sym typeface="Montserrat"/>
              </a:defRPr>
            </a:lvl4pPr>
            <a:lvl5pPr lvl="4" rtl="0">
              <a:buNone/>
              <a:defRPr sz="800">
                <a:solidFill>
                  <a:srgbClr val="000000"/>
                </a:solidFill>
                <a:latin typeface="Montserrat"/>
                <a:ea typeface="Montserrat"/>
                <a:cs typeface="Montserrat"/>
                <a:sym typeface="Montserrat"/>
              </a:defRPr>
            </a:lvl5pPr>
            <a:lvl6pPr lvl="5" rtl="0">
              <a:buNone/>
              <a:defRPr sz="800">
                <a:solidFill>
                  <a:srgbClr val="000000"/>
                </a:solidFill>
                <a:latin typeface="Montserrat"/>
                <a:ea typeface="Montserrat"/>
                <a:cs typeface="Montserrat"/>
                <a:sym typeface="Montserrat"/>
              </a:defRPr>
            </a:lvl6pPr>
            <a:lvl7pPr lvl="6" rtl="0">
              <a:buNone/>
              <a:defRPr sz="800">
                <a:solidFill>
                  <a:srgbClr val="000000"/>
                </a:solidFill>
                <a:latin typeface="Montserrat"/>
                <a:ea typeface="Montserrat"/>
                <a:cs typeface="Montserrat"/>
                <a:sym typeface="Montserrat"/>
              </a:defRPr>
            </a:lvl7pPr>
            <a:lvl8pPr lvl="7" rtl="0">
              <a:buNone/>
              <a:defRPr sz="800">
                <a:solidFill>
                  <a:srgbClr val="000000"/>
                </a:solidFill>
                <a:latin typeface="Montserrat"/>
                <a:ea typeface="Montserrat"/>
                <a:cs typeface="Montserrat"/>
                <a:sym typeface="Montserrat"/>
              </a:defRPr>
            </a:lvl8pPr>
            <a:lvl9pPr lvl="8" rtl="0">
              <a:buNone/>
              <a:defRPr sz="8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Full navy">
  <p:cSld name="Full navy">
    <p:spTree>
      <p:nvGrpSpPr>
        <p:cNvPr id="1" name="Shape 599"/>
        <p:cNvGrpSpPr/>
        <p:nvPr/>
      </p:nvGrpSpPr>
      <p:grpSpPr>
        <a:xfrm>
          <a:off x="0" y="0"/>
          <a:ext cx="0" cy="0"/>
          <a:chOff x="0" y="0"/>
          <a:chExt cx="0" cy="0"/>
        </a:xfrm>
      </p:grpSpPr>
      <p:sp>
        <p:nvSpPr>
          <p:cNvPr id="600" name="Google Shape;600;p186"/>
          <p:cNvSpPr/>
          <p:nvPr/>
        </p:nvSpPr>
        <p:spPr>
          <a:xfrm rot="10800000" flipH="1">
            <a:off x="-26400" y="-40950"/>
            <a:ext cx="9196800" cy="5225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Open Sans Light"/>
              <a:ea typeface="Open Sans Light"/>
              <a:cs typeface="Open Sans Light"/>
              <a:sym typeface="Open Sans Light"/>
            </a:endParaRPr>
          </a:p>
        </p:txBody>
      </p:sp>
      <p:sp>
        <p:nvSpPr>
          <p:cNvPr id="601" name="Google Shape;601;p18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rtl="0">
              <a:buNone/>
              <a:defRPr sz="1300">
                <a:solidFill>
                  <a:srgbClr val="000000"/>
                </a:solidFill>
              </a:defRPr>
            </a:lvl1pPr>
            <a:lvl2pPr lvl="1" algn="r" rtl="0">
              <a:buNone/>
              <a:defRPr sz="1300">
                <a:solidFill>
                  <a:srgbClr val="000000"/>
                </a:solidFill>
              </a:defRPr>
            </a:lvl2pPr>
            <a:lvl3pPr lvl="2" algn="r" rtl="0">
              <a:buNone/>
              <a:defRPr sz="1300">
                <a:solidFill>
                  <a:srgbClr val="000000"/>
                </a:solidFill>
              </a:defRPr>
            </a:lvl3pPr>
            <a:lvl4pPr lvl="3" algn="r" rtl="0">
              <a:buNone/>
              <a:defRPr sz="1300">
                <a:solidFill>
                  <a:srgbClr val="000000"/>
                </a:solidFill>
              </a:defRPr>
            </a:lvl4pPr>
            <a:lvl5pPr lvl="4" algn="r" rtl="0">
              <a:buNone/>
              <a:defRPr sz="1300">
                <a:solidFill>
                  <a:srgbClr val="000000"/>
                </a:solidFill>
              </a:defRPr>
            </a:lvl5pPr>
            <a:lvl6pPr lvl="5" algn="r" rtl="0">
              <a:buNone/>
              <a:defRPr sz="1300">
                <a:solidFill>
                  <a:srgbClr val="000000"/>
                </a:solidFill>
              </a:defRPr>
            </a:lvl6pPr>
            <a:lvl7pPr lvl="6" algn="r" rtl="0">
              <a:buNone/>
              <a:defRPr sz="1300">
                <a:solidFill>
                  <a:srgbClr val="000000"/>
                </a:solidFill>
              </a:defRPr>
            </a:lvl7pPr>
            <a:lvl8pPr lvl="7" algn="r" rtl="0">
              <a:buNone/>
              <a:defRPr sz="1300">
                <a:solidFill>
                  <a:srgbClr val="000000"/>
                </a:solidFill>
              </a:defRPr>
            </a:lvl8pPr>
            <a:lvl9pPr lvl="8" algn="r" rtl="0">
              <a:buNone/>
              <a:defRPr sz="13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itle slide">
  <p:cSld name="BLANK_4_1">
    <p:bg>
      <p:bgPr>
        <a:solidFill>
          <a:schemeClr val="accent4"/>
        </a:solidFill>
        <a:effectLst/>
      </p:bgPr>
    </p:bg>
    <p:spTree>
      <p:nvGrpSpPr>
        <p:cNvPr id="1" name="Shape 602"/>
        <p:cNvGrpSpPr/>
        <p:nvPr/>
      </p:nvGrpSpPr>
      <p:grpSpPr>
        <a:xfrm>
          <a:off x="0" y="0"/>
          <a:ext cx="0" cy="0"/>
          <a:chOff x="0" y="0"/>
          <a:chExt cx="0" cy="0"/>
        </a:xfrm>
      </p:grpSpPr>
      <p:sp>
        <p:nvSpPr>
          <p:cNvPr id="603" name="Google Shape;603;p18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pic>
        <p:nvPicPr>
          <p:cNvPr id="604" name="Google Shape;604;p187"/>
          <p:cNvPicPr preferRelativeResize="0"/>
          <p:nvPr/>
        </p:nvPicPr>
        <p:blipFill rotWithShape="1">
          <a:blip r:embed="rId2">
            <a:alphaModFix/>
          </a:blip>
          <a:srcRect l="1152" r="1152"/>
          <a:stretch/>
        </p:blipFill>
        <p:spPr>
          <a:xfrm>
            <a:off x="0" y="4022450"/>
            <a:ext cx="9143989" cy="860189"/>
          </a:xfrm>
          <a:prstGeom prst="rect">
            <a:avLst/>
          </a:prstGeom>
          <a:noFill/>
          <a:ln>
            <a:noFill/>
          </a:ln>
        </p:spPr>
      </p:pic>
      <p:grpSp>
        <p:nvGrpSpPr>
          <p:cNvPr id="605" name="Google Shape;605;p187"/>
          <p:cNvGrpSpPr/>
          <p:nvPr/>
        </p:nvGrpSpPr>
        <p:grpSpPr>
          <a:xfrm>
            <a:off x="6907203" y="-236947"/>
            <a:ext cx="2236797" cy="2062345"/>
            <a:chOff x="6907203" y="-236947"/>
            <a:chExt cx="2236797" cy="2062345"/>
          </a:xfrm>
        </p:grpSpPr>
        <p:pic>
          <p:nvPicPr>
            <p:cNvPr id="606" name="Google Shape;606;p187"/>
            <p:cNvPicPr preferRelativeResize="0"/>
            <p:nvPr/>
          </p:nvPicPr>
          <p:blipFill rotWithShape="1">
            <a:blip r:embed="rId3">
              <a:alphaModFix/>
            </a:blip>
            <a:srcRect l="22863" r="22868"/>
            <a:stretch/>
          </p:blipFill>
          <p:spPr>
            <a:xfrm rot="10799986" flipH="1">
              <a:off x="6976125" y="-236943"/>
              <a:ext cx="2167875" cy="2062336"/>
            </a:xfrm>
            <a:prstGeom prst="rect">
              <a:avLst/>
            </a:prstGeom>
            <a:noFill/>
            <a:ln>
              <a:noFill/>
            </a:ln>
          </p:spPr>
        </p:pic>
        <p:sp>
          <p:nvSpPr>
            <p:cNvPr id="607" name="Google Shape;607;p187"/>
            <p:cNvSpPr/>
            <p:nvPr/>
          </p:nvSpPr>
          <p:spPr>
            <a:xfrm flipH="1">
              <a:off x="6907203" y="629325"/>
              <a:ext cx="159300" cy="159300"/>
            </a:xfrm>
            <a:prstGeom prst="ellipse">
              <a:avLst/>
            </a:prstGeom>
            <a:solidFill>
              <a:srgbClr val="271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Map">
  <p:cSld name="BLANK_7">
    <p:bg>
      <p:bgPr>
        <a:solidFill>
          <a:srgbClr val="FFFFFF"/>
        </a:solidFill>
        <a:effectLst/>
      </p:bgPr>
    </p:bg>
    <p:spTree>
      <p:nvGrpSpPr>
        <p:cNvPr id="1" name="Shape 608"/>
        <p:cNvGrpSpPr/>
        <p:nvPr/>
      </p:nvGrpSpPr>
      <p:grpSpPr>
        <a:xfrm>
          <a:off x="0" y="0"/>
          <a:ext cx="0" cy="0"/>
          <a:chOff x="0" y="0"/>
          <a:chExt cx="0" cy="0"/>
        </a:xfrm>
      </p:grpSpPr>
      <p:pic>
        <p:nvPicPr>
          <p:cNvPr id="609" name="Google Shape;609;p188" descr="map.png"/>
          <p:cNvPicPr preferRelativeResize="0"/>
          <p:nvPr/>
        </p:nvPicPr>
        <p:blipFill rotWithShape="1">
          <a:blip r:embed="rId2">
            <a:alphaModFix amt="52000"/>
          </a:blip>
          <a:srcRect t="9883" b="12107"/>
          <a:stretch/>
        </p:blipFill>
        <p:spPr>
          <a:xfrm>
            <a:off x="246113" y="664475"/>
            <a:ext cx="8369248" cy="4123674"/>
          </a:xfrm>
          <a:prstGeom prst="rect">
            <a:avLst/>
          </a:prstGeom>
          <a:noFill/>
          <a:ln>
            <a:noFill/>
          </a:ln>
        </p:spPr>
      </p:pic>
      <p:pic>
        <p:nvPicPr>
          <p:cNvPr id="610" name="Google Shape;610;p188"/>
          <p:cNvPicPr preferRelativeResize="0"/>
          <p:nvPr/>
        </p:nvPicPr>
        <p:blipFill>
          <a:blip r:embed="rId3">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1"/>
        <p:cNvGrpSpPr/>
        <p:nvPr/>
      </p:nvGrpSpPr>
      <p:grpSpPr>
        <a:xfrm>
          <a:off x="0" y="0"/>
          <a:ext cx="0" cy="0"/>
          <a:chOff x="0" y="0"/>
          <a:chExt cx="0" cy="0"/>
        </a:xfrm>
      </p:grpSpPr>
      <p:sp>
        <p:nvSpPr>
          <p:cNvPr id="612" name="Google Shape;612;p189"/>
          <p:cNvSpPr txBox="1">
            <a:spLocks noGrp="1"/>
          </p:cNvSpPr>
          <p:nvPr>
            <p:ph type="title"/>
          </p:nvPr>
        </p:nvSpPr>
        <p:spPr>
          <a:xfrm>
            <a:off x="377000" y="377468"/>
            <a:ext cx="8499900" cy="645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2pPr>
            <a:lvl3pPr marR="0" lvl="2"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3pPr>
            <a:lvl4pPr marR="0" lvl="3"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4pPr>
            <a:lvl5pPr marR="0" lvl="4"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5pPr>
            <a:lvl6pPr marR="0" lvl="5"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6pPr>
            <a:lvl7pPr marR="0" lvl="6"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7pPr>
            <a:lvl8pPr marR="0" lvl="7"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8pPr>
            <a:lvl9pPr marR="0" lvl="8"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9pPr>
          </a:lstStyle>
          <a:p>
            <a:endParaRPr/>
          </a:p>
        </p:txBody>
      </p:sp>
      <p:pic>
        <p:nvPicPr>
          <p:cNvPr id="613" name="Google Shape;613;p189" descr="color-block.png"/>
          <p:cNvPicPr preferRelativeResize="0"/>
          <p:nvPr/>
        </p:nvPicPr>
        <p:blipFill rotWithShape="1">
          <a:blip r:embed="rId2">
            <a:alphaModFix/>
          </a:blip>
          <a:srcRect/>
          <a:stretch/>
        </p:blipFill>
        <p:spPr>
          <a:xfrm>
            <a:off x="0" y="9"/>
            <a:ext cx="9144003" cy="88232"/>
          </a:xfrm>
          <a:prstGeom prst="rect">
            <a:avLst/>
          </a:prstGeom>
          <a:noFill/>
          <a:ln>
            <a:noFill/>
          </a:ln>
        </p:spPr>
      </p:pic>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ext slide 1">
  <p:cSld name="BLANK_4_1_1">
    <p:bg>
      <p:bgPr>
        <a:solidFill>
          <a:srgbClr val="FFFFFF"/>
        </a:solidFill>
        <a:effectLst/>
      </p:bgPr>
    </p:bg>
    <p:spTree>
      <p:nvGrpSpPr>
        <p:cNvPr id="1" name="Shape 614"/>
        <p:cNvGrpSpPr/>
        <p:nvPr/>
      </p:nvGrpSpPr>
      <p:grpSpPr>
        <a:xfrm>
          <a:off x="0" y="0"/>
          <a:ext cx="0" cy="0"/>
          <a:chOff x="0" y="0"/>
          <a:chExt cx="0" cy="0"/>
        </a:xfrm>
      </p:grpSpPr>
      <p:sp>
        <p:nvSpPr>
          <p:cNvPr id="615" name="Google Shape;615;p190"/>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16" name="Google Shape;616;p190"/>
          <p:cNvPicPr preferRelativeResize="0"/>
          <p:nvPr/>
        </p:nvPicPr>
        <p:blipFill>
          <a:blip r:embed="rId2">
            <a:alphaModFix/>
          </a:blip>
          <a:stretch>
            <a:fillRect/>
          </a:stretch>
        </p:blipFill>
        <p:spPr>
          <a:xfrm>
            <a:off x="7900925" y="4802575"/>
            <a:ext cx="724875" cy="114900"/>
          </a:xfrm>
          <a:prstGeom prst="rect">
            <a:avLst/>
          </a:prstGeom>
          <a:noFill/>
          <a:ln>
            <a:noFill/>
          </a:ln>
        </p:spPr>
      </p:pic>
      <p:sp>
        <p:nvSpPr>
          <p:cNvPr id="617" name="Google Shape;617;p190"/>
          <p:cNvSpPr txBox="1">
            <a:spLocks noGrp="1"/>
          </p:cNvSpPr>
          <p:nvPr>
            <p:ph type="title"/>
          </p:nvPr>
        </p:nvSpPr>
        <p:spPr>
          <a:xfrm>
            <a:off x="456400" y="445025"/>
            <a:ext cx="8230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618" name="Google Shape;618;p190"/>
          <p:cNvSpPr txBox="1">
            <a:spLocks noGrp="1"/>
          </p:cNvSpPr>
          <p:nvPr>
            <p:ph type="body" idx="1"/>
          </p:nvPr>
        </p:nvSpPr>
        <p:spPr>
          <a:xfrm>
            <a:off x="456400" y="1152475"/>
            <a:ext cx="71427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Montserrat"/>
              <a:buChar char="●"/>
              <a:defRPr b="1">
                <a:latin typeface="Montserrat"/>
                <a:ea typeface="Montserrat"/>
                <a:cs typeface="Montserrat"/>
                <a:sym typeface="Montserrat"/>
              </a:defRPr>
            </a:lvl1pPr>
            <a:lvl2pPr marL="914400" lvl="1"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2pPr>
            <a:lvl3pPr marL="1371600" lvl="2"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3pPr>
            <a:lvl4pPr marL="1828800" lvl="3"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4pPr>
            <a:lvl5pPr marL="2286000" lvl="4"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5pPr>
            <a:lvl6pPr marL="2743200" lvl="5"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6pPr>
            <a:lvl7pPr marL="3200400" lvl="6"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7pPr>
            <a:lvl8pPr marL="3657600" lvl="7"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8pPr>
            <a:lvl9pPr marL="4114800" lvl="8" indent="-273050" rtl="0">
              <a:lnSpc>
                <a:spcPct val="115000"/>
              </a:lnSpc>
              <a:spcBef>
                <a:spcPts val="1600"/>
              </a:spcBef>
              <a:spcAft>
                <a:spcPts val="1600"/>
              </a:spcAft>
              <a:buSzPts val="700"/>
              <a:buFont typeface="Open Sans"/>
              <a:buChar char="■"/>
              <a:defRPr sz="700">
                <a:latin typeface="Open Sans"/>
                <a:ea typeface="Open Sans"/>
                <a:cs typeface="Open Sans"/>
                <a:sym typeface="Open Sans"/>
              </a:defRPr>
            </a:lvl9pPr>
          </a:lstStyle>
          <a:p>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 slide 1">
  <p:cSld name="BLANK_4_2">
    <p:bg>
      <p:bgPr>
        <a:solidFill>
          <a:schemeClr val="accent4"/>
        </a:solidFill>
        <a:effectLst/>
      </p:bgPr>
    </p:bg>
    <p:spTree>
      <p:nvGrpSpPr>
        <p:cNvPr id="1" name="Shape 619"/>
        <p:cNvGrpSpPr/>
        <p:nvPr/>
      </p:nvGrpSpPr>
      <p:grpSpPr>
        <a:xfrm>
          <a:off x="0" y="0"/>
          <a:ext cx="0" cy="0"/>
          <a:chOff x="0" y="0"/>
          <a:chExt cx="0" cy="0"/>
        </a:xfrm>
      </p:grpSpPr>
      <p:sp>
        <p:nvSpPr>
          <p:cNvPr id="620" name="Google Shape;620;p19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pic>
        <p:nvPicPr>
          <p:cNvPr id="621" name="Google Shape;621;p191"/>
          <p:cNvPicPr preferRelativeResize="0"/>
          <p:nvPr/>
        </p:nvPicPr>
        <p:blipFill rotWithShape="1">
          <a:blip r:embed="rId2">
            <a:alphaModFix/>
          </a:blip>
          <a:srcRect l="1152" r="1152"/>
          <a:stretch/>
        </p:blipFill>
        <p:spPr>
          <a:xfrm>
            <a:off x="0" y="4022450"/>
            <a:ext cx="9143989" cy="860189"/>
          </a:xfrm>
          <a:prstGeom prst="rect">
            <a:avLst/>
          </a:prstGeom>
          <a:noFill/>
          <a:ln>
            <a:noFill/>
          </a:ln>
        </p:spPr>
      </p:pic>
      <p:grpSp>
        <p:nvGrpSpPr>
          <p:cNvPr id="622" name="Google Shape;622;p191"/>
          <p:cNvGrpSpPr/>
          <p:nvPr/>
        </p:nvGrpSpPr>
        <p:grpSpPr>
          <a:xfrm>
            <a:off x="6907203" y="-236947"/>
            <a:ext cx="2236797" cy="2062345"/>
            <a:chOff x="6907203" y="-236947"/>
            <a:chExt cx="2236797" cy="2062345"/>
          </a:xfrm>
        </p:grpSpPr>
        <p:pic>
          <p:nvPicPr>
            <p:cNvPr id="623" name="Google Shape;623;p191"/>
            <p:cNvPicPr preferRelativeResize="0"/>
            <p:nvPr/>
          </p:nvPicPr>
          <p:blipFill rotWithShape="1">
            <a:blip r:embed="rId3">
              <a:alphaModFix/>
            </a:blip>
            <a:srcRect l="22863" r="22868"/>
            <a:stretch/>
          </p:blipFill>
          <p:spPr>
            <a:xfrm rot="10799986" flipH="1">
              <a:off x="6976125" y="-236943"/>
              <a:ext cx="2167875" cy="2062336"/>
            </a:xfrm>
            <a:prstGeom prst="rect">
              <a:avLst/>
            </a:prstGeom>
            <a:noFill/>
            <a:ln>
              <a:noFill/>
            </a:ln>
          </p:spPr>
        </p:pic>
        <p:sp>
          <p:nvSpPr>
            <p:cNvPr id="624" name="Google Shape;624;p191"/>
            <p:cNvSpPr/>
            <p:nvPr/>
          </p:nvSpPr>
          <p:spPr>
            <a:xfrm flipH="1">
              <a:off x="6907203" y="629325"/>
              <a:ext cx="159300" cy="159300"/>
            </a:xfrm>
            <a:prstGeom prst="ellipse">
              <a:avLst/>
            </a:prstGeom>
            <a:solidFill>
              <a:srgbClr val="271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slide 2" type="title">
  <p:cSld name="TITLE">
    <p:spTree>
      <p:nvGrpSpPr>
        <p:cNvPr id="1" name="Shape 625"/>
        <p:cNvGrpSpPr/>
        <p:nvPr/>
      </p:nvGrpSpPr>
      <p:grpSpPr>
        <a:xfrm>
          <a:off x="0" y="0"/>
          <a:ext cx="0" cy="0"/>
          <a:chOff x="0" y="0"/>
          <a:chExt cx="0" cy="0"/>
        </a:xfrm>
      </p:grpSpPr>
      <p:sp>
        <p:nvSpPr>
          <p:cNvPr id="626" name="Google Shape;626;p19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27" name="Google Shape;627;p19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28" name="Google Shape;628;p1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ext slide 1 1">
  <p:cSld name="BLANK_4_1_2">
    <p:bg>
      <p:bgPr>
        <a:solidFill>
          <a:srgbClr val="FFFFFF"/>
        </a:solidFill>
        <a:effectLst/>
      </p:bgPr>
    </p:bg>
    <p:spTree>
      <p:nvGrpSpPr>
        <p:cNvPr id="1" name="Shape 629"/>
        <p:cNvGrpSpPr/>
        <p:nvPr/>
      </p:nvGrpSpPr>
      <p:grpSpPr>
        <a:xfrm>
          <a:off x="0" y="0"/>
          <a:ext cx="0" cy="0"/>
          <a:chOff x="0" y="0"/>
          <a:chExt cx="0" cy="0"/>
        </a:xfrm>
      </p:grpSpPr>
      <p:sp>
        <p:nvSpPr>
          <p:cNvPr id="630" name="Google Shape;630;p193"/>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31" name="Google Shape;631;p193"/>
          <p:cNvPicPr preferRelativeResize="0"/>
          <p:nvPr/>
        </p:nvPicPr>
        <p:blipFill>
          <a:blip r:embed="rId2">
            <a:alphaModFix/>
          </a:blip>
          <a:stretch>
            <a:fillRect/>
          </a:stretch>
        </p:blipFill>
        <p:spPr>
          <a:xfrm>
            <a:off x="7900925" y="4802575"/>
            <a:ext cx="724875" cy="114900"/>
          </a:xfrm>
          <a:prstGeom prst="rect">
            <a:avLst/>
          </a:prstGeom>
          <a:noFill/>
          <a:ln>
            <a:noFill/>
          </a:ln>
        </p:spPr>
      </p:pic>
      <p:sp>
        <p:nvSpPr>
          <p:cNvPr id="632" name="Google Shape;632;p193"/>
          <p:cNvSpPr txBox="1">
            <a:spLocks noGrp="1"/>
          </p:cNvSpPr>
          <p:nvPr>
            <p:ph type="title"/>
          </p:nvPr>
        </p:nvSpPr>
        <p:spPr>
          <a:xfrm>
            <a:off x="456400" y="445025"/>
            <a:ext cx="8230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633" name="Google Shape;633;p193"/>
          <p:cNvSpPr txBox="1">
            <a:spLocks noGrp="1"/>
          </p:cNvSpPr>
          <p:nvPr>
            <p:ph type="body" idx="1"/>
          </p:nvPr>
        </p:nvSpPr>
        <p:spPr>
          <a:xfrm>
            <a:off x="456400" y="1152475"/>
            <a:ext cx="71427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Montserrat"/>
              <a:buChar char="●"/>
              <a:defRPr b="1">
                <a:latin typeface="Montserrat"/>
                <a:ea typeface="Montserrat"/>
                <a:cs typeface="Montserrat"/>
                <a:sym typeface="Montserrat"/>
              </a:defRPr>
            </a:lvl1pPr>
            <a:lvl2pPr marL="914400" lvl="1"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2pPr>
            <a:lvl3pPr marL="1371600" lvl="2"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3pPr>
            <a:lvl4pPr marL="1828800" lvl="3"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4pPr>
            <a:lvl5pPr marL="2286000" lvl="4"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5pPr>
            <a:lvl6pPr marL="2743200" lvl="5"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6pPr>
            <a:lvl7pPr marL="3200400" lvl="6"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7pPr>
            <a:lvl8pPr marL="3657600" lvl="7"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8pPr>
            <a:lvl9pPr marL="4114800" lvl="8" indent="-273050" rtl="0">
              <a:lnSpc>
                <a:spcPct val="115000"/>
              </a:lnSpc>
              <a:spcBef>
                <a:spcPts val="1600"/>
              </a:spcBef>
              <a:spcAft>
                <a:spcPts val="1600"/>
              </a:spcAft>
              <a:buSzPts val="700"/>
              <a:buFont typeface="Open Sans"/>
              <a:buChar char="■"/>
              <a:defRPr sz="700">
                <a:latin typeface="Open Sans"/>
                <a:ea typeface="Open Sans"/>
                <a:cs typeface="Open Sans"/>
                <a:sym typeface="Open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ibrant - wavy yellow">
  <p:cSld name="CUSTOM_7_1">
    <p:bg>
      <p:bgPr>
        <a:solidFill>
          <a:srgbClr val="F2C700"/>
        </a:solidFill>
        <a:effectLst/>
      </p:bgPr>
    </p:bg>
    <p:spTree>
      <p:nvGrpSpPr>
        <p:cNvPr id="1" name="Shape 70"/>
        <p:cNvGrpSpPr/>
        <p:nvPr/>
      </p:nvGrpSpPr>
      <p:grpSpPr>
        <a:xfrm>
          <a:off x="0" y="0"/>
          <a:ext cx="0" cy="0"/>
          <a:chOff x="0" y="0"/>
          <a:chExt cx="0" cy="0"/>
        </a:xfrm>
      </p:grpSpPr>
      <p:sp>
        <p:nvSpPr>
          <p:cNvPr id="71" name="Google Shape;71;p20"/>
          <p:cNvSpPr/>
          <p:nvPr/>
        </p:nvSpPr>
        <p:spPr>
          <a:xfrm rot="-10227400">
            <a:off x="394906" y="-931057"/>
            <a:ext cx="11108070" cy="3142926"/>
          </a:xfrm>
          <a:custGeom>
            <a:avLst/>
            <a:gdLst/>
            <a:ahLst/>
            <a:cxnLst/>
            <a:rect l="l" t="t" r="r" b="b"/>
            <a:pathLst>
              <a:path w="444305" h="125712" extrusionOk="0">
                <a:moveTo>
                  <a:pt x="29950" y="12847"/>
                </a:moveTo>
                <a:cubicBezTo>
                  <a:pt x="40659" y="-5294"/>
                  <a:pt x="72308" y="-1329"/>
                  <a:pt x="95609" y="7110"/>
                </a:cubicBezTo>
                <a:cubicBezTo>
                  <a:pt x="118910" y="15549"/>
                  <a:pt x="138017" y="57642"/>
                  <a:pt x="169755" y="63479"/>
                </a:cubicBezTo>
                <a:cubicBezTo>
                  <a:pt x="201493" y="69316"/>
                  <a:pt x="253133" y="41161"/>
                  <a:pt x="286038" y="42133"/>
                </a:cubicBezTo>
                <a:cubicBezTo>
                  <a:pt x="318943" y="43105"/>
                  <a:pt x="345559" y="66184"/>
                  <a:pt x="367186" y="69310"/>
                </a:cubicBezTo>
                <a:cubicBezTo>
                  <a:pt x="388813" y="72436"/>
                  <a:pt x="408111" y="53242"/>
                  <a:pt x="415798" y="60889"/>
                </a:cubicBezTo>
                <a:cubicBezTo>
                  <a:pt x="423485" y="68536"/>
                  <a:pt x="477384" y="106013"/>
                  <a:pt x="413310" y="115191"/>
                </a:cubicBezTo>
                <a:cubicBezTo>
                  <a:pt x="349236" y="124369"/>
                  <a:pt x="95248" y="133013"/>
                  <a:pt x="31355" y="115956"/>
                </a:cubicBezTo>
                <a:cubicBezTo>
                  <a:pt x="-32538" y="98899"/>
                  <a:pt x="19241" y="30988"/>
                  <a:pt x="29950" y="12847"/>
                </a:cubicBezTo>
                <a:close/>
              </a:path>
            </a:pathLst>
          </a:custGeom>
          <a:solidFill>
            <a:schemeClr val="accent1"/>
          </a:solidFill>
          <a:ln>
            <a:noFill/>
          </a:ln>
        </p:spPr>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0"/>
        <p:cNvGrpSpPr/>
        <p:nvPr/>
      </p:nvGrpSpPr>
      <p:grpSpPr>
        <a:xfrm>
          <a:off x="0" y="0"/>
          <a:ext cx="0" cy="0"/>
          <a:chOff x="0" y="0"/>
          <a:chExt cx="0" cy="0"/>
        </a:xfrm>
      </p:grpSpPr>
      <p:sp>
        <p:nvSpPr>
          <p:cNvPr id="641" name="Google Shape;641;p19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2" name="Google Shape;642;p19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43" name="Google Shape;643;p19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44" name="Google Shape;644;p19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45" name="Google Shape;645;p19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6"/>
        <p:cNvGrpSpPr/>
        <p:nvPr/>
      </p:nvGrpSpPr>
      <p:grpSpPr>
        <a:xfrm>
          <a:off x="0" y="0"/>
          <a:ext cx="0" cy="0"/>
          <a:chOff x="0" y="0"/>
          <a:chExt cx="0" cy="0"/>
        </a:xfrm>
      </p:grpSpPr>
      <p:sp>
        <p:nvSpPr>
          <p:cNvPr id="647" name="Google Shape;647;p19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8" name="Google Shape;648;p19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49" name="Google Shape;649;p19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0" name="Google Shape;650;p19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1" name="Google Shape;651;p19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2"/>
        <p:cNvGrpSpPr/>
        <p:nvPr/>
      </p:nvGrpSpPr>
      <p:grpSpPr>
        <a:xfrm>
          <a:off x="0" y="0"/>
          <a:ext cx="0" cy="0"/>
          <a:chOff x="0" y="0"/>
          <a:chExt cx="0" cy="0"/>
        </a:xfrm>
      </p:grpSpPr>
      <p:sp>
        <p:nvSpPr>
          <p:cNvPr id="653" name="Google Shape;653;p19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4" name="Google Shape;654;p19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5" name="Google Shape;655;p19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6"/>
        <p:cNvGrpSpPr/>
        <p:nvPr/>
      </p:nvGrpSpPr>
      <p:grpSpPr>
        <a:xfrm>
          <a:off x="0" y="0"/>
          <a:ext cx="0" cy="0"/>
          <a:chOff x="0" y="0"/>
          <a:chExt cx="0" cy="0"/>
        </a:xfrm>
      </p:grpSpPr>
      <p:sp>
        <p:nvSpPr>
          <p:cNvPr id="657" name="Google Shape;657;p19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8" name="Google Shape;658;p19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9" name="Google Shape;659;p19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0" name="Google Shape;660;p19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1" name="Google Shape;661;p19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2" name="Google Shape;662;p19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3"/>
        <p:cNvGrpSpPr/>
        <p:nvPr/>
      </p:nvGrpSpPr>
      <p:grpSpPr>
        <a:xfrm>
          <a:off x="0" y="0"/>
          <a:ext cx="0" cy="0"/>
          <a:chOff x="0" y="0"/>
          <a:chExt cx="0" cy="0"/>
        </a:xfrm>
      </p:grpSpPr>
      <p:sp>
        <p:nvSpPr>
          <p:cNvPr id="664" name="Google Shape;664;p19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5" name="Google Shape;665;p19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6" name="Google Shape;666;p19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7" name="Google Shape;667;p19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8"/>
        <p:cNvGrpSpPr/>
        <p:nvPr/>
      </p:nvGrpSpPr>
      <p:grpSpPr>
        <a:xfrm>
          <a:off x="0" y="0"/>
          <a:ext cx="0" cy="0"/>
          <a:chOff x="0" y="0"/>
          <a:chExt cx="0" cy="0"/>
        </a:xfrm>
      </p:grpSpPr>
      <p:sp>
        <p:nvSpPr>
          <p:cNvPr id="669" name="Google Shape;669;p20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70" name="Google Shape;670;p20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671" name="Google Shape;671;p20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2" name="Google Shape;672;p20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3" name="Google Shape;673;p20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4"/>
        <p:cNvGrpSpPr/>
        <p:nvPr/>
      </p:nvGrpSpPr>
      <p:grpSpPr>
        <a:xfrm>
          <a:off x="0" y="0"/>
          <a:ext cx="0" cy="0"/>
          <a:chOff x="0" y="0"/>
          <a:chExt cx="0" cy="0"/>
        </a:xfrm>
      </p:grpSpPr>
      <p:sp>
        <p:nvSpPr>
          <p:cNvPr id="675" name="Google Shape;675;p201"/>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76" name="Google Shape;676;p201"/>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677" name="Google Shape;677;p201"/>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8" name="Google Shape;678;p201"/>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679" name="Google Shape;679;p201"/>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80" name="Google Shape;680;p20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81" name="Google Shape;681;p20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82" name="Google Shape;682;p20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3"/>
        <p:cNvGrpSpPr/>
        <p:nvPr/>
      </p:nvGrpSpPr>
      <p:grpSpPr>
        <a:xfrm>
          <a:off x="0" y="0"/>
          <a:ext cx="0" cy="0"/>
          <a:chOff x="0" y="0"/>
          <a:chExt cx="0" cy="0"/>
        </a:xfrm>
      </p:grpSpPr>
      <p:sp>
        <p:nvSpPr>
          <p:cNvPr id="684" name="Google Shape;684;p20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5" name="Google Shape;685;p202"/>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686" name="Google Shape;686;p202"/>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687" name="Google Shape;687;p20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88" name="Google Shape;688;p20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89" name="Google Shape;689;p20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0"/>
        <p:cNvGrpSpPr/>
        <p:nvPr/>
      </p:nvGrpSpPr>
      <p:grpSpPr>
        <a:xfrm>
          <a:off x="0" y="0"/>
          <a:ext cx="0" cy="0"/>
          <a:chOff x="0" y="0"/>
          <a:chExt cx="0" cy="0"/>
        </a:xfrm>
      </p:grpSpPr>
      <p:sp>
        <p:nvSpPr>
          <p:cNvPr id="691" name="Google Shape;691;p20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2" name="Google Shape;692;p203"/>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3" name="Google Shape;693;p203"/>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694" name="Google Shape;694;p20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95" name="Google Shape;695;p20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96" name="Google Shape;696;p20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7"/>
        <p:cNvGrpSpPr/>
        <p:nvPr/>
      </p:nvGrpSpPr>
      <p:grpSpPr>
        <a:xfrm>
          <a:off x="0" y="0"/>
          <a:ext cx="0" cy="0"/>
          <a:chOff x="0" y="0"/>
          <a:chExt cx="0" cy="0"/>
        </a:xfrm>
      </p:grpSpPr>
      <p:sp>
        <p:nvSpPr>
          <p:cNvPr id="698" name="Google Shape;698;p20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9" name="Google Shape;699;p20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0" name="Google Shape;700;p20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1" name="Google Shape;701;p20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2" name="Google Shape;702;p20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p:cSld name="BLANK_4">
    <p:bg>
      <p:bgPr>
        <a:solidFill>
          <a:srgbClr val="FFFFFF"/>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3"/>
          <p:cNvPicPr preferRelativeResize="0"/>
          <p:nvPr/>
        </p:nvPicPr>
        <p:blipFill>
          <a:blip r:embed="rId2">
            <a:alphaModFix/>
          </a:blip>
          <a:stretch>
            <a:fillRect/>
          </a:stretch>
        </p:blipFill>
        <p:spPr>
          <a:xfrm>
            <a:off x="7900925" y="4802575"/>
            <a:ext cx="724875" cy="114900"/>
          </a:xfrm>
          <a:prstGeom prst="rect">
            <a:avLst/>
          </a:prstGeom>
          <a:noFill/>
          <a:ln>
            <a:noFill/>
          </a:ln>
        </p:spPr>
      </p:pic>
      <p:sp>
        <p:nvSpPr>
          <p:cNvPr id="15" name="Google Shape;15;p3"/>
          <p:cNvSpPr txBox="1">
            <a:spLocks noGrp="1"/>
          </p:cNvSpPr>
          <p:nvPr>
            <p:ph type="title"/>
          </p:nvPr>
        </p:nvSpPr>
        <p:spPr>
          <a:xfrm>
            <a:off x="456400" y="445025"/>
            <a:ext cx="8230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16" name="Google Shape;16;p3"/>
          <p:cNvSpPr txBox="1">
            <a:spLocks noGrp="1"/>
          </p:cNvSpPr>
          <p:nvPr>
            <p:ph type="body" idx="1"/>
          </p:nvPr>
        </p:nvSpPr>
        <p:spPr>
          <a:xfrm>
            <a:off x="456400" y="1152475"/>
            <a:ext cx="71427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Montserrat"/>
              <a:buChar char="●"/>
              <a:defRPr b="1">
                <a:latin typeface="Montserrat"/>
                <a:ea typeface="Montserrat"/>
                <a:cs typeface="Montserrat"/>
                <a:sym typeface="Montserrat"/>
              </a:defRPr>
            </a:lvl1pPr>
            <a:lvl2pPr marL="914400" lvl="1"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2pPr>
            <a:lvl3pPr marL="1371600" lvl="2"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3pPr>
            <a:lvl4pPr marL="1828800" lvl="3"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4pPr>
            <a:lvl5pPr marL="2286000" lvl="4"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5pPr>
            <a:lvl6pPr marL="2743200" lvl="5"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6pPr>
            <a:lvl7pPr marL="3200400" lvl="6"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7pPr>
            <a:lvl8pPr marL="3657600" lvl="7"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8pPr>
            <a:lvl9pPr marL="4114800" lvl="8" indent="-273050" rtl="0">
              <a:lnSpc>
                <a:spcPct val="115000"/>
              </a:lnSpc>
              <a:spcBef>
                <a:spcPts val="1600"/>
              </a:spcBef>
              <a:spcAft>
                <a:spcPts val="1600"/>
              </a:spcAft>
              <a:buSzPts val="700"/>
              <a:buFont typeface="Open Sans"/>
              <a:buChar char="■"/>
              <a:defRPr sz="700">
                <a:latin typeface="Open Sans"/>
                <a:ea typeface="Open Sans"/>
                <a:cs typeface="Open Sans"/>
                <a:sym typeface="Open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ibrant - wavy blue">
  <p:cSld name="CUSTOM_7_1_1">
    <p:bg>
      <p:bgPr>
        <a:solidFill>
          <a:schemeClr val="lt2"/>
        </a:solidFill>
        <a:effectLst/>
      </p:bgPr>
    </p:bg>
    <p:spTree>
      <p:nvGrpSpPr>
        <p:cNvPr id="1" name="Shape 72"/>
        <p:cNvGrpSpPr/>
        <p:nvPr/>
      </p:nvGrpSpPr>
      <p:grpSpPr>
        <a:xfrm>
          <a:off x="0" y="0"/>
          <a:ext cx="0" cy="0"/>
          <a:chOff x="0" y="0"/>
          <a:chExt cx="0" cy="0"/>
        </a:xfrm>
      </p:grpSpPr>
      <p:sp>
        <p:nvSpPr>
          <p:cNvPr id="73" name="Google Shape;73;p21"/>
          <p:cNvSpPr/>
          <p:nvPr/>
        </p:nvSpPr>
        <p:spPr>
          <a:xfrm rot="10800000">
            <a:off x="1390250" y="-2024299"/>
            <a:ext cx="10770930" cy="6270379"/>
          </a:xfrm>
          <a:custGeom>
            <a:avLst/>
            <a:gdLst/>
            <a:ahLst/>
            <a:cxnLst/>
            <a:rect l="l" t="t" r="r" b="b"/>
            <a:pathLst>
              <a:path w="526117" h="306283" extrusionOk="0">
                <a:moveTo>
                  <a:pt x="25646" y="42436"/>
                </a:moveTo>
                <a:cubicBezTo>
                  <a:pt x="55745" y="4463"/>
                  <a:pt x="167632" y="-5443"/>
                  <a:pt x="194810" y="2812"/>
                </a:cubicBezTo>
                <a:cubicBezTo>
                  <a:pt x="221988" y="11067"/>
                  <a:pt x="171315" y="77742"/>
                  <a:pt x="188714" y="91966"/>
                </a:cubicBezTo>
                <a:cubicBezTo>
                  <a:pt x="206113" y="106190"/>
                  <a:pt x="285234" y="71900"/>
                  <a:pt x="299204" y="88156"/>
                </a:cubicBezTo>
                <a:cubicBezTo>
                  <a:pt x="313174" y="104412"/>
                  <a:pt x="244340" y="177310"/>
                  <a:pt x="272534" y="189502"/>
                </a:cubicBezTo>
                <a:cubicBezTo>
                  <a:pt x="300728" y="201694"/>
                  <a:pt x="429887" y="147592"/>
                  <a:pt x="468368" y="161308"/>
                </a:cubicBezTo>
                <a:cubicBezTo>
                  <a:pt x="506849" y="175024"/>
                  <a:pt x="555490" y="247922"/>
                  <a:pt x="503420" y="271798"/>
                </a:cubicBezTo>
                <a:cubicBezTo>
                  <a:pt x="451350" y="295674"/>
                  <a:pt x="237482" y="311422"/>
                  <a:pt x="155948" y="304564"/>
                </a:cubicBezTo>
                <a:cubicBezTo>
                  <a:pt x="74414" y="297706"/>
                  <a:pt x="35933" y="274338"/>
                  <a:pt x="14216" y="230650"/>
                </a:cubicBezTo>
                <a:cubicBezTo>
                  <a:pt x="-7501" y="186962"/>
                  <a:pt x="-4453" y="80409"/>
                  <a:pt x="25646" y="42436"/>
                </a:cubicBezTo>
                <a:close/>
              </a:path>
            </a:pathLst>
          </a:custGeom>
          <a:solidFill>
            <a:schemeClr val="accent4"/>
          </a:solidFill>
          <a:ln>
            <a:noFill/>
          </a:ln>
        </p:spPr>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3"/>
        <p:cNvGrpSpPr/>
        <p:nvPr/>
      </p:nvGrpSpPr>
      <p:grpSpPr>
        <a:xfrm>
          <a:off x="0" y="0"/>
          <a:ext cx="0" cy="0"/>
          <a:chOff x="0" y="0"/>
          <a:chExt cx="0" cy="0"/>
        </a:xfrm>
      </p:grpSpPr>
      <p:sp>
        <p:nvSpPr>
          <p:cNvPr id="704" name="Google Shape;704;p20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5" name="Google Shape;705;p20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6" name="Google Shape;706;p20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7" name="Google Shape;707;p20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8" name="Google Shape;708;p20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rustworthy - wavy navy">
  <p:cSld name="CUSTOM_7_1_1_1">
    <p:bg>
      <p:bgPr>
        <a:solidFill>
          <a:schemeClr val="lt2"/>
        </a:solidFill>
        <a:effectLst/>
      </p:bgPr>
    </p:bg>
    <p:spTree>
      <p:nvGrpSpPr>
        <p:cNvPr id="1" name="Shape 74"/>
        <p:cNvGrpSpPr/>
        <p:nvPr/>
      </p:nvGrpSpPr>
      <p:grpSpPr>
        <a:xfrm>
          <a:off x="0" y="0"/>
          <a:ext cx="0" cy="0"/>
          <a:chOff x="0" y="0"/>
          <a:chExt cx="0" cy="0"/>
        </a:xfrm>
      </p:grpSpPr>
      <p:sp>
        <p:nvSpPr>
          <p:cNvPr id="75" name="Google Shape;75;p22"/>
          <p:cNvSpPr/>
          <p:nvPr/>
        </p:nvSpPr>
        <p:spPr>
          <a:xfrm rot="10800000">
            <a:off x="870944" y="-1706280"/>
            <a:ext cx="10743900" cy="5600825"/>
          </a:xfrm>
          <a:custGeom>
            <a:avLst/>
            <a:gdLst/>
            <a:ahLst/>
            <a:cxnLst/>
            <a:rect l="l" t="t" r="r" b="b"/>
            <a:pathLst>
              <a:path w="429756" h="224033" extrusionOk="0">
                <a:moveTo>
                  <a:pt x="19860" y="8309"/>
                </a:moveTo>
                <a:cubicBezTo>
                  <a:pt x="41080" y="-14296"/>
                  <a:pt x="114792" y="15121"/>
                  <a:pt x="137817" y="26809"/>
                </a:cubicBezTo>
                <a:cubicBezTo>
                  <a:pt x="160842" y="38497"/>
                  <a:pt x="146167" y="68688"/>
                  <a:pt x="158010" y="78435"/>
                </a:cubicBezTo>
                <a:cubicBezTo>
                  <a:pt x="169853" y="88182"/>
                  <a:pt x="198202" y="76909"/>
                  <a:pt x="208873" y="85293"/>
                </a:cubicBezTo>
                <a:cubicBezTo>
                  <a:pt x="219544" y="93677"/>
                  <a:pt x="193081" y="120581"/>
                  <a:pt x="222037" y="128741"/>
                </a:cubicBezTo>
                <a:cubicBezTo>
                  <a:pt x="250993" y="136901"/>
                  <a:pt x="351097" y="123019"/>
                  <a:pt x="382609" y="134251"/>
                </a:cubicBezTo>
                <a:cubicBezTo>
                  <a:pt x="414121" y="145483"/>
                  <a:pt x="453784" y="181347"/>
                  <a:pt x="411110" y="196133"/>
                </a:cubicBezTo>
                <a:cubicBezTo>
                  <a:pt x="368436" y="210919"/>
                  <a:pt x="193333" y="228581"/>
                  <a:pt x="126565" y="222965"/>
                </a:cubicBezTo>
                <a:cubicBezTo>
                  <a:pt x="59797" y="217349"/>
                  <a:pt x="28284" y="198213"/>
                  <a:pt x="10500" y="162437"/>
                </a:cubicBezTo>
                <a:cubicBezTo>
                  <a:pt x="-7284" y="126661"/>
                  <a:pt x="-1359" y="30914"/>
                  <a:pt x="19860" y="8309"/>
                </a:cubicBezTo>
                <a:close/>
              </a:path>
            </a:pathLst>
          </a:custGeom>
          <a:solidFill>
            <a:srgbClr val="FFFFFF">
              <a:alpha val="12680"/>
            </a:srgbClr>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brant - wavy pink">
  <p:cSld name="CUSTOM_6_1">
    <p:bg>
      <p:bgPr>
        <a:solidFill>
          <a:schemeClr val="accent6"/>
        </a:solidFill>
        <a:effectLst/>
      </p:bgPr>
    </p:bg>
    <p:spTree>
      <p:nvGrpSpPr>
        <p:cNvPr id="1" name="Shape 76"/>
        <p:cNvGrpSpPr/>
        <p:nvPr/>
      </p:nvGrpSpPr>
      <p:grpSpPr>
        <a:xfrm>
          <a:off x="0" y="0"/>
          <a:ext cx="0" cy="0"/>
          <a:chOff x="0" y="0"/>
          <a:chExt cx="0" cy="0"/>
        </a:xfrm>
      </p:grpSpPr>
      <p:sp>
        <p:nvSpPr>
          <p:cNvPr id="77" name="Google Shape;77;p23"/>
          <p:cNvSpPr/>
          <p:nvPr/>
        </p:nvSpPr>
        <p:spPr>
          <a:xfrm rot="10800000">
            <a:off x="1093325" y="-1921899"/>
            <a:ext cx="10770930" cy="6270379"/>
          </a:xfrm>
          <a:custGeom>
            <a:avLst/>
            <a:gdLst/>
            <a:ahLst/>
            <a:cxnLst/>
            <a:rect l="l" t="t" r="r" b="b"/>
            <a:pathLst>
              <a:path w="526117" h="306283" extrusionOk="0">
                <a:moveTo>
                  <a:pt x="25646" y="42436"/>
                </a:moveTo>
                <a:cubicBezTo>
                  <a:pt x="55745" y="4463"/>
                  <a:pt x="167632" y="-5443"/>
                  <a:pt x="194810" y="2812"/>
                </a:cubicBezTo>
                <a:cubicBezTo>
                  <a:pt x="221988" y="11067"/>
                  <a:pt x="171315" y="77742"/>
                  <a:pt x="188714" y="91966"/>
                </a:cubicBezTo>
                <a:cubicBezTo>
                  <a:pt x="206113" y="106190"/>
                  <a:pt x="285234" y="71900"/>
                  <a:pt x="299204" y="88156"/>
                </a:cubicBezTo>
                <a:cubicBezTo>
                  <a:pt x="313174" y="104412"/>
                  <a:pt x="244340" y="177310"/>
                  <a:pt x="272534" y="189502"/>
                </a:cubicBezTo>
                <a:cubicBezTo>
                  <a:pt x="300728" y="201694"/>
                  <a:pt x="429887" y="147592"/>
                  <a:pt x="468368" y="161308"/>
                </a:cubicBezTo>
                <a:cubicBezTo>
                  <a:pt x="506849" y="175024"/>
                  <a:pt x="555490" y="247922"/>
                  <a:pt x="503420" y="271798"/>
                </a:cubicBezTo>
                <a:cubicBezTo>
                  <a:pt x="451350" y="295674"/>
                  <a:pt x="237482" y="311422"/>
                  <a:pt x="155948" y="304564"/>
                </a:cubicBezTo>
                <a:cubicBezTo>
                  <a:pt x="74414" y="297706"/>
                  <a:pt x="35933" y="274338"/>
                  <a:pt x="14216" y="230650"/>
                </a:cubicBezTo>
                <a:cubicBezTo>
                  <a:pt x="-7501" y="186962"/>
                  <a:pt x="-4453" y="80409"/>
                  <a:pt x="25646" y="42436"/>
                </a:cubicBezTo>
                <a:close/>
              </a:path>
            </a:pathLst>
          </a:custGeom>
          <a:solidFill>
            <a:srgbClr val="F89FAB"/>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brant - Top half light pink">
  <p:cSld name="CUSTOM_5_1">
    <p:spTree>
      <p:nvGrpSpPr>
        <p:cNvPr id="1" name="Shape 78"/>
        <p:cNvGrpSpPr/>
        <p:nvPr/>
      </p:nvGrpSpPr>
      <p:grpSpPr>
        <a:xfrm>
          <a:off x="0" y="0"/>
          <a:ext cx="0" cy="0"/>
          <a:chOff x="0" y="0"/>
          <a:chExt cx="0" cy="0"/>
        </a:xfrm>
      </p:grpSpPr>
      <p:sp>
        <p:nvSpPr>
          <p:cNvPr id="79" name="Google Shape;79;p24"/>
          <p:cNvSpPr/>
          <p:nvPr/>
        </p:nvSpPr>
        <p:spPr>
          <a:xfrm>
            <a:off x="0" y="0"/>
            <a:ext cx="9165300" cy="251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4"/>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pic>
        <p:nvPicPr>
          <p:cNvPr id="81" name="Google Shape;81;p24"/>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ibrant - Top half tan">
  <p:cSld name="CUSTOM_5_1_1">
    <p:spTree>
      <p:nvGrpSpPr>
        <p:cNvPr id="1" name="Shape 82"/>
        <p:cNvGrpSpPr/>
        <p:nvPr/>
      </p:nvGrpSpPr>
      <p:grpSpPr>
        <a:xfrm>
          <a:off x="0" y="0"/>
          <a:ext cx="0" cy="0"/>
          <a:chOff x="0" y="0"/>
          <a:chExt cx="0" cy="0"/>
        </a:xfrm>
      </p:grpSpPr>
      <p:sp>
        <p:nvSpPr>
          <p:cNvPr id="83" name="Google Shape;83;p25"/>
          <p:cNvSpPr/>
          <p:nvPr/>
        </p:nvSpPr>
        <p:spPr>
          <a:xfrm>
            <a:off x="0" y="0"/>
            <a:ext cx="9165300" cy="2517900"/>
          </a:xfrm>
          <a:prstGeom prst="rect">
            <a:avLst/>
          </a:prstGeom>
          <a:solidFill>
            <a:srgbClr val="F6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5"/>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5" name="Google Shape;85;p25"/>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rustworthy - Top half light blue">
  <p:cSld name="CUSTOM_5_1_1_1">
    <p:spTree>
      <p:nvGrpSpPr>
        <p:cNvPr id="1" name="Shape 86"/>
        <p:cNvGrpSpPr/>
        <p:nvPr/>
      </p:nvGrpSpPr>
      <p:grpSpPr>
        <a:xfrm>
          <a:off x="0" y="0"/>
          <a:ext cx="0" cy="0"/>
          <a:chOff x="0" y="0"/>
          <a:chExt cx="0" cy="0"/>
        </a:xfrm>
      </p:grpSpPr>
      <p:sp>
        <p:nvSpPr>
          <p:cNvPr id="87" name="Google Shape;87;p26"/>
          <p:cNvSpPr/>
          <p:nvPr/>
        </p:nvSpPr>
        <p:spPr>
          <a:xfrm>
            <a:off x="0" y="0"/>
            <a:ext cx="9165300" cy="2517900"/>
          </a:xfrm>
          <a:prstGeom prst="rect">
            <a:avLst/>
          </a:prstGeom>
          <a:solidFill>
            <a:srgbClr val="D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6"/>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9" name="Google Shape;89;p26"/>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ibrant - left sidebar tan">
  <p:cSld name="CUSTOM_3">
    <p:spTree>
      <p:nvGrpSpPr>
        <p:cNvPr id="1" name="Shape 90"/>
        <p:cNvGrpSpPr/>
        <p:nvPr/>
      </p:nvGrpSpPr>
      <p:grpSpPr>
        <a:xfrm>
          <a:off x="0" y="0"/>
          <a:ext cx="0" cy="0"/>
          <a:chOff x="0" y="0"/>
          <a:chExt cx="0" cy="0"/>
        </a:xfrm>
      </p:grpSpPr>
      <p:sp>
        <p:nvSpPr>
          <p:cNvPr id="91" name="Google Shape;91;p27"/>
          <p:cNvSpPr/>
          <p:nvPr/>
        </p:nvSpPr>
        <p:spPr>
          <a:xfrm>
            <a:off x="-38025" y="-20350"/>
            <a:ext cx="5219700" cy="5163900"/>
          </a:xfrm>
          <a:prstGeom prst="rect">
            <a:avLst/>
          </a:prstGeom>
          <a:solidFill>
            <a:srgbClr val="F6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7"/>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3" name="Google Shape;93;p27"/>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rustworthy - Left sidebar light blue">
  <p:cSld name="BLANK_1">
    <p:bg>
      <p:bgPr>
        <a:solidFill>
          <a:srgbClr val="FFFFFF"/>
        </a:solidFill>
        <a:effectLst/>
      </p:bgPr>
    </p:bg>
    <p:spTree>
      <p:nvGrpSpPr>
        <p:cNvPr id="1" name="Shape 94"/>
        <p:cNvGrpSpPr/>
        <p:nvPr/>
      </p:nvGrpSpPr>
      <p:grpSpPr>
        <a:xfrm>
          <a:off x="0" y="0"/>
          <a:ext cx="0" cy="0"/>
          <a:chOff x="0" y="0"/>
          <a:chExt cx="0" cy="0"/>
        </a:xfrm>
      </p:grpSpPr>
      <p:sp>
        <p:nvSpPr>
          <p:cNvPr id="95" name="Google Shape;95;p28"/>
          <p:cNvSpPr/>
          <p:nvPr/>
        </p:nvSpPr>
        <p:spPr>
          <a:xfrm>
            <a:off x="-38025" y="-20350"/>
            <a:ext cx="5219700" cy="5163900"/>
          </a:xfrm>
          <a:prstGeom prst="rect">
            <a:avLst/>
          </a:prstGeom>
          <a:solidFill>
            <a:srgbClr val="D8E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8"/>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28"/>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ibrant - Left sidebar light pink">
  <p:cSld name="BLANK_1_1">
    <p:bg>
      <p:bgPr>
        <a:solidFill>
          <a:srgbClr val="FFFFFF"/>
        </a:solidFill>
        <a:effectLst/>
      </p:bgPr>
    </p:bg>
    <p:spTree>
      <p:nvGrpSpPr>
        <p:cNvPr id="1" name="Shape 98"/>
        <p:cNvGrpSpPr/>
        <p:nvPr/>
      </p:nvGrpSpPr>
      <p:grpSpPr>
        <a:xfrm>
          <a:off x="0" y="0"/>
          <a:ext cx="0" cy="0"/>
          <a:chOff x="0" y="0"/>
          <a:chExt cx="0" cy="0"/>
        </a:xfrm>
      </p:grpSpPr>
      <p:sp>
        <p:nvSpPr>
          <p:cNvPr id="99" name="Google Shape;99;p29"/>
          <p:cNvSpPr/>
          <p:nvPr/>
        </p:nvSpPr>
        <p:spPr>
          <a:xfrm>
            <a:off x="-38025" y="-20350"/>
            <a:ext cx="5219700" cy="5163900"/>
          </a:xfrm>
          <a:prstGeom prst="rect">
            <a:avLst/>
          </a:prstGeom>
          <a:solidFill>
            <a:srgbClr val="F89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9"/>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1" name="Google Shape;101;p29"/>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ibrant - Right sidebar light pink">
  <p:cSld name="CUSTOM_4">
    <p:spTree>
      <p:nvGrpSpPr>
        <p:cNvPr id="1" name="Shape 102"/>
        <p:cNvGrpSpPr/>
        <p:nvPr/>
      </p:nvGrpSpPr>
      <p:grpSpPr>
        <a:xfrm>
          <a:off x="0" y="0"/>
          <a:ext cx="0" cy="0"/>
          <a:chOff x="0" y="0"/>
          <a:chExt cx="0" cy="0"/>
        </a:xfrm>
      </p:grpSpPr>
      <p:sp>
        <p:nvSpPr>
          <p:cNvPr id="103" name="Google Shape;103;p30"/>
          <p:cNvSpPr/>
          <p:nvPr/>
        </p:nvSpPr>
        <p:spPr>
          <a:xfrm>
            <a:off x="3945475" y="-20350"/>
            <a:ext cx="5219700" cy="5163900"/>
          </a:xfrm>
          <a:prstGeom prst="rect">
            <a:avLst/>
          </a:prstGeom>
          <a:solidFill>
            <a:srgbClr val="F89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0"/>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105" name="Google Shape;105;p30"/>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ite top logo">
  <p:cSld name="BLANK_3">
    <p:bg>
      <p:bgPr>
        <a:solidFill>
          <a:srgbClr val="FFFFFF"/>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4"/>
          <p:cNvPicPr preferRelativeResize="0"/>
          <p:nvPr/>
        </p:nvPicPr>
        <p:blipFill>
          <a:blip r:embed="rId2">
            <a:alphaModFix/>
          </a:blip>
          <a:stretch>
            <a:fillRect/>
          </a:stretch>
        </p:blipFill>
        <p:spPr>
          <a:xfrm>
            <a:off x="8296325" y="202175"/>
            <a:ext cx="724875" cy="1149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rustworthy - Right sidebar light blue">
  <p:cSld name="CUSTOM_4_1">
    <p:spTree>
      <p:nvGrpSpPr>
        <p:cNvPr id="1" name="Shape 106"/>
        <p:cNvGrpSpPr/>
        <p:nvPr/>
      </p:nvGrpSpPr>
      <p:grpSpPr>
        <a:xfrm>
          <a:off x="0" y="0"/>
          <a:ext cx="0" cy="0"/>
          <a:chOff x="0" y="0"/>
          <a:chExt cx="0" cy="0"/>
        </a:xfrm>
      </p:grpSpPr>
      <p:sp>
        <p:nvSpPr>
          <p:cNvPr id="107" name="Google Shape;107;p31"/>
          <p:cNvSpPr/>
          <p:nvPr/>
        </p:nvSpPr>
        <p:spPr>
          <a:xfrm>
            <a:off x="3945475" y="-20350"/>
            <a:ext cx="5219700" cy="516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1"/>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9" name="Google Shape;109;p31"/>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ibrant - Right sidebar tan">
  <p:cSld name="CUSTOM_4_1_1">
    <p:spTree>
      <p:nvGrpSpPr>
        <p:cNvPr id="1" name="Shape 110"/>
        <p:cNvGrpSpPr/>
        <p:nvPr/>
      </p:nvGrpSpPr>
      <p:grpSpPr>
        <a:xfrm>
          <a:off x="0" y="0"/>
          <a:ext cx="0" cy="0"/>
          <a:chOff x="0" y="0"/>
          <a:chExt cx="0" cy="0"/>
        </a:xfrm>
      </p:grpSpPr>
      <p:sp>
        <p:nvSpPr>
          <p:cNvPr id="111" name="Google Shape;111;p32"/>
          <p:cNvSpPr/>
          <p:nvPr/>
        </p:nvSpPr>
        <p:spPr>
          <a:xfrm>
            <a:off x="3945475" y="-20350"/>
            <a:ext cx="5219700" cy="51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32"/>
          <p:cNvPicPr preferRelativeResize="0"/>
          <p:nvPr/>
        </p:nvPicPr>
        <p:blipFill>
          <a:blip r:embed="rId2">
            <a:alphaModFix/>
          </a:blip>
          <a:stretch>
            <a:fillRect/>
          </a:stretch>
        </p:blipFill>
        <p:spPr>
          <a:xfrm>
            <a:off x="7900925" y="4802575"/>
            <a:ext cx="724875" cy="114900"/>
          </a:xfrm>
          <a:prstGeom prst="rect">
            <a:avLst/>
          </a:prstGeom>
          <a:noFill/>
          <a:ln>
            <a:noFill/>
          </a:ln>
        </p:spPr>
      </p:pic>
      <p:sp>
        <p:nvSpPr>
          <p:cNvPr id="113" name="Google Shape;113;p32"/>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ibrant - Opening Slide with images ">
  <p:cSld name="CUSTOM">
    <p:spTree>
      <p:nvGrpSpPr>
        <p:cNvPr id="1" name="Shape 114"/>
        <p:cNvGrpSpPr/>
        <p:nvPr/>
      </p:nvGrpSpPr>
      <p:grpSpPr>
        <a:xfrm>
          <a:off x="0" y="0"/>
          <a:ext cx="0" cy="0"/>
          <a:chOff x="0" y="0"/>
          <a:chExt cx="0" cy="0"/>
        </a:xfrm>
      </p:grpSpPr>
      <p:sp>
        <p:nvSpPr>
          <p:cNvPr id="115" name="Google Shape;115;p33"/>
          <p:cNvSpPr/>
          <p:nvPr/>
        </p:nvSpPr>
        <p:spPr>
          <a:xfrm>
            <a:off x="-32150" y="-5075"/>
            <a:ext cx="9229800" cy="4035600"/>
          </a:xfrm>
          <a:prstGeom prst="rect">
            <a:avLst/>
          </a:prstGeom>
          <a:solidFill>
            <a:srgbClr val="1E9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116" name="Google Shape;116;p33"/>
          <p:cNvPicPr preferRelativeResize="0"/>
          <p:nvPr/>
        </p:nvPicPr>
        <p:blipFill rotWithShape="1">
          <a:blip r:embed="rId2">
            <a:alphaModFix/>
          </a:blip>
          <a:srcRect t="61443"/>
          <a:stretch/>
        </p:blipFill>
        <p:spPr>
          <a:xfrm>
            <a:off x="953550" y="-5076"/>
            <a:ext cx="1382625" cy="7138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rustworthy - Opening slide with photos">
  <p:cSld name="CUSTOM_9">
    <p:spTree>
      <p:nvGrpSpPr>
        <p:cNvPr id="1" name="Shape 117"/>
        <p:cNvGrpSpPr/>
        <p:nvPr/>
      </p:nvGrpSpPr>
      <p:grpSpPr>
        <a:xfrm>
          <a:off x="0" y="0"/>
          <a:ext cx="0" cy="0"/>
          <a:chOff x="0" y="0"/>
          <a:chExt cx="0" cy="0"/>
        </a:xfrm>
      </p:grpSpPr>
      <p:sp>
        <p:nvSpPr>
          <p:cNvPr id="118" name="Google Shape;118;p34"/>
          <p:cNvSpPr/>
          <p:nvPr/>
        </p:nvSpPr>
        <p:spPr>
          <a:xfrm>
            <a:off x="-32150" y="-5075"/>
            <a:ext cx="9229800" cy="4035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 name="Google Shape;119;p34"/>
          <p:cNvPicPr preferRelativeResize="0"/>
          <p:nvPr/>
        </p:nvPicPr>
        <p:blipFill>
          <a:blip r:embed="rId2">
            <a:alphaModFix amt="20000"/>
          </a:blip>
          <a:stretch>
            <a:fillRect/>
          </a:stretch>
        </p:blipFill>
        <p:spPr>
          <a:xfrm>
            <a:off x="953550" y="-1142651"/>
            <a:ext cx="1382625" cy="18514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ibrant - Opening Slide">
  <p:cSld name="CUSTOM_1">
    <p:bg>
      <p:bgPr>
        <a:solidFill>
          <a:schemeClr val="accent4"/>
        </a:solidFill>
        <a:effectLst/>
      </p:bgPr>
    </p:bg>
    <p:spTree>
      <p:nvGrpSpPr>
        <p:cNvPr id="1" name="Shape 120"/>
        <p:cNvGrpSpPr/>
        <p:nvPr/>
      </p:nvGrpSpPr>
      <p:grpSpPr>
        <a:xfrm>
          <a:off x="0" y="0"/>
          <a:ext cx="0" cy="0"/>
          <a:chOff x="0" y="0"/>
          <a:chExt cx="0" cy="0"/>
        </a:xfrm>
      </p:grpSpPr>
      <p:pic>
        <p:nvPicPr>
          <p:cNvPr id="121" name="Google Shape;121;p35"/>
          <p:cNvPicPr preferRelativeResize="0"/>
          <p:nvPr/>
        </p:nvPicPr>
        <p:blipFill>
          <a:blip r:embed="rId2">
            <a:alphaModFix/>
          </a:blip>
          <a:stretch>
            <a:fillRect/>
          </a:stretch>
        </p:blipFill>
        <p:spPr>
          <a:xfrm rot="-1201278" flipH="1">
            <a:off x="6034325" y="4300326"/>
            <a:ext cx="3376218" cy="1651088"/>
          </a:xfrm>
          <a:prstGeom prst="rect">
            <a:avLst/>
          </a:prstGeom>
          <a:noFill/>
          <a:ln>
            <a:noFill/>
          </a:ln>
        </p:spPr>
      </p:pic>
      <p:pic>
        <p:nvPicPr>
          <p:cNvPr id="122" name="Google Shape;122;p35"/>
          <p:cNvPicPr preferRelativeResize="0"/>
          <p:nvPr/>
        </p:nvPicPr>
        <p:blipFill rotWithShape="1">
          <a:blip r:embed="rId3">
            <a:alphaModFix/>
          </a:blip>
          <a:srcRect t="61443"/>
          <a:stretch/>
        </p:blipFill>
        <p:spPr>
          <a:xfrm>
            <a:off x="953550" y="-5076"/>
            <a:ext cx="1382625" cy="7138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rustworthy - opening slide">
  <p:cSld name="CUSTOM_1_1">
    <p:bg>
      <p:bgPr>
        <a:solidFill>
          <a:schemeClr val="lt2"/>
        </a:solidFill>
        <a:effectLst/>
      </p:bgPr>
    </p:bg>
    <p:spTree>
      <p:nvGrpSpPr>
        <p:cNvPr id="1" name="Shape 123"/>
        <p:cNvGrpSpPr/>
        <p:nvPr/>
      </p:nvGrpSpPr>
      <p:grpSpPr>
        <a:xfrm>
          <a:off x="0" y="0"/>
          <a:ext cx="0" cy="0"/>
          <a:chOff x="0" y="0"/>
          <a:chExt cx="0" cy="0"/>
        </a:xfrm>
      </p:grpSpPr>
      <p:pic>
        <p:nvPicPr>
          <p:cNvPr id="124" name="Google Shape;124;p36"/>
          <p:cNvPicPr preferRelativeResize="0"/>
          <p:nvPr/>
        </p:nvPicPr>
        <p:blipFill>
          <a:blip r:embed="rId2">
            <a:alphaModFix amt="20000"/>
          </a:blip>
          <a:stretch>
            <a:fillRect/>
          </a:stretch>
        </p:blipFill>
        <p:spPr>
          <a:xfrm>
            <a:off x="953550" y="-1142651"/>
            <a:ext cx="1382625" cy="1851425"/>
          </a:xfrm>
          <a:prstGeom prst="rect">
            <a:avLst/>
          </a:prstGeom>
          <a:noFill/>
          <a:ln>
            <a:noFill/>
          </a:ln>
        </p:spPr>
      </p:pic>
      <p:sp>
        <p:nvSpPr>
          <p:cNvPr id="125" name="Google Shape;125;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ibrant - Light blue full">
  <p:cSld name="CUSTOM_2">
    <p:bg>
      <p:bgPr>
        <a:solidFill>
          <a:srgbClr val="D8EFF8"/>
        </a:solidFill>
        <a:effectLst/>
      </p:bgPr>
    </p:bg>
    <p:spTree>
      <p:nvGrpSpPr>
        <p:cNvPr id="1" name="Shape 126"/>
        <p:cNvGrpSpPr/>
        <p:nvPr/>
      </p:nvGrpSpPr>
      <p:grpSpPr>
        <a:xfrm>
          <a:off x="0" y="0"/>
          <a:ext cx="0" cy="0"/>
          <a:chOff x="0" y="0"/>
          <a:chExt cx="0" cy="0"/>
        </a:xfrm>
      </p:grpSpPr>
      <p:sp>
        <p:nvSpPr>
          <p:cNvPr id="127" name="Google Shape;127;p37"/>
          <p:cNvSpPr/>
          <p:nvPr/>
        </p:nvSpPr>
        <p:spPr>
          <a:xfrm rot="-1799901">
            <a:off x="6268560" y="3883867"/>
            <a:ext cx="5166633" cy="1386163"/>
          </a:xfrm>
          <a:custGeom>
            <a:avLst/>
            <a:gdLst/>
            <a:ahLst/>
            <a:cxnLst/>
            <a:rect l="l" t="t" r="r" b="b"/>
            <a:pathLst>
              <a:path w="441382" h="118419" extrusionOk="0">
                <a:moveTo>
                  <a:pt x="35252" y="21733"/>
                </a:moveTo>
                <a:cubicBezTo>
                  <a:pt x="45961" y="3592"/>
                  <a:pt x="66002" y="-2318"/>
                  <a:pt x="92668" y="872"/>
                </a:cubicBezTo>
                <a:cubicBezTo>
                  <a:pt x="119335" y="4062"/>
                  <a:pt x="163513" y="35034"/>
                  <a:pt x="195251" y="40871"/>
                </a:cubicBezTo>
                <a:cubicBezTo>
                  <a:pt x="226989" y="46708"/>
                  <a:pt x="254931" y="32195"/>
                  <a:pt x="283097" y="35895"/>
                </a:cubicBezTo>
                <a:cubicBezTo>
                  <a:pt x="311263" y="39595"/>
                  <a:pt x="342618" y="59946"/>
                  <a:pt x="364245" y="63072"/>
                </a:cubicBezTo>
                <a:cubicBezTo>
                  <a:pt x="385872" y="66198"/>
                  <a:pt x="405170" y="47004"/>
                  <a:pt x="412857" y="54651"/>
                </a:cubicBezTo>
                <a:cubicBezTo>
                  <a:pt x="420544" y="62298"/>
                  <a:pt x="474443" y="99775"/>
                  <a:pt x="410369" y="108953"/>
                </a:cubicBezTo>
                <a:cubicBezTo>
                  <a:pt x="346295" y="118131"/>
                  <a:pt x="90934" y="124255"/>
                  <a:pt x="28414" y="109718"/>
                </a:cubicBezTo>
                <a:cubicBezTo>
                  <a:pt x="-34105" y="95181"/>
                  <a:pt x="24543" y="39874"/>
                  <a:pt x="35252" y="21733"/>
                </a:cubicBezTo>
                <a:close/>
              </a:path>
            </a:pathLst>
          </a:custGeom>
          <a:solidFill>
            <a:srgbClr val="1E94EB"/>
          </a:solidFill>
          <a:ln>
            <a:noFill/>
          </a:ln>
        </p:spPr>
      </p:sp>
      <p:pic>
        <p:nvPicPr>
          <p:cNvPr id="128" name="Google Shape;128;p37"/>
          <p:cNvPicPr preferRelativeResize="0"/>
          <p:nvPr/>
        </p:nvPicPr>
        <p:blipFill rotWithShape="1">
          <a:blip r:embed="rId2">
            <a:alphaModFix/>
          </a:blip>
          <a:srcRect l="159" r="159"/>
          <a:stretch/>
        </p:blipFill>
        <p:spPr>
          <a:xfrm>
            <a:off x="1862638" y="-2057425"/>
            <a:ext cx="5362575" cy="29527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rustworthy - Navy blue full">
  <p:cSld name="CUSTOM_2_1">
    <p:bg>
      <p:bgPr>
        <a:solidFill>
          <a:schemeClr val="lt2"/>
        </a:solidFill>
        <a:effectLst/>
      </p:bgPr>
    </p:bg>
    <p:spTree>
      <p:nvGrpSpPr>
        <p:cNvPr id="1" name="Shape 129"/>
        <p:cNvGrpSpPr/>
        <p:nvPr/>
      </p:nvGrpSpPr>
      <p:grpSpPr>
        <a:xfrm>
          <a:off x="0" y="0"/>
          <a:ext cx="0" cy="0"/>
          <a:chOff x="0" y="0"/>
          <a:chExt cx="0" cy="0"/>
        </a:xfrm>
      </p:grpSpPr>
      <p:sp>
        <p:nvSpPr>
          <p:cNvPr id="130" name="Google Shape;130;p38"/>
          <p:cNvSpPr/>
          <p:nvPr/>
        </p:nvSpPr>
        <p:spPr>
          <a:xfrm rot="-1799901">
            <a:off x="6268560" y="3883867"/>
            <a:ext cx="5166633" cy="1386163"/>
          </a:xfrm>
          <a:custGeom>
            <a:avLst/>
            <a:gdLst/>
            <a:ahLst/>
            <a:cxnLst/>
            <a:rect l="l" t="t" r="r" b="b"/>
            <a:pathLst>
              <a:path w="441382" h="118419" extrusionOk="0">
                <a:moveTo>
                  <a:pt x="35252" y="21733"/>
                </a:moveTo>
                <a:cubicBezTo>
                  <a:pt x="45961" y="3592"/>
                  <a:pt x="66002" y="-2318"/>
                  <a:pt x="92668" y="872"/>
                </a:cubicBezTo>
                <a:cubicBezTo>
                  <a:pt x="119335" y="4062"/>
                  <a:pt x="163513" y="35034"/>
                  <a:pt x="195251" y="40871"/>
                </a:cubicBezTo>
                <a:cubicBezTo>
                  <a:pt x="226989" y="46708"/>
                  <a:pt x="254931" y="32195"/>
                  <a:pt x="283097" y="35895"/>
                </a:cubicBezTo>
                <a:cubicBezTo>
                  <a:pt x="311263" y="39595"/>
                  <a:pt x="342618" y="59946"/>
                  <a:pt x="364245" y="63072"/>
                </a:cubicBezTo>
                <a:cubicBezTo>
                  <a:pt x="385872" y="66198"/>
                  <a:pt x="405170" y="47004"/>
                  <a:pt x="412857" y="54651"/>
                </a:cubicBezTo>
                <a:cubicBezTo>
                  <a:pt x="420544" y="62298"/>
                  <a:pt x="474443" y="99775"/>
                  <a:pt x="410369" y="108953"/>
                </a:cubicBezTo>
                <a:cubicBezTo>
                  <a:pt x="346295" y="118131"/>
                  <a:pt x="90934" y="124255"/>
                  <a:pt x="28414" y="109718"/>
                </a:cubicBezTo>
                <a:cubicBezTo>
                  <a:pt x="-34105" y="95181"/>
                  <a:pt x="24543" y="39874"/>
                  <a:pt x="35252" y="21733"/>
                </a:cubicBezTo>
                <a:close/>
              </a:path>
            </a:pathLst>
          </a:custGeom>
          <a:solidFill>
            <a:srgbClr val="FFFFFF">
              <a:alpha val="13079"/>
            </a:srgbClr>
          </a:solidFill>
          <a:ln>
            <a:noFill/>
          </a:ln>
        </p:spPr>
      </p:sp>
      <p:pic>
        <p:nvPicPr>
          <p:cNvPr id="131" name="Google Shape;131;p38"/>
          <p:cNvPicPr preferRelativeResize="0"/>
          <p:nvPr/>
        </p:nvPicPr>
        <p:blipFill rotWithShape="1">
          <a:blip r:embed="rId2">
            <a:alphaModFix amt="20000"/>
          </a:blip>
          <a:srcRect l="16719" t="16719" r="16719" b="16719"/>
          <a:stretch/>
        </p:blipFill>
        <p:spPr>
          <a:xfrm>
            <a:off x="4216811" y="-721725"/>
            <a:ext cx="2144676" cy="201299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 for navy backgrounds">
  <p:cSld name="BLANK_6_1">
    <p:bg>
      <p:bgPr>
        <a:solidFill>
          <a:schemeClr val="lt2"/>
        </a:solidFill>
        <a:effectLst/>
      </p:bgPr>
    </p:bg>
    <p:spTree>
      <p:nvGrpSpPr>
        <p:cNvPr id="1" name="Shape 132"/>
        <p:cNvGrpSpPr/>
        <p:nvPr/>
      </p:nvGrpSpPr>
      <p:grpSpPr>
        <a:xfrm>
          <a:off x="0" y="0"/>
          <a:ext cx="0" cy="0"/>
          <a:chOff x="0" y="0"/>
          <a:chExt cx="0" cy="0"/>
        </a:xfrm>
      </p:grpSpPr>
      <p:sp>
        <p:nvSpPr>
          <p:cNvPr id="133" name="Google Shape;133;p39"/>
          <p:cNvSpPr txBox="1">
            <a:spLocks noGrp="1"/>
          </p:cNvSpPr>
          <p:nvPr>
            <p:ph type="sldNum" idx="12"/>
          </p:nvPr>
        </p:nvSpPr>
        <p:spPr>
          <a:xfrm>
            <a:off x="8717152" y="4749911"/>
            <a:ext cx="395400" cy="393600"/>
          </a:xfrm>
          <a:prstGeom prst="rect">
            <a:avLst/>
          </a:prstGeom>
        </p:spPr>
        <p:txBody>
          <a:bodyPr spcFirstLastPara="1" wrap="square" lIns="91425" tIns="91425" rIns="91425" bIns="91425" anchor="ctr" anchorCtr="0">
            <a:noAutofit/>
          </a:bodyPr>
          <a:lstStyle>
            <a:lvl1pPr lvl="0" rtl="0">
              <a:buNone/>
              <a:defRPr sz="800">
                <a:solidFill>
                  <a:srgbClr val="000000"/>
                </a:solidFill>
                <a:latin typeface="Montserrat"/>
                <a:ea typeface="Montserrat"/>
                <a:cs typeface="Montserrat"/>
                <a:sym typeface="Montserrat"/>
              </a:defRPr>
            </a:lvl1pPr>
            <a:lvl2pPr lvl="1" rtl="0">
              <a:buNone/>
              <a:defRPr sz="800">
                <a:solidFill>
                  <a:srgbClr val="000000"/>
                </a:solidFill>
                <a:latin typeface="Montserrat"/>
                <a:ea typeface="Montserrat"/>
                <a:cs typeface="Montserrat"/>
                <a:sym typeface="Montserrat"/>
              </a:defRPr>
            </a:lvl2pPr>
            <a:lvl3pPr lvl="2" rtl="0">
              <a:buNone/>
              <a:defRPr sz="800">
                <a:solidFill>
                  <a:srgbClr val="000000"/>
                </a:solidFill>
                <a:latin typeface="Montserrat"/>
                <a:ea typeface="Montserrat"/>
                <a:cs typeface="Montserrat"/>
                <a:sym typeface="Montserrat"/>
              </a:defRPr>
            </a:lvl3pPr>
            <a:lvl4pPr lvl="3" rtl="0">
              <a:buNone/>
              <a:defRPr sz="800">
                <a:solidFill>
                  <a:srgbClr val="000000"/>
                </a:solidFill>
                <a:latin typeface="Montserrat"/>
                <a:ea typeface="Montserrat"/>
                <a:cs typeface="Montserrat"/>
                <a:sym typeface="Montserrat"/>
              </a:defRPr>
            </a:lvl4pPr>
            <a:lvl5pPr lvl="4" rtl="0">
              <a:buNone/>
              <a:defRPr sz="800">
                <a:solidFill>
                  <a:srgbClr val="000000"/>
                </a:solidFill>
                <a:latin typeface="Montserrat"/>
                <a:ea typeface="Montserrat"/>
                <a:cs typeface="Montserrat"/>
                <a:sym typeface="Montserrat"/>
              </a:defRPr>
            </a:lvl5pPr>
            <a:lvl6pPr lvl="5" rtl="0">
              <a:buNone/>
              <a:defRPr sz="800">
                <a:solidFill>
                  <a:srgbClr val="000000"/>
                </a:solidFill>
                <a:latin typeface="Montserrat"/>
                <a:ea typeface="Montserrat"/>
                <a:cs typeface="Montserrat"/>
                <a:sym typeface="Montserrat"/>
              </a:defRPr>
            </a:lvl6pPr>
            <a:lvl7pPr lvl="6" rtl="0">
              <a:buNone/>
              <a:defRPr sz="800">
                <a:solidFill>
                  <a:srgbClr val="000000"/>
                </a:solidFill>
                <a:latin typeface="Montserrat"/>
                <a:ea typeface="Montserrat"/>
                <a:cs typeface="Montserrat"/>
                <a:sym typeface="Montserrat"/>
              </a:defRPr>
            </a:lvl7pPr>
            <a:lvl8pPr lvl="7" rtl="0">
              <a:buNone/>
              <a:defRPr sz="800">
                <a:solidFill>
                  <a:srgbClr val="000000"/>
                </a:solidFill>
                <a:latin typeface="Montserrat"/>
                <a:ea typeface="Montserrat"/>
                <a:cs typeface="Montserrat"/>
                <a:sym typeface="Montserrat"/>
              </a:defRPr>
            </a:lvl8pPr>
            <a:lvl9pPr lvl="8" rtl="0">
              <a:buNone/>
              <a:defRPr sz="8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rustworthy - Two third navy">
  <p:cSld name="CUSTOM_5_4">
    <p:spTree>
      <p:nvGrpSpPr>
        <p:cNvPr id="1" name="Shape 134"/>
        <p:cNvGrpSpPr/>
        <p:nvPr/>
      </p:nvGrpSpPr>
      <p:grpSpPr>
        <a:xfrm>
          <a:off x="0" y="0"/>
          <a:ext cx="0" cy="0"/>
          <a:chOff x="0" y="0"/>
          <a:chExt cx="0" cy="0"/>
        </a:xfrm>
      </p:grpSpPr>
      <p:sp>
        <p:nvSpPr>
          <p:cNvPr id="135" name="Google Shape;135;p40"/>
          <p:cNvSpPr/>
          <p:nvPr/>
        </p:nvSpPr>
        <p:spPr>
          <a:xfrm>
            <a:off x="-32150" y="-5075"/>
            <a:ext cx="9229800" cy="4035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6" name="Google Shape;136;p40"/>
          <p:cNvSpPr txBox="1">
            <a:spLocks noGrp="1"/>
          </p:cNvSpPr>
          <p:nvPr>
            <p:ph type="sldNum" idx="12"/>
          </p:nvPr>
        </p:nvSpPr>
        <p:spPr>
          <a:xfrm>
            <a:off x="8717152" y="4749911"/>
            <a:ext cx="395400" cy="393600"/>
          </a:xfrm>
          <a:prstGeom prst="rect">
            <a:avLst/>
          </a:prstGeom>
        </p:spPr>
        <p:txBody>
          <a:bodyPr spcFirstLastPara="1" wrap="square" lIns="91425" tIns="91425" rIns="91425" bIns="91425" anchor="ctr" anchorCtr="0">
            <a:noAutofit/>
          </a:bodyPr>
          <a:lstStyle>
            <a:lvl1pPr lvl="0" rtl="0">
              <a:buNone/>
              <a:defRPr sz="800">
                <a:solidFill>
                  <a:srgbClr val="000000"/>
                </a:solidFill>
                <a:latin typeface="Montserrat"/>
                <a:ea typeface="Montserrat"/>
                <a:cs typeface="Montserrat"/>
                <a:sym typeface="Montserrat"/>
              </a:defRPr>
            </a:lvl1pPr>
            <a:lvl2pPr lvl="1" rtl="0">
              <a:buNone/>
              <a:defRPr sz="800">
                <a:solidFill>
                  <a:srgbClr val="000000"/>
                </a:solidFill>
                <a:latin typeface="Montserrat"/>
                <a:ea typeface="Montserrat"/>
                <a:cs typeface="Montserrat"/>
                <a:sym typeface="Montserrat"/>
              </a:defRPr>
            </a:lvl2pPr>
            <a:lvl3pPr lvl="2" rtl="0">
              <a:buNone/>
              <a:defRPr sz="800">
                <a:solidFill>
                  <a:srgbClr val="000000"/>
                </a:solidFill>
                <a:latin typeface="Montserrat"/>
                <a:ea typeface="Montserrat"/>
                <a:cs typeface="Montserrat"/>
                <a:sym typeface="Montserrat"/>
              </a:defRPr>
            </a:lvl3pPr>
            <a:lvl4pPr lvl="3" rtl="0">
              <a:buNone/>
              <a:defRPr sz="800">
                <a:solidFill>
                  <a:srgbClr val="000000"/>
                </a:solidFill>
                <a:latin typeface="Montserrat"/>
                <a:ea typeface="Montserrat"/>
                <a:cs typeface="Montserrat"/>
                <a:sym typeface="Montserrat"/>
              </a:defRPr>
            </a:lvl4pPr>
            <a:lvl5pPr lvl="4" rtl="0">
              <a:buNone/>
              <a:defRPr sz="800">
                <a:solidFill>
                  <a:srgbClr val="000000"/>
                </a:solidFill>
                <a:latin typeface="Montserrat"/>
                <a:ea typeface="Montserrat"/>
                <a:cs typeface="Montserrat"/>
                <a:sym typeface="Montserrat"/>
              </a:defRPr>
            </a:lvl5pPr>
            <a:lvl6pPr lvl="5" rtl="0">
              <a:buNone/>
              <a:defRPr sz="800">
                <a:solidFill>
                  <a:srgbClr val="000000"/>
                </a:solidFill>
                <a:latin typeface="Montserrat"/>
                <a:ea typeface="Montserrat"/>
                <a:cs typeface="Montserrat"/>
                <a:sym typeface="Montserrat"/>
              </a:defRPr>
            </a:lvl6pPr>
            <a:lvl7pPr lvl="6" rtl="0">
              <a:buNone/>
              <a:defRPr sz="800">
                <a:solidFill>
                  <a:srgbClr val="000000"/>
                </a:solidFill>
                <a:latin typeface="Montserrat"/>
                <a:ea typeface="Montserrat"/>
                <a:cs typeface="Montserrat"/>
                <a:sym typeface="Montserrat"/>
              </a:defRPr>
            </a:lvl7pPr>
            <a:lvl8pPr lvl="7" rtl="0">
              <a:buNone/>
              <a:defRPr sz="800">
                <a:solidFill>
                  <a:srgbClr val="000000"/>
                </a:solidFill>
                <a:latin typeface="Montserrat"/>
                <a:ea typeface="Montserrat"/>
                <a:cs typeface="Montserrat"/>
                <a:sym typeface="Montserrat"/>
              </a:defRPr>
            </a:lvl8pPr>
            <a:lvl9pPr lvl="8" rtl="0">
              <a:buNone/>
              <a:defRPr sz="8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_2">
    <p:bg>
      <p:bgPr>
        <a:solidFill>
          <a:srgbClr val="FFFFFF"/>
        </a:solidFill>
        <a:effectLst/>
      </p:bgPr>
    </p:bg>
    <p:spTree>
      <p:nvGrpSpPr>
        <p:cNvPr id="1" name="Shape 20"/>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Full navy">
  <p:cSld name="Full navy">
    <p:spTree>
      <p:nvGrpSpPr>
        <p:cNvPr id="1" name="Shape 137"/>
        <p:cNvGrpSpPr/>
        <p:nvPr/>
      </p:nvGrpSpPr>
      <p:grpSpPr>
        <a:xfrm>
          <a:off x="0" y="0"/>
          <a:ext cx="0" cy="0"/>
          <a:chOff x="0" y="0"/>
          <a:chExt cx="0" cy="0"/>
        </a:xfrm>
      </p:grpSpPr>
      <p:sp>
        <p:nvSpPr>
          <p:cNvPr id="138" name="Google Shape;138;p41"/>
          <p:cNvSpPr/>
          <p:nvPr/>
        </p:nvSpPr>
        <p:spPr>
          <a:xfrm rot="10800000" flipH="1">
            <a:off x="-26400" y="-40950"/>
            <a:ext cx="9196800" cy="5225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Open Sans Light"/>
              <a:ea typeface="Open Sans Light"/>
              <a:cs typeface="Open Sans Light"/>
              <a:sym typeface="Open Sans Light"/>
            </a:endParaRPr>
          </a:p>
        </p:txBody>
      </p:sp>
      <p:sp>
        <p:nvSpPr>
          <p:cNvPr id="139" name="Google Shape;139;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rtl="0">
              <a:buNone/>
              <a:defRPr sz="1300">
                <a:solidFill>
                  <a:srgbClr val="000000"/>
                </a:solidFill>
              </a:defRPr>
            </a:lvl1pPr>
            <a:lvl2pPr lvl="1" algn="r" rtl="0">
              <a:buNone/>
              <a:defRPr sz="1300">
                <a:solidFill>
                  <a:srgbClr val="000000"/>
                </a:solidFill>
              </a:defRPr>
            </a:lvl2pPr>
            <a:lvl3pPr lvl="2" algn="r" rtl="0">
              <a:buNone/>
              <a:defRPr sz="1300">
                <a:solidFill>
                  <a:srgbClr val="000000"/>
                </a:solidFill>
              </a:defRPr>
            </a:lvl3pPr>
            <a:lvl4pPr lvl="3" algn="r" rtl="0">
              <a:buNone/>
              <a:defRPr sz="1300">
                <a:solidFill>
                  <a:srgbClr val="000000"/>
                </a:solidFill>
              </a:defRPr>
            </a:lvl4pPr>
            <a:lvl5pPr lvl="4" algn="r" rtl="0">
              <a:buNone/>
              <a:defRPr sz="1300">
                <a:solidFill>
                  <a:srgbClr val="000000"/>
                </a:solidFill>
              </a:defRPr>
            </a:lvl5pPr>
            <a:lvl6pPr lvl="5" algn="r" rtl="0">
              <a:buNone/>
              <a:defRPr sz="1300">
                <a:solidFill>
                  <a:srgbClr val="000000"/>
                </a:solidFill>
              </a:defRPr>
            </a:lvl6pPr>
            <a:lvl7pPr lvl="6" algn="r" rtl="0">
              <a:buNone/>
              <a:defRPr sz="1300">
                <a:solidFill>
                  <a:srgbClr val="000000"/>
                </a:solidFill>
              </a:defRPr>
            </a:lvl7pPr>
            <a:lvl8pPr lvl="7" algn="r" rtl="0">
              <a:buNone/>
              <a:defRPr sz="1300">
                <a:solidFill>
                  <a:srgbClr val="000000"/>
                </a:solidFill>
              </a:defRPr>
            </a:lvl8pPr>
            <a:lvl9pPr lvl="8" algn="r" rtl="0">
              <a:buNone/>
              <a:defRPr sz="13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BLANK_4_1">
    <p:bg>
      <p:bgPr>
        <a:solidFill>
          <a:schemeClr val="accent4"/>
        </a:solidFill>
        <a:effectLst/>
      </p:bgPr>
    </p:bg>
    <p:spTree>
      <p:nvGrpSpPr>
        <p:cNvPr id="1" name="Shape 140"/>
        <p:cNvGrpSpPr/>
        <p:nvPr/>
      </p:nvGrpSpPr>
      <p:grpSpPr>
        <a:xfrm>
          <a:off x="0" y="0"/>
          <a:ext cx="0" cy="0"/>
          <a:chOff x="0" y="0"/>
          <a:chExt cx="0" cy="0"/>
        </a:xfrm>
      </p:grpSpPr>
      <p:sp>
        <p:nvSpPr>
          <p:cNvPr id="141" name="Google Shape;141;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Montserrat"/>
                <a:ea typeface="Montserrat"/>
                <a:cs typeface="Montserrat"/>
                <a:sym typeface="Montserrat"/>
              </a:defRPr>
            </a:lvl1pPr>
            <a:lvl2pPr lvl="1" rtl="0">
              <a:buNone/>
              <a:defRPr sz="1300">
                <a:solidFill>
                  <a:srgbClr val="000000"/>
                </a:solidFill>
                <a:latin typeface="Montserrat"/>
                <a:ea typeface="Montserrat"/>
                <a:cs typeface="Montserrat"/>
                <a:sym typeface="Montserrat"/>
              </a:defRPr>
            </a:lvl2pPr>
            <a:lvl3pPr lvl="2" rtl="0">
              <a:buNone/>
              <a:defRPr sz="1300">
                <a:solidFill>
                  <a:srgbClr val="000000"/>
                </a:solidFill>
                <a:latin typeface="Montserrat"/>
                <a:ea typeface="Montserrat"/>
                <a:cs typeface="Montserrat"/>
                <a:sym typeface="Montserrat"/>
              </a:defRPr>
            </a:lvl3pPr>
            <a:lvl4pPr lvl="3" rtl="0">
              <a:buNone/>
              <a:defRPr sz="1300">
                <a:solidFill>
                  <a:srgbClr val="000000"/>
                </a:solidFill>
                <a:latin typeface="Montserrat"/>
                <a:ea typeface="Montserrat"/>
                <a:cs typeface="Montserrat"/>
                <a:sym typeface="Montserrat"/>
              </a:defRPr>
            </a:lvl4pPr>
            <a:lvl5pPr lvl="4" rtl="0">
              <a:buNone/>
              <a:defRPr sz="1300">
                <a:solidFill>
                  <a:srgbClr val="000000"/>
                </a:solidFill>
                <a:latin typeface="Montserrat"/>
                <a:ea typeface="Montserrat"/>
                <a:cs typeface="Montserrat"/>
                <a:sym typeface="Montserrat"/>
              </a:defRPr>
            </a:lvl5pPr>
            <a:lvl6pPr lvl="5" rtl="0">
              <a:buNone/>
              <a:defRPr sz="1300">
                <a:solidFill>
                  <a:srgbClr val="000000"/>
                </a:solidFill>
                <a:latin typeface="Montserrat"/>
                <a:ea typeface="Montserrat"/>
                <a:cs typeface="Montserrat"/>
                <a:sym typeface="Montserrat"/>
              </a:defRPr>
            </a:lvl6pPr>
            <a:lvl7pPr lvl="6" rtl="0">
              <a:buNone/>
              <a:defRPr sz="1300">
                <a:solidFill>
                  <a:srgbClr val="000000"/>
                </a:solidFill>
                <a:latin typeface="Montserrat"/>
                <a:ea typeface="Montserrat"/>
                <a:cs typeface="Montserrat"/>
                <a:sym typeface="Montserrat"/>
              </a:defRPr>
            </a:lvl7pPr>
            <a:lvl8pPr lvl="7" rtl="0">
              <a:buNone/>
              <a:defRPr sz="1300">
                <a:solidFill>
                  <a:srgbClr val="000000"/>
                </a:solidFill>
                <a:latin typeface="Montserrat"/>
                <a:ea typeface="Montserrat"/>
                <a:cs typeface="Montserrat"/>
                <a:sym typeface="Montserrat"/>
              </a:defRPr>
            </a:lvl8pPr>
            <a:lvl9pPr lvl="8" rtl="0">
              <a:buNone/>
              <a:defRPr sz="13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pic>
        <p:nvPicPr>
          <p:cNvPr id="142" name="Google Shape;142;p42"/>
          <p:cNvPicPr preferRelativeResize="0"/>
          <p:nvPr/>
        </p:nvPicPr>
        <p:blipFill rotWithShape="1">
          <a:blip r:embed="rId2">
            <a:alphaModFix/>
          </a:blip>
          <a:srcRect l="1152" r="1152"/>
          <a:stretch/>
        </p:blipFill>
        <p:spPr>
          <a:xfrm>
            <a:off x="0" y="4022450"/>
            <a:ext cx="9143989" cy="860189"/>
          </a:xfrm>
          <a:prstGeom prst="rect">
            <a:avLst/>
          </a:prstGeom>
          <a:noFill/>
          <a:ln>
            <a:noFill/>
          </a:ln>
        </p:spPr>
      </p:pic>
      <p:grpSp>
        <p:nvGrpSpPr>
          <p:cNvPr id="143" name="Google Shape;143;p42"/>
          <p:cNvGrpSpPr/>
          <p:nvPr/>
        </p:nvGrpSpPr>
        <p:grpSpPr>
          <a:xfrm>
            <a:off x="6907203" y="-236947"/>
            <a:ext cx="2236797" cy="2062345"/>
            <a:chOff x="6907203" y="-236947"/>
            <a:chExt cx="2236797" cy="2062345"/>
          </a:xfrm>
        </p:grpSpPr>
        <p:pic>
          <p:nvPicPr>
            <p:cNvPr id="144" name="Google Shape;144;p42"/>
            <p:cNvPicPr preferRelativeResize="0"/>
            <p:nvPr/>
          </p:nvPicPr>
          <p:blipFill rotWithShape="1">
            <a:blip r:embed="rId3">
              <a:alphaModFix/>
            </a:blip>
            <a:srcRect l="22863" r="22868"/>
            <a:stretch/>
          </p:blipFill>
          <p:spPr>
            <a:xfrm rot="10799986" flipH="1">
              <a:off x="6976125" y="-236943"/>
              <a:ext cx="2167875" cy="2062336"/>
            </a:xfrm>
            <a:prstGeom prst="rect">
              <a:avLst/>
            </a:prstGeom>
            <a:noFill/>
            <a:ln>
              <a:noFill/>
            </a:ln>
          </p:spPr>
        </p:pic>
        <p:sp>
          <p:nvSpPr>
            <p:cNvPr id="145" name="Google Shape;145;p42"/>
            <p:cNvSpPr/>
            <p:nvPr/>
          </p:nvSpPr>
          <p:spPr>
            <a:xfrm flipH="1">
              <a:off x="6907203" y="629325"/>
              <a:ext cx="159300" cy="159300"/>
            </a:xfrm>
            <a:prstGeom prst="ellipse">
              <a:avLst/>
            </a:prstGeom>
            <a:solidFill>
              <a:srgbClr val="271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p">
  <p:cSld name="BLANK_7">
    <p:bg>
      <p:bgPr>
        <a:solidFill>
          <a:srgbClr val="FFFFFF"/>
        </a:solidFill>
        <a:effectLst/>
      </p:bgPr>
    </p:bg>
    <p:spTree>
      <p:nvGrpSpPr>
        <p:cNvPr id="1" name="Shape 146"/>
        <p:cNvGrpSpPr/>
        <p:nvPr/>
      </p:nvGrpSpPr>
      <p:grpSpPr>
        <a:xfrm>
          <a:off x="0" y="0"/>
          <a:ext cx="0" cy="0"/>
          <a:chOff x="0" y="0"/>
          <a:chExt cx="0" cy="0"/>
        </a:xfrm>
      </p:grpSpPr>
      <p:pic>
        <p:nvPicPr>
          <p:cNvPr id="147" name="Google Shape;147;p43" descr="map.png"/>
          <p:cNvPicPr preferRelativeResize="0"/>
          <p:nvPr/>
        </p:nvPicPr>
        <p:blipFill rotWithShape="1">
          <a:blip r:embed="rId2">
            <a:alphaModFix amt="52000"/>
          </a:blip>
          <a:srcRect t="9883" b="12107"/>
          <a:stretch/>
        </p:blipFill>
        <p:spPr>
          <a:xfrm>
            <a:off x="246113" y="664475"/>
            <a:ext cx="8369248" cy="4123674"/>
          </a:xfrm>
          <a:prstGeom prst="rect">
            <a:avLst/>
          </a:prstGeom>
          <a:noFill/>
          <a:ln>
            <a:noFill/>
          </a:ln>
        </p:spPr>
      </p:pic>
      <p:pic>
        <p:nvPicPr>
          <p:cNvPr id="148" name="Google Shape;148;p43"/>
          <p:cNvPicPr preferRelativeResize="0"/>
          <p:nvPr/>
        </p:nvPicPr>
        <p:blipFill>
          <a:blip r:embed="rId3">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p44"/>
          <p:cNvSpPr txBox="1">
            <a:spLocks noGrp="1"/>
          </p:cNvSpPr>
          <p:nvPr>
            <p:ph type="title"/>
          </p:nvPr>
        </p:nvSpPr>
        <p:spPr>
          <a:xfrm>
            <a:off x="377000" y="377468"/>
            <a:ext cx="8499900" cy="645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2pPr>
            <a:lvl3pPr marR="0" lvl="2"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3pPr>
            <a:lvl4pPr marR="0" lvl="3"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4pPr>
            <a:lvl5pPr marR="0" lvl="4"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5pPr>
            <a:lvl6pPr marR="0" lvl="5"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6pPr>
            <a:lvl7pPr marR="0" lvl="6"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7pPr>
            <a:lvl8pPr marR="0" lvl="7"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8pPr>
            <a:lvl9pPr marR="0" lvl="8" algn="l" rtl="0">
              <a:lnSpc>
                <a:spcPct val="100000"/>
              </a:lnSpc>
              <a:spcBef>
                <a:spcPts val="0"/>
              </a:spcBef>
              <a:spcAft>
                <a:spcPts val="0"/>
              </a:spcAft>
              <a:buClr>
                <a:srgbClr val="3B404A"/>
              </a:buClr>
              <a:buSzPts val="2600"/>
              <a:buFont typeface="Open Sans"/>
              <a:buNone/>
              <a:defRPr sz="2600" b="0" i="0" u="none" strike="noStrike" cap="none">
                <a:solidFill>
                  <a:srgbClr val="3B404A"/>
                </a:solidFill>
                <a:latin typeface="Open Sans"/>
                <a:ea typeface="Open Sans"/>
                <a:cs typeface="Open Sans"/>
                <a:sym typeface="Open Sans"/>
              </a:defRPr>
            </a:lvl9pPr>
          </a:lstStyle>
          <a:p>
            <a:endParaRPr/>
          </a:p>
        </p:txBody>
      </p:sp>
      <p:pic>
        <p:nvPicPr>
          <p:cNvPr id="151" name="Google Shape;151;p44" descr="color-block.png"/>
          <p:cNvPicPr preferRelativeResize="0"/>
          <p:nvPr/>
        </p:nvPicPr>
        <p:blipFill rotWithShape="1">
          <a:blip r:embed="rId2">
            <a:alphaModFix/>
          </a:blip>
          <a:srcRect/>
          <a:stretch/>
        </p:blipFill>
        <p:spPr>
          <a:xfrm>
            <a:off x="0" y="9"/>
            <a:ext cx="9144003" cy="8823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2"/>
        <p:cNvGrpSpPr/>
        <p:nvPr/>
      </p:nvGrpSpPr>
      <p:grpSpPr>
        <a:xfrm>
          <a:off x="0" y="0"/>
          <a:ext cx="0" cy="0"/>
          <a:chOff x="0" y="0"/>
          <a:chExt cx="0" cy="0"/>
        </a:xfrm>
      </p:grpSpPr>
      <p:sp>
        <p:nvSpPr>
          <p:cNvPr id="153" name="Google Shape;153;p4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3600" b="1">
                <a:solidFill>
                  <a:schemeClr val="dk1"/>
                </a:solidFill>
              </a:defRPr>
            </a:lvl2pPr>
            <a:lvl3pPr lvl="2" algn="l" rtl="0">
              <a:lnSpc>
                <a:spcPct val="100000"/>
              </a:lnSpc>
              <a:spcBef>
                <a:spcPts val="0"/>
              </a:spcBef>
              <a:spcAft>
                <a:spcPts val="0"/>
              </a:spcAft>
              <a:buClr>
                <a:schemeClr val="dk1"/>
              </a:buClr>
              <a:buSzPts val="1400"/>
              <a:buFont typeface="Arial"/>
              <a:buNone/>
              <a:defRPr sz="3600" b="1">
                <a:solidFill>
                  <a:schemeClr val="dk1"/>
                </a:solidFill>
              </a:defRPr>
            </a:lvl3pPr>
            <a:lvl4pPr lvl="3" algn="l" rtl="0">
              <a:lnSpc>
                <a:spcPct val="100000"/>
              </a:lnSpc>
              <a:spcBef>
                <a:spcPts val="0"/>
              </a:spcBef>
              <a:spcAft>
                <a:spcPts val="0"/>
              </a:spcAft>
              <a:buClr>
                <a:schemeClr val="dk1"/>
              </a:buClr>
              <a:buSzPts val="1400"/>
              <a:buFont typeface="Arial"/>
              <a:buNone/>
              <a:defRPr sz="3600" b="1">
                <a:solidFill>
                  <a:schemeClr val="dk1"/>
                </a:solidFill>
              </a:defRPr>
            </a:lvl4pPr>
            <a:lvl5pPr lvl="4" algn="l" rtl="0">
              <a:lnSpc>
                <a:spcPct val="100000"/>
              </a:lnSpc>
              <a:spcBef>
                <a:spcPts val="0"/>
              </a:spcBef>
              <a:spcAft>
                <a:spcPts val="0"/>
              </a:spcAft>
              <a:buClr>
                <a:schemeClr val="dk1"/>
              </a:buClr>
              <a:buSzPts val="1400"/>
              <a:buFont typeface="Arial"/>
              <a:buNone/>
              <a:defRPr sz="3600" b="1">
                <a:solidFill>
                  <a:schemeClr val="dk1"/>
                </a:solidFill>
              </a:defRPr>
            </a:lvl5pPr>
            <a:lvl6pPr lvl="5" algn="l" rtl="0">
              <a:lnSpc>
                <a:spcPct val="100000"/>
              </a:lnSpc>
              <a:spcBef>
                <a:spcPts val="0"/>
              </a:spcBef>
              <a:spcAft>
                <a:spcPts val="0"/>
              </a:spcAft>
              <a:buClr>
                <a:schemeClr val="dk1"/>
              </a:buClr>
              <a:buSzPts val="1400"/>
              <a:buFont typeface="Arial"/>
              <a:buNone/>
              <a:defRPr sz="3600" b="1">
                <a:solidFill>
                  <a:schemeClr val="dk1"/>
                </a:solidFill>
              </a:defRPr>
            </a:lvl6pPr>
            <a:lvl7pPr lvl="6" algn="l" rtl="0">
              <a:lnSpc>
                <a:spcPct val="100000"/>
              </a:lnSpc>
              <a:spcBef>
                <a:spcPts val="0"/>
              </a:spcBef>
              <a:spcAft>
                <a:spcPts val="0"/>
              </a:spcAft>
              <a:buClr>
                <a:schemeClr val="dk1"/>
              </a:buClr>
              <a:buSzPts val="1400"/>
              <a:buFont typeface="Arial"/>
              <a:buNone/>
              <a:defRPr sz="3600" b="1">
                <a:solidFill>
                  <a:schemeClr val="dk1"/>
                </a:solidFill>
              </a:defRPr>
            </a:lvl7pPr>
            <a:lvl8pPr lvl="7" algn="l" rtl="0">
              <a:lnSpc>
                <a:spcPct val="100000"/>
              </a:lnSpc>
              <a:spcBef>
                <a:spcPts val="0"/>
              </a:spcBef>
              <a:spcAft>
                <a:spcPts val="0"/>
              </a:spcAft>
              <a:buClr>
                <a:schemeClr val="dk1"/>
              </a:buClr>
              <a:buSzPts val="1400"/>
              <a:buFont typeface="Arial"/>
              <a:buNone/>
              <a:defRPr sz="3600" b="1">
                <a:solidFill>
                  <a:schemeClr val="dk1"/>
                </a:solidFill>
              </a:defRPr>
            </a:lvl8pPr>
            <a:lvl9pPr lvl="8" algn="l" rtl="0">
              <a:lnSpc>
                <a:spcPct val="100000"/>
              </a:lnSpc>
              <a:spcBef>
                <a:spcPts val="0"/>
              </a:spcBef>
              <a:spcAft>
                <a:spcPts val="0"/>
              </a:spcAft>
              <a:buClr>
                <a:schemeClr val="dk1"/>
              </a:buClr>
              <a:buSzPts val="1400"/>
              <a:buFont typeface="Arial"/>
              <a:buNone/>
              <a:defRPr sz="3600" b="1">
                <a:solidFill>
                  <a:schemeClr val="dk1"/>
                </a:solidFill>
              </a:defRPr>
            </a:lvl9pPr>
          </a:lstStyle>
          <a:p>
            <a:endParaRPr/>
          </a:p>
        </p:txBody>
      </p:sp>
      <p:sp>
        <p:nvSpPr>
          <p:cNvPr id="154" name="Google Shape;154;p45"/>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4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5" name="Google Shape;155;p45"/>
          <p:cNvSpPr txBox="1">
            <a:spLocks noGrp="1"/>
          </p:cNvSpPr>
          <p:nvPr>
            <p:ph type="sldNum" idx="12"/>
          </p:nvPr>
        </p:nvSpPr>
        <p:spPr>
          <a:xfrm>
            <a:off x="8556791" y="474985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56" name="Google Shape;156;p45"/>
          <p:cNvSpPr txBox="1"/>
          <p:nvPr/>
        </p:nvSpPr>
        <p:spPr>
          <a:xfrm>
            <a:off x="-37975" y="-25500"/>
            <a:ext cx="2548800" cy="26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157"/>
        <p:cNvGrpSpPr/>
        <p:nvPr/>
      </p:nvGrpSpPr>
      <p:grpSpPr>
        <a:xfrm>
          <a:off x="0" y="0"/>
          <a:ext cx="0" cy="0"/>
          <a:chOff x="0" y="0"/>
          <a:chExt cx="0" cy="0"/>
        </a:xfrm>
      </p:grpSpPr>
      <p:sp>
        <p:nvSpPr>
          <p:cNvPr id="158" name="Google Shape;158;p4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9" name="Google Shape;159;p4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0" name="Google Shape;160;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5"/>
        <p:cNvGrpSpPr/>
        <p:nvPr/>
      </p:nvGrpSpPr>
      <p:grpSpPr>
        <a:xfrm>
          <a:off x="0" y="0"/>
          <a:ext cx="0" cy="0"/>
          <a:chOff x="0" y="0"/>
          <a:chExt cx="0" cy="0"/>
        </a:xfrm>
      </p:grpSpPr>
      <p:sp>
        <p:nvSpPr>
          <p:cNvPr id="166" name="Google Shape;166;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ibrant - Two third blue">
  <p:cSld name="CUSTOM_5">
    <p:spTree>
      <p:nvGrpSpPr>
        <p:cNvPr id="1" name="Shape 167"/>
        <p:cNvGrpSpPr/>
        <p:nvPr/>
      </p:nvGrpSpPr>
      <p:grpSpPr>
        <a:xfrm>
          <a:off x="0" y="0"/>
          <a:ext cx="0" cy="0"/>
          <a:chOff x="0" y="0"/>
          <a:chExt cx="0" cy="0"/>
        </a:xfrm>
      </p:grpSpPr>
      <p:sp>
        <p:nvSpPr>
          <p:cNvPr id="168" name="Google Shape;168;p49"/>
          <p:cNvSpPr/>
          <p:nvPr/>
        </p:nvSpPr>
        <p:spPr>
          <a:xfrm>
            <a:off x="-32150" y="-5075"/>
            <a:ext cx="9229800" cy="4035600"/>
          </a:xfrm>
          <a:prstGeom prst="rect">
            <a:avLst/>
          </a:prstGeom>
          <a:solidFill>
            <a:srgbClr val="1E9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Vibrant - Two third pink">
  <p:cSld name="CUSTOM_5_2">
    <p:spTree>
      <p:nvGrpSpPr>
        <p:cNvPr id="1" name="Shape 169"/>
        <p:cNvGrpSpPr/>
        <p:nvPr/>
      </p:nvGrpSpPr>
      <p:grpSpPr>
        <a:xfrm>
          <a:off x="0" y="0"/>
          <a:ext cx="0" cy="0"/>
          <a:chOff x="0" y="0"/>
          <a:chExt cx="0" cy="0"/>
        </a:xfrm>
      </p:grpSpPr>
      <p:sp>
        <p:nvSpPr>
          <p:cNvPr id="170" name="Google Shape;170;p50"/>
          <p:cNvSpPr/>
          <p:nvPr/>
        </p:nvSpPr>
        <p:spPr>
          <a:xfrm>
            <a:off x="-32150" y="-5075"/>
            <a:ext cx="9229800" cy="4035600"/>
          </a:xfrm>
          <a:prstGeom prst="rect">
            <a:avLst/>
          </a:prstGeom>
          <a:solidFill>
            <a:srgbClr val="FB6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ibrant - Two third yellow">
  <p:cSld name="CUSTOM_5_2_1">
    <p:spTree>
      <p:nvGrpSpPr>
        <p:cNvPr id="1" name="Shape 171"/>
        <p:cNvGrpSpPr/>
        <p:nvPr/>
      </p:nvGrpSpPr>
      <p:grpSpPr>
        <a:xfrm>
          <a:off x="0" y="0"/>
          <a:ext cx="0" cy="0"/>
          <a:chOff x="0" y="0"/>
          <a:chExt cx="0" cy="0"/>
        </a:xfrm>
      </p:grpSpPr>
      <p:sp>
        <p:nvSpPr>
          <p:cNvPr id="172" name="Google Shape;172;p51"/>
          <p:cNvSpPr/>
          <p:nvPr/>
        </p:nvSpPr>
        <p:spPr>
          <a:xfrm>
            <a:off x="-32150" y="-5075"/>
            <a:ext cx="9229800" cy="4035600"/>
          </a:xfrm>
          <a:prstGeom prst="rect">
            <a:avLst/>
          </a:prstGeom>
          <a:solidFill>
            <a:srgbClr val="F2C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rustworthy - Two third blue">
  <p:cSld name="CUSTOM_5">
    <p:spTree>
      <p:nvGrpSpPr>
        <p:cNvPr id="1" name="Shape 21"/>
        <p:cNvGrpSpPr/>
        <p:nvPr/>
      </p:nvGrpSpPr>
      <p:grpSpPr>
        <a:xfrm>
          <a:off x="0" y="0"/>
          <a:ext cx="0" cy="0"/>
          <a:chOff x="0" y="0"/>
          <a:chExt cx="0" cy="0"/>
        </a:xfrm>
      </p:grpSpPr>
      <p:sp>
        <p:nvSpPr>
          <p:cNvPr id="22" name="Google Shape;22;p6"/>
          <p:cNvSpPr/>
          <p:nvPr/>
        </p:nvSpPr>
        <p:spPr>
          <a:xfrm>
            <a:off x="-32150" y="-5075"/>
            <a:ext cx="9229800" cy="4035600"/>
          </a:xfrm>
          <a:prstGeom prst="rect">
            <a:avLst/>
          </a:prstGeom>
          <a:solidFill>
            <a:srgbClr val="1E9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 name="Google Shape;23;p6"/>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6"/>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Vibrant - Section Break Pink">
  <p:cSld name="CUSTOM_6">
    <p:bg>
      <p:bgPr>
        <a:solidFill>
          <a:schemeClr val="accent6"/>
        </a:solidFill>
        <a:effectLst/>
      </p:bgPr>
    </p:bg>
    <p:spTree>
      <p:nvGrpSpPr>
        <p:cNvPr id="1" name="Shape 173"/>
        <p:cNvGrpSpPr/>
        <p:nvPr/>
      </p:nvGrpSpPr>
      <p:grpSpPr>
        <a:xfrm>
          <a:off x="0" y="0"/>
          <a:ext cx="0" cy="0"/>
          <a:chOff x="0" y="0"/>
          <a:chExt cx="0" cy="0"/>
        </a:xfrm>
      </p:grpSpPr>
      <p:pic>
        <p:nvPicPr>
          <p:cNvPr id="174" name="Google Shape;174;p52"/>
          <p:cNvPicPr preferRelativeResize="0"/>
          <p:nvPr/>
        </p:nvPicPr>
        <p:blipFill>
          <a:blip r:embed="rId2">
            <a:alphaModFix/>
          </a:blip>
          <a:stretch>
            <a:fillRect/>
          </a:stretch>
        </p:blipFill>
        <p:spPr>
          <a:xfrm rot="-5400009">
            <a:off x="5298702" y="-3566594"/>
            <a:ext cx="5877750" cy="6517930"/>
          </a:xfrm>
          <a:prstGeom prst="rect">
            <a:avLst/>
          </a:prstGeom>
          <a:noFill/>
          <a:ln>
            <a:noFill/>
          </a:ln>
        </p:spPr>
      </p:pic>
      <p:sp>
        <p:nvSpPr>
          <p:cNvPr id="175" name="Google Shape;175;p52"/>
          <p:cNvSpPr/>
          <p:nvPr/>
        </p:nvSpPr>
        <p:spPr>
          <a:xfrm>
            <a:off x="793025" y="4289950"/>
            <a:ext cx="2470200" cy="24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rustworthy - Section break navy">
  <p:cSld name="CUSTOM_10">
    <p:bg>
      <p:bgPr>
        <a:solidFill>
          <a:schemeClr val="lt2"/>
        </a:solidFill>
        <a:effectLst/>
      </p:bgPr>
    </p:bg>
    <p:spTree>
      <p:nvGrpSpPr>
        <p:cNvPr id="1" name="Shape 176"/>
        <p:cNvGrpSpPr/>
        <p:nvPr/>
      </p:nvGrpSpPr>
      <p:grpSpPr>
        <a:xfrm>
          <a:off x="0" y="0"/>
          <a:ext cx="0" cy="0"/>
          <a:chOff x="0" y="0"/>
          <a:chExt cx="0" cy="0"/>
        </a:xfrm>
      </p:grpSpPr>
      <p:sp>
        <p:nvSpPr>
          <p:cNvPr id="177" name="Google Shape;177;p53"/>
          <p:cNvSpPr/>
          <p:nvPr/>
        </p:nvSpPr>
        <p:spPr>
          <a:xfrm>
            <a:off x="793025" y="4289950"/>
            <a:ext cx="2470200" cy="2470200"/>
          </a:xfrm>
          <a:prstGeom prst="ellipse">
            <a:avLst/>
          </a:prstGeom>
          <a:solidFill>
            <a:srgbClr val="FFFFFF">
              <a:alpha val="130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rustworthy - Section break blue">
  <p:cSld name="CUSTOM_10_1">
    <p:bg>
      <p:bgPr>
        <a:solidFill>
          <a:schemeClr val="accent4"/>
        </a:solidFill>
        <a:effectLst/>
      </p:bgPr>
    </p:bg>
    <p:spTree>
      <p:nvGrpSpPr>
        <p:cNvPr id="1" name="Shape 178"/>
        <p:cNvGrpSpPr/>
        <p:nvPr/>
      </p:nvGrpSpPr>
      <p:grpSpPr>
        <a:xfrm>
          <a:off x="0" y="0"/>
          <a:ext cx="0" cy="0"/>
          <a:chOff x="0" y="0"/>
          <a:chExt cx="0" cy="0"/>
        </a:xfrm>
      </p:grpSpPr>
      <p:pic>
        <p:nvPicPr>
          <p:cNvPr id="179" name="Google Shape;179;p54"/>
          <p:cNvPicPr preferRelativeResize="0"/>
          <p:nvPr/>
        </p:nvPicPr>
        <p:blipFill>
          <a:blip r:embed="rId2">
            <a:alphaModFix amt="10000"/>
          </a:blip>
          <a:stretch>
            <a:fillRect/>
          </a:stretch>
        </p:blipFill>
        <p:spPr>
          <a:xfrm>
            <a:off x="6369825" y="4428525"/>
            <a:ext cx="1892550" cy="1892550"/>
          </a:xfrm>
          <a:prstGeom prst="rect">
            <a:avLst/>
          </a:prstGeom>
          <a:noFill/>
          <a:ln>
            <a:noFill/>
          </a:ln>
        </p:spPr>
      </p:pic>
      <p:pic>
        <p:nvPicPr>
          <p:cNvPr id="180" name="Google Shape;180;p54"/>
          <p:cNvPicPr preferRelativeResize="0"/>
          <p:nvPr/>
        </p:nvPicPr>
        <p:blipFill rotWithShape="1">
          <a:blip r:embed="rId3">
            <a:alphaModFix amt="10000"/>
          </a:blip>
          <a:srcRect l="16719" t="16719" r="16719" b="16719"/>
          <a:stretch/>
        </p:blipFill>
        <p:spPr>
          <a:xfrm>
            <a:off x="413886" y="-797250"/>
            <a:ext cx="2144676" cy="201299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rustworthy - Section break light blue">
  <p:cSld name="CUSTOM_10_1_2">
    <p:bg>
      <p:bgPr>
        <a:solidFill>
          <a:schemeClr val="accent3"/>
        </a:solidFill>
        <a:effectLst/>
      </p:bgPr>
    </p:bg>
    <p:spTree>
      <p:nvGrpSpPr>
        <p:cNvPr id="1" name="Shape 181"/>
        <p:cNvGrpSpPr/>
        <p:nvPr/>
      </p:nvGrpSpPr>
      <p:grpSpPr>
        <a:xfrm>
          <a:off x="0" y="0"/>
          <a:ext cx="0" cy="0"/>
          <a:chOff x="0" y="0"/>
          <a:chExt cx="0" cy="0"/>
        </a:xfrm>
      </p:grpSpPr>
      <p:pic>
        <p:nvPicPr>
          <p:cNvPr id="182" name="Google Shape;182;p55"/>
          <p:cNvPicPr preferRelativeResize="0"/>
          <p:nvPr/>
        </p:nvPicPr>
        <p:blipFill>
          <a:blip r:embed="rId2">
            <a:alphaModFix amt="10000"/>
          </a:blip>
          <a:stretch>
            <a:fillRect/>
          </a:stretch>
        </p:blipFill>
        <p:spPr>
          <a:xfrm>
            <a:off x="6110700" y="3189700"/>
            <a:ext cx="5308101" cy="455309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rustworthy - wavy blue">
  <p:cSld name="CUSTOM_10_1_1">
    <p:bg>
      <p:bgPr>
        <a:solidFill>
          <a:schemeClr val="accent4"/>
        </a:solidFill>
        <a:effectLst/>
      </p:bgPr>
    </p:bg>
    <p:spTree>
      <p:nvGrpSpPr>
        <p:cNvPr id="1" name="Shape 183"/>
        <p:cNvGrpSpPr/>
        <p:nvPr/>
      </p:nvGrpSpPr>
      <p:grpSpPr>
        <a:xfrm>
          <a:off x="0" y="0"/>
          <a:ext cx="0" cy="0"/>
          <a:chOff x="0" y="0"/>
          <a:chExt cx="0" cy="0"/>
        </a:xfrm>
      </p:grpSpPr>
      <p:sp>
        <p:nvSpPr>
          <p:cNvPr id="184" name="Google Shape;184;p56"/>
          <p:cNvSpPr/>
          <p:nvPr/>
        </p:nvSpPr>
        <p:spPr>
          <a:xfrm rot="-10344526">
            <a:off x="1458394" y="-1961035"/>
            <a:ext cx="13821651" cy="5310883"/>
          </a:xfrm>
          <a:custGeom>
            <a:avLst/>
            <a:gdLst/>
            <a:ahLst/>
            <a:cxnLst/>
            <a:rect l="l" t="t" r="r" b="b"/>
            <a:pathLst>
              <a:path w="552886" h="212443" extrusionOk="0">
                <a:moveTo>
                  <a:pt x="51562" y="25348"/>
                </a:moveTo>
                <a:cubicBezTo>
                  <a:pt x="73279" y="-6148"/>
                  <a:pt x="120015" y="-560"/>
                  <a:pt x="165862" y="2488"/>
                </a:cubicBezTo>
                <a:cubicBezTo>
                  <a:pt x="211709" y="5536"/>
                  <a:pt x="273177" y="39191"/>
                  <a:pt x="326644" y="43636"/>
                </a:cubicBezTo>
                <a:cubicBezTo>
                  <a:pt x="380111" y="48081"/>
                  <a:pt x="454279" y="4393"/>
                  <a:pt x="486664" y="29158"/>
                </a:cubicBezTo>
                <a:cubicBezTo>
                  <a:pt x="519049" y="53923"/>
                  <a:pt x="596138" y="165175"/>
                  <a:pt x="520954" y="192226"/>
                </a:cubicBezTo>
                <a:cubicBezTo>
                  <a:pt x="445770" y="219277"/>
                  <a:pt x="113792" y="219277"/>
                  <a:pt x="35560" y="191464"/>
                </a:cubicBezTo>
                <a:cubicBezTo>
                  <a:pt x="-42672" y="163651"/>
                  <a:pt x="29845" y="56844"/>
                  <a:pt x="51562" y="25348"/>
                </a:cubicBezTo>
                <a:close/>
              </a:path>
            </a:pathLst>
          </a:custGeom>
          <a:solidFill>
            <a:srgbClr val="FFFFFF">
              <a:alpha val="12680"/>
            </a:srgbClr>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rustworthy - wavy light blue">
  <p:cSld name="CUSTOM_10_1_1_1">
    <p:bg>
      <p:bgPr>
        <a:solidFill>
          <a:schemeClr val="accent3"/>
        </a:solidFill>
        <a:effectLst/>
      </p:bgPr>
    </p:bg>
    <p:spTree>
      <p:nvGrpSpPr>
        <p:cNvPr id="1" name="Shape 185"/>
        <p:cNvGrpSpPr/>
        <p:nvPr/>
      </p:nvGrpSpPr>
      <p:grpSpPr>
        <a:xfrm>
          <a:off x="0" y="0"/>
          <a:ext cx="0" cy="0"/>
          <a:chOff x="0" y="0"/>
          <a:chExt cx="0" cy="0"/>
        </a:xfrm>
      </p:grpSpPr>
      <p:sp>
        <p:nvSpPr>
          <p:cNvPr id="186" name="Google Shape;186;p57"/>
          <p:cNvSpPr/>
          <p:nvPr/>
        </p:nvSpPr>
        <p:spPr>
          <a:xfrm rot="-10344526">
            <a:off x="3293144" y="-2751285"/>
            <a:ext cx="13821651" cy="5310883"/>
          </a:xfrm>
          <a:custGeom>
            <a:avLst/>
            <a:gdLst/>
            <a:ahLst/>
            <a:cxnLst/>
            <a:rect l="l" t="t" r="r" b="b"/>
            <a:pathLst>
              <a:path w="552886" h="212443" extrusionOk="0">
                <a:moveTo>
                  <a:pt x="51562" y="25348"/>
                </a:moveTo>
                <a:cubicBezTo>
                  <a:pt x="73279" y="-6148"/>
                  <a:pt x="120015" y="-560"/>
                  <a:pt x="165862" y="2488"/>
                </a:cubicBezTo>
                <a:cubicBezTo>
                  <a:pt x="211709" y="5536"/>
                  <a:pt x="273177" y="39191"/>
                  <a:pt x="326644" y="43636"/>
                </a:cubicBezTo>
                <a:cubicBezTo>
                  <a:pt x="380111" y="48081"/>
                  <a:pt x="454279" y="4393"/>
                  <a:pt x="486664" y="29158"/>
                </a:cubicBezTo>
                <a:cubicBezTo>
                  <a:pt x="519049" y="53923"/>
                  <a:pt x="596138" y="165175"/>
                  <a:pt x="520954" y="192226"/>
                </a:cubicBezTo>
                <a:cubicBezTo>
                  <a:pt x="445770" y="219277"/>
                  <a:pt x="113792" y="219277"/>
                  <a:pt x="35560" y="191464"/>
                </a:cubicBezTo>
                <a:cubicBezTo>
                  <a:pt x="-42672" y="163651"/>
                  <a:pt x="29845" y="56844"/>
                  <a:pt x="51562" y="25348"/>
                </a:cubicBezTo>
                <a:close/>
              </a:path>
            </a:pathLst>
          </a:custGeom>
          <a:solidFill>
            <a:srgbClr val="000000">
              <a:alpha val="6270"/>
            </a:srgbClr>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ibrant - Section break blue">
  <p:cSld name="CUSTOM_8">
    <p:bg>
      <p:bgPr>
        <a:solidFill>
          <a:schemeClr val="accent4"/>
        </a:solidFill>
        <a:effectLst/>
      </p:bgPr>
    </p:bg>
    <p:spTree>
      <p:nvGrpSpPr>
        <p:cNvPr id="1" name="Shape 187"/>
        <p:cNvGrpSpPr/>
        <p:nvPr/>
      </p:nvGrpSpPr>
      <p:grpSpPr>
        <a:xfrm>
          <a:off x="0" y="0"/>
          <a:ext cx="0" cy="0"/>
          <a:chOff x="0" y="0"/>
          <a:chExt cx="0" cy="0"/>
        </a:xfrm>
      </p:grpSpPr>
      <p:sp>
        <p:nvSpPr>
          <p:cNvPr id="188" name="Google Shape;188;p58"/>
          <p:cNvSpPr/>
          <p:nvPr/>
        </p:nvSpPr>
        <p:spPr>
          <a:xfrm>
            <a:off x="7530175" y="2703875"/>
            <a:ext cx="1818600" cy="1818600"/>
          </a:xfrm>
          <a:prstGeom prst="pie">
            <a:avLst>
              <a:gd name="adj1" fmla="val 0"/>
              <a:gd name="adj2" fmla="val 1079986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58"/>
          <p:cNvPicPr preferRelativeResize="0"/>
          <p:nvPr/>
        </p:nvPicPr>
        <p:blipFill>
          <a:blip r:embed="rId2">
            <a:alphaModFix/>
          </a:blip>
          <a:stretch>
            <a:fillRect/>
          </a:stretch>
        </p:blipFill>
        <p:spPr>
          <a:xfrm rot="10800000">
            <a:off x="506549" y="-3800175"/>
            <a:ext cx="3118401" cy="514349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ibrant - Section break yellow">
  <p:cSld name="CUSTOM_7">
    <p:bg>
      <p:bgPr>
        <a:solidFill>
          <a:srgbClr val="F2C700"/>
        </a:solidFill>
        <a:effectLst/>
      </p:bgPr>
    </p:bg>
    <p:spTree>
      <p:nvGrpSpPr>
        <p:cNvPr id="1" name="Shape 190"/>
        <p:cNvGrpSpPr/>
        <p:nvPr/>
      </p:nvGrpSpPr>
      <p:grpSpPr>
        <a:xfrm>
          <a:off x="0" y="0"/>
          <a:ext cx="0" cy="0"/>
          <a:chOff x="0" y="0"/>
          <a:chExt cx="0" cy="0"/>
        </a:xfrm>
      </p:grpSpPr>
      <p:pic>
        <p:nvPicPr>
          <p:cNvPr id="191" name="Google Shape;191;p59"/>
          <p:cNvPicPr preferRelativeResize="0"/>
          <p:nvPr/>
        </p:nvPicPr>
        <p:blipFill>
          <a:blip r:embed="rId2">
            <a:alphaModFix/>
          </a:blip>
          <a:stretch>
            <a:fillRect/>
          </a:stretch>
        </p:blipFill>
        <p:spPr>
          <a:xfrm>
            <a:off x="6110700" y="3189700"/>
            <a:ext cx="5308101" cy="4553099"/>
          </a:xfrm>
          <a:prstGeom prst="rect">
            <a:avLst/>
          </a:prstGeom>
          <a:noFill/>
          <a:ln>
            <a:noFill/>
          </a:ln>
        </p:spPr>
      </p:pic>
      <p:sp>
        <p:nvSpPr>
          <p:cNvPr id="192" name="Google Shape;192;p59"/>
          <p:cNvSpPr/>
          <p:nvPr/>
        </p:nvSpPr>
        <p:spPr>
          <a:xfrm>
            <a:off x="1165425" y="-665275"/>
            <a:ext cx="1363500" cy="1363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Vibrant - wavy yellow">
  <p:cSld name="CUSTOM_7_1">
    <p:bg>
      <p:bgPr>
        <a:solidFill>
          <a:srgbClr val="F2C700"/>
        </a:solidFill>
        <a:effectLst/>
      </p:bgPr>
    </p:bg>
    <p:spTree>
      <p:nvGrpSpPr>
        <p:cNvPr id="1" name="Shape 193"/>
        <p:cNvGrpSpPr/>
        <p:nvPr/>
      </p:nvGrpSpPr>
      <p:grpSpPr>
        <a:xfrm>
          <a:off x="0" y="0"/>
          <a:ext cx="0" cy="0"/>
          <a:chOff x="0" y="0"/>
          <a:chExt cx="0" cy="0"/>
        </a:xfrm>
      </p:grpSpPr>
      <p:sp>
        <p:nvSpPr>
          <p:cNvPr id="194" name="Google Shape;194;p60"/>
          <p:cNvSpPr/>
          <p:nvPr/>
        </p:nvSpPr>
        <p:spPr>
          <a:xfrm rot="-10227400">
            <a:off x="394906" y="-931057"/>
            <a:ext cx="11108070" cy="3142926"/>
          </a:xfrm>
          <a:custGeom>
            <a:avLst/>
            <a:gdLst/>
            <a:ahLst/>
            <a:cxnLst/>
            <a:rect l="l" t="t" r="r" b="b"/>
            <a:pathLst>
              <a:path w="444305" h="125712" extrusionOk="0">
                <a:moveTo>
                  <a:pt x="29950" y="12847"/>
                </a:moveTo>
                <a:cubicBezTo>
                  <a:pt x="40659" y="-5294"/>
                  <a:pt x="72308" y="-1329"/>
                  <a:pt x="95609" y="7110"/>
                </a:cubicBezTo>
                <a:cubicBezTo>
                  <a:pt x="118910" y="15549"/>
                  <a:pt x="138017" y="57642"/>
                  <a:pt x="169755" y="63479"/>
                </a:cubicBezTo>
                <a:cubicBezTo>
                  <a:pt x="201493" y="69316"/>
                  <a:pt x="253133" y="41161"/>
                  <a:pt x="286038" y="42133"/>
                </a:cubicBezTo>
                <a:cubicBezTo>
                  <a:pt x="318943" y="43105"/>
                  <a:pt x="345559" y="66184"/>
                  <a:pt x="367186" y="69310"/>
                </a:cubicBezTo>
                <a:cubicBezTo>
                  <a:pt x="388813" y="72436"/>
                  <a:pt x="408111" y="53242"/>
                  <a:pt x="415798" y="60889"/>
                </a:cubicBezTo>
                <a:cubicBezTo>
                  <a:pt x="423485" y="68536"/>
                  <a:pt x="477384" y="106013"/>
                  <a:pt x="413310" y="115191"/>
                </a:cubicBezTo>
                <a:cubicBezTo>
                  <a:pt x="349236" y="124369"/>
                  <a:pt x="95248" y="133013"/>
                  <a:pt x="31355" y="115956"/>
                </a:cubicBezTo>
                <a:cubicBezTo>
                  <a:pt x="-32538" y="98899"/>
                  <a:pt x="19241" y="30988"/>
                  <a:pt x="29950" y="12847"/>
                </a:cubicBezTo>
                <a:close/>
              </a:path>
            </a:pathLst>
          </a:custGeom>
          <a:solidFill>
            <a:schemeClr val="accent1"/>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Vibrant - wavy blue">
  <p:cSld name="CUSTOM_7_1_1">
    <p:bg>
      <p:bgPr>
        <a:solidFill>
          <a:schemeClr val="lt2"/>
        </a:solidFill>
        <a:effectLst/>
      </p:bgPr>
    </p:bg>
    <p:spTree>
      <p:nvGrpSpPr>
        <p:cNvPr id="1" name="Shape 195"/>
        <p:cNvGrpSpPr/>
        <p:nvPr/>
      </p:nvGrpSpPr>
      <p:grpSpPr>
        <a:xfrm>
          <a:off x="0" y="0"/>
          <a:ext cx="0" cy="0"/>
          <a:chOff x="0" y="0"/>
          <a:chExt cx="0" cy="0"/>
        </a:xfrm>
      </p:grpSpPr>
      <p:sp>
        <p:nvSpPr>
          <p:cNvPr id="196" name="Google Shape;196;p61"/>
          <p:cNvSpPr/>
          <p:nvPr/>
        </p:nvSpPr>
        <p:spPr>
          <a:xfrm rot="10800000">
            <a:off x="1390250" y="-2024299"/>
            <a:ext cx="10770930" cy="6270379"/>
          </a:xfrm>
          <a:custGeom>
            <a:avLst/>
            <a:gdLst/>
            <a:ahLst/>
            <a:cxnLst/>
            <a:rect l="l" t="t" r="r" b="b"/>
            <a:pathLst>
              <a:path w="526117" h="306283" extrusionOk="0">
                <a:moveTo>
                  <a:pt x="25646" y="42436"/>
                </a:moveTo>
                <a:cubicBezTo>
                  <a:pt x="55745" y="4463"/>
                  <a:pt x="167632" y="-5443"/>
                  <a:pt x="194810" y="2812"/>
                </a:cubicBezTo>
                <a:cubicBezTo>
                  <a:pt x="221988" y="11067"/>
                  <a:pt x="171315" y="77742"/>
                  <a:pt x="188714" y="91966"/>
                </a:cubicBezTo>
                <a:cubicBezTo>
                  <a:pt x="206113" y="106190"/>
                  <a:pt x="285234" y="71900"/>
                  <a:pt x="299204" y="88156"/>
                </a:cubicBezTo>
                <a:cubicBezTo>
                  <a:pt x="313174" y="104412"/>
                  <a:pt x="244340" y="177310"/>
                  <a:pt x="272534" y="189502"/>
                </a:cubicBezTo>
                <a:cubicBezTo>
                  <a:pt x="300728" y="201694"/>
                  <a:pt x="429887" y="147592"/>
                  <a:pt x="468368" y="161308"/>
                </a:cubicBezTo>
                <a:cubicBezTo>
                  <a:pt x="506849" y="175024"/>
                  <a:pt x="555490" y="247922"/>
                  <a:pt x="503420" y="271798"/>
                </a:cubicBezTo>
                <a:cubicBezTo>
                  <a:pt x="451350" y="295674"/>
                  <a:pt x="237482" y="311422"/>
                  <a:pt x="155948" y="304564"/>
                </a:cubicBezTo>
                <a:cubicBezTo>
                  <a:pt x="74414" y="297706"/>
                  <a:pt x="35933" y="274338"/>
                  <a:pt x="14216" y="230650"/>
                </a:cubicBezTo>
                <a:cubicBezTo>
                  <a:pt x="-7501" y="186962"/>
                  <a:pt x="-4453" y="80409"/>
                  <a:pt x="25646" y="42436"/>
                </a:cubicBezTo>
                <a:close/>
              </a:path>
            </a:pathLst>
          </a:custGeom>
          <a:solidFill>
            <a:schemeClr val="accent4"/>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rustworthy  - Two third blue top logo">
  <p:cSld name="CUSTOM_5_3">
    <p:spTree>
      <p:nvGrpSpPr>
        <p:cNvPr id="1" name="Shape 25"/>
        <p:cNvGrpSpPr/>
        <p:nvPr/>
      </p:nvGrpSpPr>
      <p:grpSpPr>
        <a:xfrm>
          <a:off x="0" y="0"/>
          <a:ext cx="0" cy="0"/>
          <a:chOff x="0" y="0"/>
          <a:chExt cx="0" cy="0"/>
        </a:xfrm>
      </p:grpSpPr>
      <p:sp>
        <p:nvSpPr>
          <p:cNvPr id="26" name="Google Shape;26;p7"/>
          <p:cNvSpPr/>
          <p:nvPr/>
        </p:nvSpPr>
        <p:spPr>
          <a:xfrm>
            <a:off x="-32150" y="-5075"/>
            <a:ext cx="9229800" cy="4035600"/>
          </a:xfrm>
          <a:prstGeom prst="rect">
            <a:avLst/>
          </a:prstGeom>
          <a:solidFill>
            <a:srgbClr val="1E9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7" name="Google Shape;27;p7"/>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28" name="Google Shape;28;p7"/>
          <p:cNvPicPr preferRelativeResize="0"/>
          <p:nvPr/>
        </p:nvPicPr>
        <p:blipFill>
          <a:blip r:embed="rId2">
            <a:alphaModFix/>
          </a:blip>
          <a:stretch>
            <a:fillRect/>
          </a:stretch>
        </p:blipFill>
        <p:spPr>
          <a:xfrm>
            <a:off x="8296325" y="202175"/>
            <a:ext cx="724875" cy="1149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rustworthy - wavy navy">
  <p:cSld name="CUSTOM_7_1_1_1">
    <p:bg>
      <p:bgPr>
        <a:solidFill>
          <a:schemeClr val="lt2"/>
        </a:solidFill>
        <a:effectLst/>
      </p:bgPr>
    </p:bg>
    <p:spTree>
      <p:nvGrpSpPr>
        <p:cNvPr id="1" name="Shape 197"/>
        <p:cNvGrpSpPr/>
        <p:nvPr/>
      </p:nvGrpSpPr>
      <p:grpSpPr>
        <a:xfrm>
          <a:off x="0" y="0"/>
          <a:ext cx="0" cy="0"/>
          <a:chOff x="0" y="0"/>
          <a:chExt cx="0" cy="0"/>
        </a:xfrm>
      </p:grpSpPr>
      <p:sp>
        <p:nvSpPr>
          <p:cNvPr id="198" name="Google Shape;198;p62"/>
          <p:cNvSpPr/>
          <p:nvPr/>
        </p:nvSpPr>
        <p:spPr>
          <a:xfrm rot="10800000">
            <a:off x="870944" y="-1706280"/>
            <a:ext cx="10743900" cy="5600825"/>
          </a:xfrm>
          <a:custGeom>
            <a:avLst/>
            <a:gdLst/>
            <a:ahLst/>
            <a:cxnLst/>
            <a:rect l="l" t="t" r="r" b="b"/>
            <a:pathLst>
              <a:path w="429756" h="224033" extrusionOk="0">
                <a:moveTo>
                  <a:pt x="19860" y="8309"/>
                </a:moveTo>
                <a:cubicBezTo>
                  <a:pt x="41080" y="-14296"/>
                  <a:pt x="114792" y="15121"/>
                  <a:pt x="137817" y="26809"/>
                </a:cubicBezTo>
                <a:cubicBezTo>
                  <a:pt x="160842" y="38497"/>
                  <a:pt x="146167" y="68688"/>
                  <a:pt x="158010" y="78435"/>
                </a:cubicBezTo>
                <a:cubicBezTo>
                  <a:pt x="169853" y="88182"/>
                  <a:pt x="198202" y="76909"/>
                  <a:pt x="208873" y="85293"/>
                </a:cubicBezTo>
                <a:cubicBezTo>
                  <a:pt x="219544" y="93677"/>
                  <a:pt x="193081" y="120581"/>
                  <a:pt x="222037" y="128741"/>
                </a:cubicBezTo>
                <a:cubicBezTo>
                  <a:pt x="250993" y="136901"/>
                  <a:pt x="351097" y="123019"/>
                  <a:pt x="382609" y="134251"/>
                </a:cubicBezTo>
                <a:cubicBezTo>
                  <a:pt x="414121" y="145483"/>
                  <a:pt x="453784" y="181347"/>
                  <a:pt x="411110" y="196133"/>
                </a:cubicBezTo>
                <a:cubicBezTo>
                  <a:pt x="368436" y="210919"/>
                  <a:pt x="193333" y="228581"/>
                  <a:pt x="126565" y="222965"/>
                </a:cubicBezTo>
                <a:cubicBezTo>
                  <a:pt x="59797" y="217349"/>
                  <a:pt x="28284" y="198213"/>
                  <a:pt x="10500" y="162437"/>
                </a:cubicBezTo>
                <a:cubicBezTo>
                  <a:pt x="-7284" y="126661"/>
                  <a:pt x="-1359" y="30914"/>
                  <a:pt x="19860" y="8309"/>
                </a:cubicBezTo>
                <a:close/>
              </a:path>
            </a:pathLst>
          </a:custGeom>
          <a:solidFill>
            <a:srgbClr val="FFFFFF">
              <a:alpha val="12680"/>
            </a:srgbClr>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Vibrant - wavy pink">
  <p:cSld name="CUSTOM_6_1">
    <p:bg>
      <p:bgPr>
        <a:solidFill>
          <a:schemeClr val="accent6"/>
        </a:solidFill>
        <a:effectLst/>
      </p:bgPr>
    </p:bg>
    <p:spTree>
      <p:nvGrpSpPr>
        <p:cNvPr id="1" name="Shape 199"/>
        <p:cNvGrpSpPr/>
        <p:nvPr/>
      </p:nvGrpSpPr>
      <p:grpSpPr>
        <a:xfrm>
          <a:off x="0" y="0"/>
          <a:ext cx="0" cy="0"/>
          <a:chOff x="0" y="0"/>
          <a:chExt cx="0" cy="0"/>
        </a:xfrm>
      </p:grpSpPr>
      <p:sp>
        <p:nvSpPr>
          <p:cNvPr id="200" name="Google Shape;200;p63"/>
          <p:cNvSpPr/>
          <p:nvPr/>
        </p:nvSpPr>
        <p:spPr>
          <a:xfrm rot="10800000">
            <a:off x="1093325" y="-1921899"/>
            <a:ext cx="10770930" cy="6270379"/>
          </a:xfrm>
          <a:custGeom>
            <a:avLst/>
            <a:gdLst/>
            <a:ahLst/>
            <a:cxnLst/>
            <a:rect l="l" t="t" r="r" b="b"/>
            <a:pathLst>
              <a:path w="526117" h="306283" extrusionOk="0">
                <a:moveTo>
                  <a:pt x="25646" y="42436"/>
                </a:moveTo>
                <a:cubicBezTo>
                  <a:pt x="55745" y="4463"/>
                  <a:pt x="167632" y="-5443"/>
                  <a:pt x="194810" y="2812"/>
                </a:cubicBezTo>
                <a:cubicBezTo>
                  <a:pt x="221988" y="11067"/>
                  <a:pt x="171315" y="77742"/>
                  <a:pt x="188714" y="91966"/>
                </a:cubicBezTo>
                <a:cubicBezTo>
                  <a:pt x="206113" y="106190"/>
                  <a:pt x="285234" y="71900"/>
                  <a:pt x="299204" y="88156"/>
                </a:cubicBezTo>
                <a:cubicBezTo>
                  <a:pt x="313174" y="104412"/>
                  <a:pt x="244340" y="177310"/>
                  <a:pt x="272534" y="189502"/>
                </a:cubicBezTo>
                <a:cubicBezTo>
                  <a:pt x="300728" y="201694"/>
                  <a:pt x="429887" y="147592"/>
                  <a:pt x="468368" y="161308"/>
                </a:cubicBezTo>
                <a:cubicBezTo>
                  <a:pt x="506849" y="175024"/>
                  <a:pt x="555490" y="247922"/>
                  <a:pt x="503420" y="271798"/>
                </a:cubicBezTo>
                <a:cubicBezTo>
                  <a:pt x="451350" y="295674"/>
                  <a:pt x="237482" y="311422"/>
                  <a:pt x="155948" y="304564"/>
                </a:cubicBezTo>
                <a:cubicBezTo>
                  <a:pt x="74414" y="297706"/>
                  <a:pt x="35933" y="274338"/>
                  <a:pt x="14216" y="230650"/>
                </a:cubicBezTo>
                <a:cubicBezTo>
                  <a:pt x="-7501" y="186962"/>
                  <a:pt x="-4453" y="80409"/>
                  <a:pt x="25646" y="42436"/>
                </a:cubicBezTo>
                <a:close/>
              </a:path>
            </a:pathLst>
          </a:custGeom>
          <a:solidFill>
            <a:srgbClr val="F89FAB"/>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ibrant - Top half light pink">
  <p:cSld name="CUSTOM_5_1">
    <p:spTree>
      <p:nvGrpSpPr>
        <p:cNvPr id="1" name="Shape 201"/>
        <p:cNvGrpSpPr/>
        <p:nvPr/>
      </p:nvGrpSpPr>
      <p:grpSpPr>
        <a:xfrm>
          <a:off x="0" y="0"/>
          <a:ext cx="0" cy="0"/>
          <a:chOff x="0" y="0"/>
          <a:chExt cx="0" cy="0"/>
        </a:xfrm>
      </p:grpSpPr>
      <p:sp>
        <p:nvSpPr>
          <p:cNvPr id="202" name="Google Shape;202;p64"/>
          <p:cNvSpPr/>
          <p:nvPr/>
        </p:nvSpPr>
        <p:spPr>
          <a:xfrm>
            <a:off x="0" y="0"/>
            <a:ext cx="9165300" cy="251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Vibrant - Top half tan">
  <p:cSld name="CUSTOM_5_1_1">
    <p:spTree>
      <p:nvGrpSpPr>
        <p:cNvPr id="1" name="Shape 203"/>
        <p:cNvGrpSpPr/>
        <p:nvPr/>
      </p:nvGrpSpPr>
      <p:grpSpPr>
        <a:xfrm>
          <a:off x="0" y="0"/>
          <a:ext cx="0" cy="0"/>
          <a:chOff x="0" y="0"/>
          <a:chExt cx="0" cy="0"/>
        </a:xfrm>
      </p:grpSpPr>
      <p:sp>
        <p:nvSpPr>
          <p:cNvPr id="204" name="Google Shape;204;p65"/>
          <p:cNvSpPr/>
          <p:nvPr/>
        </p:nvSpPr>
        <p:spPr>
          <a:xfrm>
            <a:off x="0" y="0"/>
            <a:ext cx="9165300" cy="2517900"/>
          </a:xfrm>
          <a:prstGeom prst="rect">
            <a:avLst/>
          </a:prstGeom>
          <a:solidFill>
            <a:srgbClr val="F6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Vibrant - Top half light blue">
  <p:cSld name="CUSTOM_5_1_1_1">
    <p:spTree>
      <p:nvGrpSpPr>
        <p:cNvPr id="1" name="Shape 205"/>
        <p:cNvGrpSpPr/>
        <p:nvPr/>
      </p:nvGrpSpPr>
      <p:grpSpPr>
        <a:xfrm>
          <a:off x="0" y="0"/>
          <a:ext cx="0" cy="0"/>
          <a:chOff x="0" y="0"/>
          <a:chExt cx="0" cy="0"/>
        </a:xfrm>
      </p:grpSpPr>
      <p:sp>
        <p:nvSpPr>
          <p:cNvPr id="206" name="Google Shape;206;p66"/>
          <p:cNvSpPr/>
          <p:nvPr/>
        </p:nvSpPr>
        <p:spPr>
          <a:xfrm>
            <a:off x="0" y="0"/>
            <a:ext cx="9165300" cy="2517900"/>
          </a:xfrm>
          <a:prstGeom prst="rect">
            <a:avLst/>
          </a:prstGeom>
          <a:solidFill>
            <a:srgbClr val="D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Vibrant - Top half coursera blue">
  <p:cSld name="CUSTOM_5_1_1_1_1">
    <p:spTree>
      <p:nvGrpSpPr>
        <p:cNvPr id="1" name="Shape 207"/>
        <p:cNvGrpSpPr/>
        <p:nvPr/>
      </p:nvGrpSpPr>
      <p:grpSpPr>
        <a:xfrm>
          <a:off x="0" y="0"/>
          <a:ext cx="0" cy="0"/>
          <a:chOff x="0" y="0"/>
          <a:chExt cx="0" cy="0"/>
        </a:xfrm>
      </p:grpSpPr>
      <p:sp>
        <p:nvSpPr>
          <p:cNvPr id="208" name="Google Shape;208;p67"/>
          <p:cNvSpPr/>
          <p:nvPr/>
        </p:nvSpPr>
        <p:spPr>
          <a:xfrm>
            <a:off x="0" y="0"/>
            <a:ext cx="9165300" cy="251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ibrant - left sidebar tan">
  <p:cSld name="CUSTOM_3">
    <p:spTree>
      <p:nvGrpSpPr>
        <p:cNvPr id="1" name="Shape 209"/>
        <p:cNvGrpSpPr/>
        <p:nvPr/>
      </p:nvGrpSpPr>
      <p:grpSpPr>
        <a:xfrm>
          <a:off x="0" y="0"/>
          <a:ext cx="0" cy="0"/>
          <a:chOff x="0" y="0"/>
          <a:chExt cx="0" cy="0"/>
        </a:xfrm>
      </p:grpSpPr>
      <p:sp>
        <p:nvSpPr>
          <p:cNvPr id="210" name="Google Shape;210;p68"/>
          <p:cNvSpPr/>
          <p:nvPr/>
        </p:nvSpPr>
        <p:spPr>
          <a:xfrm>
            <a:off x="-38025" y="-20350"/>
            <a:ext cx="5219700" cy="5163900"/>
          </a:xfrm>
          <a:prstGeom prst="rect">
            <a:avLst/>
          </a:prstGeom>
          <a:solidFill>
            <a:srgbClr val="F6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rustworthy - Left sidebar light blue">
  <p:cSld name="BLANK_1">
    <p:bg>
      <p:bgPr>
        <a:solidFill>
          <a:srgbClr val="FFFFFF"/>
        </a:solidFill>
        <a:effectLst/>
      </p:bgPr>
    </p:bg>
    <p:spTree>
      <p:nvGrpSpPr>
        <p:cNvPr id="1" name="Shape 212"/>
        <p:cNvGrpSpPr/>
        <p:nvPr/>
      </p:nvGrpSpPr>
      <p:grpSpPr>
        <a:xfrm>
          <a:off x="0" y="0"/>
          <a:ext cx="0" cy="0"/>
          <a:chOff x="0" y="0"/>
          <a:chExt cx="0" cy="0"/>
        </a:xfrm>
      </p:grpSpPr>
      <p:sp>
        <p:nvSpPr>
          <p:cNvPr id="213" name="Google Shape;213;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4" name="Google Shape;214;p69"/>
          <p:cNvSpPr/>
          <p:nvPr/>
        </p:nvSpPr>
        <p:spPr>
          <a:xfrm>
            <a:off x="-38025" y="-20350"/>
            <a:ext cx="5219700" cy="5163900"/>
          </a:xfrm>
          <a:prstGeom prst="rect">
            <a:avLst/>
          </a:prstGeom>
          <a:solidFill>
            <a:srgbClr val="D8E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Vibrant - Left sidebar light pink">
  <p:cSld name="BLANK_1_1">
    <p:bg>
      <p:bgPr>
        <a:solidFill>
          <a:srgbClr val="FFFFFF"/>
        </a:solidFill>
        <a:effectLst/>
      </p:bgPr>
    </p:bg>
    <p:spTree>
      <p:nvGrpSpPr>
        <p:cNvPr id="1" name="Shape 215"/>
        <p:cNvGrpSpPr/>
        <p:nvPr/>
      </p:nvGrpSpPr>
      <p:grpSpPr>
        <a:xfrm>
          <a:off x="0" y="0"/>
          <a:ext cx="0" cy="0"/>
          <a:chOff x="0" y="0"/>
          <a:chExt cx="0" cy="0"/>
        </a:xfrm>
      </p:grpSpPr>
      <p:sp>
        <p:nvSpPr>
          <p:cNvPr id="216" name="Google Shape;216;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7" name="Google Shape;217;p70"/>
          <p:cNvSpPr/>
          <p:nvPr/>
        </p:nvSpPr>
        <p:spPr>
          <a:xfrm>
            <a:off x="-38025" y="-20350"/>
            <a:ext cx="5219700" cy="5163900"/>
          </a:xfrm>
          <a:prstGeom prst="rect">
            <a:avLst/>
          </a:prstGeom>
          <a:solidFill>
            <a:srgbClr val="F89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Vibrant - Right sidebar light pink">
  <p:cSld name="CUSTOM_4">
    <p:spTree>
      <p:nvGrpSpPr>
        <p:cNvPr id="1" name="Shape 218"/>
        <p:cNvGrpSpPr/>
        <p:nvPr/>
      </p:nvGrpSpPr>
      <p:grpSpPr>
        <a:xfrm>
          <a:off x="0" y="0"/>
          <a:ext cx="0" cy="0"/>
          <a:chOff x="0" y="0"/>
          <a:chExt cx="0" cy="0"/>
        </a:xfrm>
      </p:grpSpPr>
      <p:sp>
        <p:nvSpPr>
          <p:cNvPr id="219" name="Google Shape;219;p71"/>
          <p:cNvSpPr/>
          <p:nvPr/>
        </p:nvSpPr>
        <p:spPr>
          <a:xfrm>
            <a:off x="3945475" y="-20350"/>
            <a:ext cx="5219700" cy="5163900"/>
          </a:xfrm>
          <a:prstGeom prst="rect">
            <a:avLst/>
          </a:prstGeom>
          <a:solidFill>
            <a:srgbClr val="F89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brant - Two third pink">
  <p:cSld name="CUSTOM_5_2">
    <p:spTree>
      <p:nvGrpSpPr>
        <p:cNvPr id="1" name="Shape 29"/>
        <p:cNvGrpSpPr/>
        <p:nvPr/>
      </p:nvGrpSpPr>
      <p:grpSpPr>
        <a:xfrm>
          <a:off x="0" y="0"/>
          <a:ext cx="0" cy="0"/>
          <a:chOff x="0" y="0"/>
          <a:chExt cx="0" cy="0"/>
        </a:xfrm>
      </p:grpSpPr>
      <p:sp>
        <p:nvSpPr>
          <p:cNvPr id="30" name="Google Shape;30;p8"/>
          <p:cNvSpPr/>
          <p:nvPr/>
        </p:nvSpPr>
        <p:spPr>
          <a:xfrm>
            <a:off x="-32150" y="-5075"/>
            <a:ext cx="9229800" cy="4035600"/>
          </a:xfrm>
          <a:prstGeom prst="rect">
            <a:avLst/>
          </a:prstGeom>
          <a:solidFill>
            <a:srgbClr val="FB6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1" name="Google Shape;31;p8"/>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8"/>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Vibrant - Right sidebar light blue">
  <p:cSld name="CUSTOM_4_1">
    <p:spTree>
      <p:nvGrpSpPr>
        <p:cNvPr id="1" name="Shape 220"/>
        <p:cNvGrpSpPr/>
        <p:nvPr/>
      </p:nvGrpSpPr>
      <p:grpSpPr>
        <a:xfrm>
          <a:off x="0" y="0"/>
          <a:ext cx="0" cy="0"/>
          <a:chOff x="0" y="0"/>
          <a:chExt cx="0" cy="0"/>
        </a:xfrm>
      </p:grpSpPr>
      <p:sp>
        <p:nvSpPr>
          <p:cNvPr id="221" name="Google Shape;221;p72"/>
          <p:cNvSpPr/>
          <p:nvPr/>
        </p:nvSpPr>
        <p:spPr>
          <a:xfrm>
            <a:off x="3945475" y="-20350"/>
            <a:ext cx="5219700" cy="516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Vibrant - Right sidebar coursera blue">
  <p:cSld name="CUSTOM_4_1_2">
    <p:spTree>
      <p:nvGrpSpPr>
        <p:cNvPr id="1" name="Shape 222"/>
        <p:cNvGrpSpPr/>
        <p:nvPr/>
      </p:nvGrpSpPr>
      <p:grpSpPr>
        <a:xfrm>
          <a:off x="0" y="0"/>
          <a:ext cx="0" cy="0"/>
          <a:chOff x="0" y="0"/>
          <a:chExt cx="0" cy="0"/>
        </a:xfrm>
      </p:grpSpPr>
      <p:sp>
        <p:nvSpPr>
          <p:cNvPr id="223" name="Google Shape;223;p73"/>
          <p:cNvSpPr/>
          <p:nvPr/>
        </p:nvSpPr>
        <p:spPr>
          <a:xfrm>
            <a:off x="3945475" y="-20350"/>
            <a:ext cx="5219700" cy="5163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Vibrant - Right sidebar tan">
  <p:cSld name="CUSTOM_4_1_1">
    <p:spTree>
      <p:nvGrpSpPr>
        <p:cNvPr id="1" name="Shape 224"/>
        <p:cNvGrpSpPr/>
        <p:nvPr/>
      </p:nvGrpSpPr>
      <p:grpSpPr>
        <a:xfrm>
          <a:off x="0" y="0"/>
          <a:ext cx="0" cy="0"/>
          <a:chOff x="0" y="0"/>
          <a:chExt cx="0" cy="0"/>
        </a:xfrm>
      </p:grpSpPr>
      <p:sp>
        <p:nvSpPr>
          <p:cNvPr id="225" name="Google Shape;225;p74"/>
          <p:cNvSpPr/>
          <p:nvPr/>
        </p:nvSpPr>
        <p:spPr>
          <a:xfrm>
            <a:off x="3945475" y="-20350"/>
            <a:ext cx="5219700" cy="51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ibrant - Opening Slide with images ">
  <p:cSld name="CUSTOM">
    <p:spTree>
      <p:nvGrpSpPr>
        <p:cNvPr id="1" name="Shape 226"/>
        <p:cNvGrpSpPr/>
        <p:nvPr/>
      </p:nvGrpSpPr>
      <p:grpSpPr>
        <a:xfrm>
          <a:off x="0" y="0"/>
          <a:ext cx="0" cy="0"/>
          <a:chOff x="0" y="0"/>
          <a:chExt cx="0" cy="0"/>
        </a:xfrm>
      </p:grpSpPr>
      <p:sp>
        <p:nvSpPr>
          <p:cNvPr id="227" name="Google Shape;227;p75"/>
          <p:cNvSpPr/>
          <p:nvPr/>
        </p:nvSpPr>
        <p:spPr>
          <a:xfrm>
            <a:off x="-32150" y="-5075"/>
            <a:ext cx="9229800" cy="4035600"/>
          </a:xfrm>
          <a:prstGeom prst="rect">
            <a:avLst/>
          </a:prstGeom>
          <a:solidFill>
            <a:srgbClr val="1E9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228" name="Google Shape;228;p75"/>
          <p:cNvPicPr preferRelativeResize="0"/>
          <p:nvPr/>
        </p:nvPicPr>
        <p:blipFill>
          <a:blip r:embed="rId2">
            <a:alphaModFix/>
          </a:blip>
          <a:stretch>
            <a:fillRect/>
          </a:stretch>
        </p:blipFill>
        <p:spPr>
          <a:xfrm rot="-1201278" flipH="1">
            <a:off x="6034325" y="4300326"/>
            <a:ext cx="3376218" cy="1651088"/>
          </a:xfrm>
          <a:prstGeom prst="rect">
            <a:avLst/>
          </a:prstGeom>
          <a:noFill/>
          <a:ln>
            <a:noFill/>
          </a:ln>
        </p:spPr>
      </p:pic>
      <p:pic>
        <p:nvPicPr>
          <p:cNvPr id="229" name="Google Shape;229;p75"/>
          <p:cNvPicPr preferRelativeResize="0"/>
          <p:nvPr/>
        </p:nvPicPr>
        <p:blipFill rotWithShape="1">
          <a:blip r:embed="rId3">
            <a:alphaModFix/>
          </a:blip>
          <a:srcRect t="61443"/>
          <a:stretch/>
        </p:blipFill>
        <p:spPr>
          <a:xfrm>
            <a:off x="953550" y="-5076"/>
            <a:ext cx="1382625" cy="71385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rustworthy - Opening slide with photos">
  <p:cSld name="CUSTOM_9">
    <p:spTree>
      <p:nvGrpSpPr>
        <p:cNvPr id="1" name="Shape 230"/>
        <p:cNvGrpSpPr/>
        <p:nvPr/>
      </p:nvGrpSpPr>
      <p:grpSpPr>
        <a:xfrm>
          <a:off x="0" y="0"/>
          <a:ext cx="0" cy="0"/>
          <a:chOff x="0" y="0"/>
          <a:chExt cx="0" cy="0"/>
        </a:xfrm>
      </p:grpSpPr>
      <p:sp>
        <p:nvSpPr>
          <p:cNvPr id="231" name="Google Shape;231;p76"/>
          <p:cNvSpPr/>
          <p:nvPr/>
        </p:nvSpPr>
        <p:spPr>
          <a:xfrm>
            <a:off x="-32150" y="-5075"/>
            <a:ext cx="9229800" cy="4035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232;p76"/>
          <p:cNvPicPr preferRelativeResize="0"/>
          <p:nvPr/>
        </p:nvPicPr>
        <p:blipFill>
          <a:blip r:embed="rId2">
            <a:alphaModFix amt="20000"/>
          </a:blip>
          <a:stretch>
            <a:fillRect/>
          </a:stretch>
        </p:blipFill>
        <p:spPr>
          <a:xfrm>
            <a:off x="953550" y="-1142651"/>
            <a:ext cx="1382625" cy="1851425"/>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Vibrant - Opening Slide">
  <p:cSld name="CUSTOM_1">
    <p:bg>
      <p:bgPr>
        <a:solidFill>
          <a:schemeClr val="accent4"/>
        </a:solidFill>
        <a:effectLst/>
      </p:bgPr>
    </p:bg>
    <p:spTree>
      <p:nvGrpSpPr>
        <p:cNvPr id="1" name="Shape 233"/>
        <p:cNvGrpSpPr/>
        <p:nvPr/>
      </p:nvGrpSpPr>
      <p:grpSpPr>
        <a:xfrm>
          <a:off x="0" y="0"/>
          <a:ext cx="0" cy="0"/>
          <a:chOff x="0" y="0"/>
          <a:chExt cx="0" cy="0"/>
        </a:xfrm>
      </p:grpSpPr>
      <p:pic>
        <p:nvPicPr>
          <p:cNvPr id="234" name="Google Shape;234;p77"/>
          <p:cNvPicPr preferRelativeResize="0"/>
          <p:nvPr/>
        </p:nvPicPr>
        <p:blipFill>
          <a:blip r:embed="rId2">
            <a:alphaModFix/>
          </a:blip>
          <a:stretch>
            <a:fillRect/>
          </a:stretch>
        </p:blipFill>
        <p:spPr>
          <a:xfrm rot="-1201278" flipH="1">
            <a:off x="6034325" y="4300326"/>
            <a:ext cx="3376218" cy="1651088"/>
          </a:xfrm>
          <a:prstGeom prst="rect">
            <a:avLst/>
          </a:prstGeom>
          <a:noFill/>
          <a:ln>
            <a:noFill/>
          </a:ln>
        </p:spPr>
      </p:pic>
      <p:pic>
        <p:nvPicPr>
          <p:cNvPr id="235" name="Google Shape;235;p77"/>
          <p:cNvPicPr preferRelativeResize="0"/>
          <p:nvPr/>
        </p:nvPicPr>
        <p:blipFill rotWithShape="1">
          <a:blip r:embed="rId3">
            <a:alphaModFix/>
          </a:blip>
          <a:srcRect t="61443"/>
          <a:stretch/>
        </p:blipFill>
        <p:spPr>
          <a:xfrm>
            <a:off x="953550" y="-5076"/>
            <a:ext cx="1382625" cy="71385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rustworthy - opening slide">
  <p:cSld name="CUSTOM_1_1">
    <p:bg>
      <p:bgPr>
        <a:solidFill>
          <a:schemeClr val="lt2"/>
        </a:solidFill>
        <a:effectLst/>
      </p:bgPr>
    </p:bg>
    <p:spTree>
      <p:nvGrpSpPr>
        <p:cNvPr id="1" name="Shape 236"/>
        <p:cNvGrpSpPr/>
        <p:nvPr/>
      </p:nvGrpSpPr>
      <p:grpSpPr>
        <a:xfrm>
          <a:off x="0" y="0"/>
          <a:ext cx="0" cy="0"/>
          <a:chOff x="0" y="0"/>
          <a:chExt cx="0" cy="0"/>
        </a:xfrm>
      </p:grpSpPr>
      <p:pic>
        <p:nvPicPr>
          <p:cNvPr id="237" name="Google Shape;237;p78"/>
          <p:cNvPicPr preferRelativeResize="0"/>
          <p:nvPr/>
        </p:nvPicPr>
        <p:blipFill>
          <a:blip r:embed="rId2">
            <a:alphaModFix amt="20000"/>
          </a:blip>
          <a:stretch>
            <a:fillRect/>
          </a:stretch>
        </p:blipFill>
        <p:spPr>
          <a:xfrm>
            <a:off x="953550" y="-1142651"/>
            <a:ext cx="1382625" cy="1851425"/>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ibrant - Light blue full">
  <p:cSld name="CUSTOM_2">
    <p:bg>
      <p:bgPr>
        <a:solidFill>
          <a:srgbClr val="D8EFF8"/>
        </a:solidFill>
        <a:effectLst/>
      </p:bgPr>
    </p:bg>
    <p:spTree>
      <p:nvGrpSpPr>
        <p:cNvPr id="1" name="Shape 238"/>
        <p:cNvGrpSpPr/>
        <p:nvPr/>
      </p:nvGrpSpPr>
      <p:grpSpPr>
        <a:xfrm>
          <a:off x="0" y="0"/>
          <a:ext cx="0" cy="0"/>
          <a:chOff x="0" y="0"/>
          <a:chExt cx="0" cy="0"/>
        </a:xfrm>
      </p:grpSpPr>
      <p:sp>
        <p:nvSpPr>
          <p:cNvPr id="239" name="Google Shape;239;p79"/>
          <p:cNvSpPr/>
          <p:nvPr/>
        </p:nvSpPr>
        <p:spPr>
          <a:xfrm rot="-1799901">
            <a:off x="6268560" y="3883867"/>
            <a:ext cx="5166633" cy="1386163"/>
          </a:xfrm>
          <a:custGeom>
            <a:avLst/>
            <a:gdLst/>
            <a:ahLst/>
            <a:cxnLst/>
            <a:rect l="l" t="t" r="r" b="b"/>
            <a:pathLst>
              <a:path w="441382" h="118419" extrusionOk="0">
                <a:moveTo>
                  <a:pt x="35252" y="21733"/>
                </a:moveTo>
                <a:cubicBezTo>
                  <a:pt x="45961" y="3592"/>
                  <a:pt x="66002" y="-2318"/>
                  <a:pt x="92668" y="872"/>
                </a:cubicBezTo>
                <a:cubicBezTo>
                  <a:pt x="119335" y="4062"/>
                  <a:pt x="163513" y="35034"/>
                  <a:pt x="195251" y="40871"/>
                </a:cubicBezTo>
                <a:cubicBezTo>
                  <a:pt x="226989" y="46708"/>
                  <a:pt x="254931" y="32195"/>
                  <a:pt x="283097" y="35895"/>
                </a:cubicBezTo>
                <a:cubicBezTo>
                  <a:pt x="311263" y="39595"/>
                  <a:pt x="342618" y="59946"/>
                  <a:pt x="364245" y="63072"/>
                </a:cubicBezTo>
                <a:cubicBezTo>
                  <a:pt x="385872" y="66198"/>
                  <a:pt x="405170" y="47004"/>
                  <a:pt x="412857" y="54651"/>
                </a:cubicBezTo>
                <a:cubicBezTo>
                  <a:pt x="420544" y="62298"/>
                  <a:pt x="474443" y="99775"/>
                  <a:pt x="410369" y="108953"/>
                </a:cubicBezTo>
                <a:cubicBezTo>
                  <a:pt x="346295" y="118131"/>
                  <a:pt x="90934" y="124255"/>
                  <a:pt x="28414" y="109718"/>
                </a:cubicBezTo>
                <a:cubicBezTo>
                  <a:pt x="-34105" y="95181"/>
                  <a:pt x="24543" y="39874"/>
                  <a:pt x="35252" y="21733"/>
                </a:cubicBezTo>
                <a:close/>
              </a:path>
            </a:pathLst>
          </a:custGeom>
          <a:solidFill>
            <a:srgbClr val="1E94EB"/>
          </a:solidFill>
          <a:ln>
            <a:noFill/>
          </a:ln>
        </p:spPr>
      </p:sp>
      <p:pic>
        <p:nvPicPr>
          <p:cNvPr id="240" name="Google Shape;240;p79"/>
          <p:cNvPicPr preferRelativeResize="0"/>
          <p:nvPr/>
        </p:nvPicPr>
        <p:blipFill rotWithShape="1">
          <a:blip r:embed="rId2">
            <a:alphaModFix/>
          </a:blip>
          <a:srcRect l="159" r="159"/>
          <a:stretch/>
        </p:blipFill>
        <p:spPr>
          <a:xfrm>
            <a:off x="1862638" y="-2057425"/>
            <a:ext cx="5362575" cy="295275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rustworthy - Navy blue full">
  <p:cSld name="CUSTOM_2_1">
    <p:bg>
      <p:bgPr>
        <a:solidFill>
          <a:schemeClr val="lt2"/>
        </a:solidFill>
        <a:effectLst/>
      </p:bgPr>
    </p:bg>
    <p:spTree>
      <p:nvGrpSpPr>
        <p:cNvPr id="1" name="Shape 241"/>
        <p:cNvGrpSpPr/>
        <p:nvPr/>
      </p:nvGrpSpPr>
      <p:grpSpPr>
        <a:xfrm>
          <a:off x="0" y="0"/>
          <a:ext cx="0" cy="0"/>
          <a:chOff x="0" y="0"/>
          <a:chExt cx="0" cy="0"/>
        </a:xfrm>
      </p:grpSpPr>
      <p:sp>
        <p:nvSpPr>
          <p:cNvPr id="242" name="Google Shape;242;p80"/>
          <p:cNvSpPr/>
          <p:nvPr/>
        </p:nvSpPr>
        <p:spPr>
          <a:xfrm rot="-1799901">
            <a:off x="6268560" y="3883867"/>
            <a:ext cx="5166633" cy="1386163"/>
          </a:xfrm>
          <a:custGeom>
            <a:avLst/>
            <a:gdLst/>
            <a:ahLst/>
            <a:cxnLst/>
            <a:rect l="l" t="t" r="r" b="b"/>
            <a:pathLst>
              <a:path w="441382" h="118419" extrusionOk="0">
                <a:moveTo>
                  <a:pt x="35252" y="21733"/>
                </a:moveTo>
                <a:cubicBezTo>
                  <a:pt x="45961" y="3592"/>
                  <a:pt x="66002" y="-2318"/>
                  <a:pt x="92668" y="872"/>
                </a:cubicBezTo>
                <a:cubicBezTo>
                  <a:pt x="119335" y="4062"/>
                  <a:pt x="163513" y="35034"/>
                  <a:pt x="195251" y="40871"/>
                </a:cubicBezTo>
                <a:cubicBezTo>
                  <a:pt x="226989" y="46708"/>
                  <a:pt x="254931" y="32195"/>
                  <a:pt x="283097" y="35895"/>
                </a:cubicBezTo>
                <a:cubicBezTo>
                  <a:pt x="311263" y="39595"/>
                  <a:pt x="342618" y="59946"/>
                  <a:pt x="364245" y="63072"/>
                </a:cubicBezTo>
                <a:cubicBezTo>
                  <a:pt x="385872" y="66198"/>
                  <a:pt x="405170" y="47004"/>
                  <a:pt x="412857" y="54651"/>
                </a:cubicBezTo>
                <a:cubicBezTo>
                  <a:pt x="420544" y="62298"/>
                  <a:pt x="474443" y="99775"/>
                  <a:pt x="410369" y="108953"/>
                </a:cubicBezTo>
                <a:cubicBezTo>
                  <a:pt x="346295" y="118131"/>
                  <a:pt x="90934" y="124255"/>
                  <a:pt x="28414" y="109718"/>
                </a:cubicBezTo>
                <a:cubicBezTo>
                  <a:pt x="-34105" y="95181"/>
                  <a:pt x="24543" y="39874"/>
                  <a:pt x="35252" y="21733"/>
                </a:cubicBezTo>
                <a:close/>
              </a:path>
            </a:pathLst>
          </a:custGeom>
          <a:solidFill>
            <a:srgbClr val="FFFFFF">
              <a:alpha val="13079"/>
            </a:srgbClr>
          </a:solidFill>
          <a:ln>
            <a:noFill/>
          </a:ln>
        </p:spPr>
      </p:sp>
      <p:pic>
        <p:nvPicPr>
          <p:cNvPr id="243" name="Google Shape;243;p80"/>
          <p:cNvPicPr preferRelativeResize="0"/>
          <p:nvPr/>
        </p:nvPicPr>
        <p:blipFill rotWithShape="1">
          <a:blip r:embed="rId2">
            <a:alphaModFix amt="20000"/>
          </a:blip>
          <a:srcRect l="16719" t="16719" r="16719" b="16719"/>
          <a:stretch/>
        </p:blipFill>
        <p:spPr>
          <a:xfrm>
            <a:off x="4216811" y="-721725"/>
            <a:ext cx="2144676" cy="2012999"/>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Full navy">
  <p:cSld name="Full navy">
    <p:spTree>
      <p:nvGrpSpPr>
        <p:cNvPr id="1" name="Shape 244"/>
        <p:cNvGrpSpPr/>
        <p:nvPr/>
      </p:nvGrpSpPr>
      <p:grpSpPr>
        <a:xfrm>
          <a:off x="0" y="0"/>
          <a:ext cx="0" cy="0"/>
          <a:chOff x="0" y="0"/>
          <a:chExt cx="0" cy="0"/>
        </a:xfrm>
      </p:grpSpPr>
      <p:sp>
        <p:nvSpPr>
          <p:cNvPr id="245" name="Google Shape;245;p81"/>
          <p:cNvSpPr/>
          <p:nvPr/>
        </p:nvSpPr>
        <p:spPr>
          <a:xfrm rot="10800000" flipH="1">
            <a:off x="-26400" y="-40950"/>
            <a:ext cx="9196800" cy="5225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Open Sans Light"/>
              <a:ea typeface="Open Sans Light"/>
              <a:cs typeface="Open Sans Light"/>
              <a:sym typeface="Open Sans Light"/>
            </a:endParaRPr>
          </a:p>
        </p:txBody>
      </p:sp>
      <p:sp>
        <p:nvSpPr>
          <p:cNvPr id="246" name="Google Shape;246;p8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rtl="0">
              <a:buNone/>
              <a:defRPr sz="1300">
                <a:solidFill>
                  <a:srgbClr val="000000"/>
                </a:solidFill>
              </a:defRPr>
            </a:lvl1pPr>
            <a:lvl2pPr lvl="1" algn="r" rtl="0">
              <a:buNone/>
              <a:defRPr sz="1300">
                <a:solidFill>
                  <a:srgbClr val="000000"/>
                </a:solidFill>
              </a:defRPr>
            </a:lvl2pPr>
            <a:lvl3pPr lvl="2" algn="r" rtl="0">
              <a:buNone/>
              <a:defRPr sz="1300">
                <a:solidFill>
                  <a:srgbClr val="000000"/>
                </a:solidFill>
              </a:defRPr>
            </a:lvl3pPr>
            <a:lvl4pPr lvl="3" algn="r" rtl="0">
              <a:buNone/>
              <a:defRPr sz="1300">
                <a:solidFill>
                  <a:srgbClr val="000000"/>
                </a:solidFill>
              </a:defRPr>
            </a:lvl4pPr>
            <a:lvl5pPr lvl="4" algn="r" rtl="0">
              <a:buNone/>
              <a:defRPr sz="1300">
                <a:solidFill>
                  <a:srgbClr val="000000"/>
                </a:solidFill>
              </a:defRPr>
            </a:lvl5pPr>
            <a:lvl6pPr lvl="5" algn="r" rtl="0">
              <a:buNone/>
              <a:defRPr sz="1300">
                <a:solidFill>
                  <a:srgbClr val="000000"/>
                </a:solidFill>
              </a:defRPr>
            </a:lvl6pPr>
            <a:lvl7pPr lvl="6" algn="r" rtl="0">
              <a:buNone/>
              <a:defRPr sz="1300">
                <a:solidFill>
                  <a:srgbClr val="000000"/>
                </a:solidFill>
              </a:defRPr>
            </a:lvl7pPr>
            <a:lvl8pPr lvl="7" algn="r" rtl="0">
              <a:buNone/>
              <a:defRPr sz="1300">
                <a:solidFill>
                  <a:srgbClr val="000000"/>
                </a:solidFill>
              </a:defRPr>
            </a:lvl8pPr>
            <a:lvl9pPr lvl="8" algn="r" rtl="0">
              <a:buNone/>
              <a:defRPr sz="13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brant - Two third pink top logo">
  <p:cSld name="CUSTOM_5_2_2">
    <p:spTree>
      <p:nvGrpSpPr>
        <p:cNvPr id="1" name="Shape 33"/>
        <p:cNvGrpSpPr/>
        <p:nvPr/>
      </p:nvGrpSpPr>
      <p:grpSpPr>
        <a:xfrm>
          <a:off x="0" y="0"/>
          <a:ext cx="0" cy="0"/>
          <a:chOff x="0" y="0"/>
          <a:chExt cx="0" cy="0"/>
        </a:xfrm>
      </p:grpSpPr>
      <p:sp>
        <p:nvSpPr>
          <p:cNvPr id="34" name="Google Shape;34;p9"/>
          <p:cNvSpPr/>
          <p:nvPr/>
        </p:nvSpPr>
        <p:spPr>
          <a:xfrm>
            <a:off x="-32150" y="-5075"/>
            <a:ext cx="9229800" cy="4035600"/>
          </a:xfrm>
          <a:prstGeom prst="rect">
            <a:avLst/>
          </a:prstGeom>
          <a:solidFill>
            <a:srgbClr val="FB6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5" name="Google Shape;35;p9"/>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9"/>
          <p:cNvPicPr preferRelativeResize="0"/>
          <p:nvPr/>
        </p:nvPicPr>
        <p:blipFill>
          <a:blip r:embed="rId2">
            <a:alphaModFix/>
          </a:blip>
          <a:stretch>
            <a:fillRect/>
          </a:stretch>
        </p:blipFill>
        <p:spPr>
          <a:xfrm>
            <a:off x="8296325" y="202175"/>
            <a:ext cx="724875" cy="114900"/>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_Blank 1">
  <p:cSld name="BLANK_2">
    <p:spTree>
      <p:nvGrpSpPr>
        <p:cNvPr id="1" name="Shape 247"/>
        <p:cNvGrpSpPr/>
        <p:nvPr/>
      </p:nvGrpSpPr>
      <p:grpSpPr>
        <a:xfrm>
          <a:off x="0" y="0"/>
          <a:ext cx="0" cy="0"/>
          <a:chOff x="0" y="0"/>
          <a:chExt cx="0" cy="0"/>
        </a:xfrm>
      </p:grpSpPr>
      <p:sp>
        <p:nvSpPr>
          <p:cNvPr id="248" name="Google Shape;248;p82"/>
          <p:cNvSpPr txBox="1">
            <a:spLocks noGrp="1"/>
          </p:cNvSpPr>
          <p:nvPr>
            <p:ph type="sldNum" idx="12"/>
          </p:nvPr>
        </p:nvSpPr>
        <p:spPr>
          <a:xfrm>
            <a:off x="8769356" y="4749850"/>
            <a:ext cx="344400" cy="393600"/>
          </a:xfrm>
          <a:prstGeom prst="rect">
            <a:avLst/>
          </a:prstGeom>
        </p:spPr>
        <p:txBody>
          <a:bodyPr spcFirstLastPara="1" wrap="square" lIns="91425" tIns="91425" rIns="91425" bIns="91425" anchor="ctr" anchorCtr="0">
            <a:noAutofit/>
          </a:bodyPr>
          <a:lstStyle>
            <a:lvl1pPr lvl="0" algn="ctr" rtl="0">
              <a:buNone/>
              <a:defRPr sz="1000" b="0">
                <a:solidFill>
                  <a:srgbClr val="020247"/>
                </a:solidFill>
                <a:latin typeface="Open Sans"/>
                <a:ea typeface="Open Sans"/>
                <a:cs typeface="Open Sans"/>
                <a:sym typeface="Open Sans"/>
              </a:defRPr>
            </a:lvl1pPr>
            <a:lvl2pPr lvl="1" algn="ctr" rtl="0">
              <a:buNone/>
              <a:defRPr sz="1000" b="0">
                <a:solidFill>
                  <a:srgbClr val="020247"/>
                </a:solidFill>
                <a:latin typeface="Open Sans"/>
                <a:ea typeface="Open Sans"/>
                <a:cs typeface="Open Sans"/>
                <a:sym typeface="Open Sans"/>
              </a:defRPr>
            </a:lvl2pPr>
            <a:lvl3pPr lvl="2" algn="ctr" rtl="0">
              <a:buNone/>
              <a:defRPr sz="1000" b="0">
                <a:solidFill>
                  <a:srgbClr val="020247"/>
                </a:solidFill>
                <a:latin typeface="Open Sans"/>
                <a:ea typeface="Open Sans"/>
                <a:cs typeface="Open Sans"/>
                <a:sym typeface="Open Sans"/>
              </a:defRPr>
            </a:lvl3pPr>
            <a:lvl4pPr lvl="3" algn="ctr" rtl="0">
              <a:buNone/>
              <a:defRPr sz="1000" b="0">
                <a:solidFill>
                  <a:srgbClr val="020247"/>
                </a:solidFill>
                <a:latin typeface="Open Sans"/>
                <a:ea typeface="Open Sans"/>
                <a:cs typeface="Open Sans"/>
                <a:sym typeface="Open Sans"/>
              </a:defRPr>
            </a:lvl4pPr>
            <a:lvl5pPr lvl="4" algn="ctr" rtl="0">
              <a:buNone/>
              <a:defRPr sz="1000" b="0">
                <a:solidFill>
                  <a:srgbClr val="020247"/>
                </a:solidFill>
                <a:latin typeface="Open Sans"/>
                <a:ea typeface="Open Sans"/>
                <a:cs typeface="Open Sans"/>
                <a:sym typeface="Open Sans"/>
              </a:defRPr>
            </a:lvl5pPr>
            <a:lvl6pPr lvl="5" algn="ctr" rtl="0">
              <a:buNone/>
              <a:defRPr sz="1000" b="0">
                <a:solidFill>
                  <a:srgbClr val="020247"/>
                </a:solidFill>
                <a:latin typeface="Open Sans"/>
                <a:ea typeface="Open Sans"/>
                <a:cs typeface="Open Sans"/>
                <a:sym typeface="Open Sans"/>
              </a:defRPr>
            </a:lvl6pPr>
            <a:lvl7pPr lvl="6" algn="ctr" rtl="0">
              <a:buNone/>
              <a:defRPr sz="1000" b="0">
                <a:solidFill>
                  <a:srgbClr val="020247"/>
                </a:solidFill>
                <a:latin typeface="Open Sans"/>
                <a:ea typeface="Open Sans"/>
                <a:cs typeface="Open Sans"/>
                <a:sym typeface="Open Sans"/>
              </a:defRPr>
            </a:lvl7pPr>
            <a:lvl8pPr lvl="7" algn="ctr" rtl="0">
              <a:buNone/>
              <a:defRPr sz="1000" b="0">
                <a:solidFill>
                  <a:srgbClr val="020247"/>
                </a:solidFill>
                <a:latin typeface="Open Sans"/>
                <a:ea typeface="Open Sans"/>
                <a:cs typeface="Open Sans"/>
                <a:sym typeface="Open Sans"/>
              </a:defRPr>
            </a:lvl8pPr>
            <a:lvl9pPr lvl="8" algn="ctr" rtl="0">
              <a:buNone/>
              <a:defRPr sz="1000" b="0">
                <a:solidFill>
                  <a:srgbClr val="020247"/>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_Title only" type="titleOnly">
  <p:cSld name="TITLE_ONLY">
    <p:spTree>
      <p:nvGrpSpPr>
        <p:cNvPr id="1" name="Shape 249"/>
        <p:cNvGrpSpPr/>
        <p:nvPr/>
      </p:nvGrpSpPr>
      <p:grpSpPr>
        <a:xfrm>
          <a:off x="0" y="0"/>
          <a:ext cx="0" cy="0"/>
          <a:chOff x="0" y="0"/>
          <a:chExt cx="0" cy="0"/>
        </a:xfrm>
      </p:grpSpPr>
      <p:sp>
        <p:nvSpPr>
          <p:cNvPr id="250" name="Google Shape;250;p83"/>
          <p:cNvSpPr txBox="1">
            <a:spLocks noGrp="1"/>
          </p:cNvSpPr>
          <p:nvPr>
            <p:ph type="title"/>
          </p:nvPr>
        </p:nvSpPr>
        <p:spPr>
          <a:xfrm>
            <a:off x="377000" y="377468"/>
            <a:ext cx="8499900" cy="645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Clr>
                <a:srgbClr val="3B404A"/>
              </a:buClr>
              <a:buSzPts val="2800"/>
              <a:buNone/>
              <a:defRPr>
                <a:solidFill>
                  <a:srgbClr val="3B404A"/>
                </a:solidFill>
              </a:defRPr>
            </a:lvl2pPr>
            <a:lvl3pPr lvl="2" rtl="0">
              <a:spcBef>
                <a:spcPts val="0"/>
              </a:spcBef>
              <a:spcAft>
                <a:spcPts val="0"/>
              </a:spcAft>
              <a:buClr>
                <a:srgbClr val="3B404A"/>
              </a:buClr>
              <a:buSzPts val="2800"/>
              <a:buNone/>
              <a:defRPr>
                <a:solidFill>
                  <a:srgbClr val="3B404A"/>
                </a:solidFill>
              </a:defRPr>
            </a:lvl3pPr>
            <a:lvl4pPr lvl="3" rtl="0">
              <a:spcBef>
                <a:spcPts val="0"/>
              </a:spcBef>
              <a:spcAft>
                <a:spcPts val="0"/>
              </a:spcAft>
              <a:buClr>
                <a:srgbClr val="3B404A"/>
              </a:buClr>
              <a:buSzPts val="2800"/>
              <a:buNone/>
              <a:defRPr>
                <a:solidFill>
                  <a:srgbClr val="3B404A"/>
                </a:solidFill>
              </a:defRPr>
            </a:lvl4pPr>
            <a:lvl5pPr lvl="4" rtl="0">
              <a:spcBef>
                <a:spcPts val="0"/>
              </a:spcBef>
              <a:spcAft>
                <a:spcPts val="0"/>
              </a:spcAft>
              <a:buClr>
                <a:srgbClr val="3B404A"/>
              </a:buClr>
              <a:buSzPts val="2800"/>
              <a:buNone/>
              <a:defRPr>
                <a:solidFill>
                  <a:srgbClr val="3B404A"/>
                </a:solidFill>
              </a:defRPr>
            </a:lvl5pPr>
            <a:lvl6pPr lvl="5" rtl="0">
              <a:spcBef>
                <a:spcPts val="0"/>
              </a:spcBef>
              <a:spcAft>
                <a:spcPts val="0"/>
              </a:spcAft>
              <a:buClr>
                <a:srgbClr val="3B404A"/>
              </a:buClr>
              <a:buSzPts val="2800"/>
              <a:buNone/>
              <a:defRPr>
                <a:solidFill>
                  <a:srgbClr val="3B404A"/>
                </a:solidFill>
              </a:defRPr>
            </a:lvl6pPr>
            <a:lvl7pPr lvl="6" rtl="0">
              <a:spcBef>
                <a:spcPts val="0"/>
              </a:spcBef>
              <a:spcAft>
                <a:spcPts val="0"/>
              </a:spcAft>
              <a:buClr>
                <a:srgbClr val="3B404A"/>
              </a:buClr>
              <a:buSzPts val="2800"/>
              <a:buNone/>
              <a:defRPr>
                <a:solidFill>
                  <a:srgbClr val="3B404A"/>
                </a:solidFill>
              </a:defRPr>
            </a:lvl7pPr>
            <a:lvl8pPr lvl="7" rtl="0">
              <a:spcBef>
                <a:spcPts val="0"/>
              </a:spcBef>
              <a:spcAft>
                <a:spcPts val="0"/>
              </a:spcAft>
              <a:buClr>
                <a:srgbClr val="3B404A"/>
              </a:buClr>
              <a:buSzPts val="2800"/>
              <a:buNone/>
              <a:defRPr>
                <a:solidFill>
                  <a:srgbClr val="3B404A"/>
                </a:solidFill>
              </a:defRPr>
            </a:lvl8pPr>
            <a:lvl9pPr lvl="8" rtl="0">
              <a:spcBef>
                <a:spcPts val="0"/>
              </a:spcBef>
              <a:spcAft>
                <a:spcPts val="0"/>
              </a:spcAft>
              <a:buClr>
                <a:srgbClr val="3B404A"/>
              </a:buClr>
              <a:buSzPts val="2800"/>
              <a:buNone/>
              <a:defRPr>
                <a:solidFill>
                  <a:srgbClr val="3B404A"/>
                </a:solidFill>
              </a:defRPr>
            </a:lvl9pPr>
          </a:lstStyle>
          <a:p>
            <a:endParaRPr/>
          </a:p>
        </p:txBody>
      </p:sp>
      <p:sp>
        <p:nvSpPr>
          <p:cNvPr id="251" name="Google Shape;251;p83"/>
          <p:cNvSpPr txBox="1">
            <a:spLocks noGrp="1"/>
          </p:cNvSpPr>
          <p:nvPr>
            <p:ph type="sldNum" idx="12"/>
          </p:nvPr>
        </p:nvSpPr>
        <p:spPr>
          <a:xfrm>
            <a:off x="8769356" y="4749850"/>
            <a:ext cx="344400" cy="393600"/>
          </a:xfrm>
          <a:prstGeom prst="rect">
            <a:avLst/>
          </a:prstGeom>
        </p:spPr>
        <p:txBody>
          <a:bodyPr spcFirstLastPara="1" wrap="square" lIns="91425" tIns="91425" rIns="91425" bIns="91425" anchor="ctr" anchorCtr="0">
            <a:noAutofit/>
          </a:bodyPr>
          <a:lstStyle>
            <a:lvl1pPr lvl="0" algn="ctr" rtl="0">
              <a:buNone/>
              <a:defRPr sz="1000" b="0">
                <a:solidFill>
                  <a:srgbClr val="020247"/>
                </a:solidFill>
                <a:latin typeface="Open Sans"/>
                <a:ea typeface="Open Sans"/>
                <a:cs typeface="Open Sans"/>
                <a:sym typeface="Open Sans"/>
              </a:defRPr>
            </a:lvl1pPr>
            <a:lvl2pPr lvl="1" algn="ctr" rtl="0">
              <a:buNone/>
              <a:defRPr sz="1000" b="0">
                <a:solidFill>
                  <a:srgbClr val="020247"/>
                </a:solidFill>
                <a:latin typeface="Open Sans"/>
                <a:ea typeface="Open Sans"/>
                <a:cs typeface="Open Sans"/>
                <a:sym typeface="Open Sans"/>
              </a:defRPr>
            </a:lvl2pPr>
            <a:lvl3pPr lvl="2" algn="ctr" rtl="0">
              <a:buNone/>
              <a:defRPr sz="1000" b="0">
                <a:solidFill>
                  <a:srgbClr val="020247"/>
                </a:solidFill>
                <a:latin typeface="Open Sans"/>
                <a:ea typeface="Open Sans"/>
                <a:cs typeface="Open Sans"/>
                <a:sym typeface="Open Sans"/>
              </a:defRPr>
            </a:lvl3pPr>
            <a:lvl4pPr lvl="3" algn="ctr" rtl="0">
              <a:buNone/>
              <a:defRPr sz="1000" b="0">
                <a:solidFill>
                  <a:srgbClr val="020247"/>
                </a:solidFill>
                <a:latin typeface="Open Sans"/>
                <a:ea typeface="Open Sans"/>
                <a:cs typeface="Open Sans"/>
                <a:sym typeface="Open Sans"/>
              </a:defRPr>
            </a:lvl4pPr>
            <a:lvl5pPr lvl="4" algn="ctr" rtl="0">
              <a:buNone/>
              <a:defRPr sz="1000" b="0">
                <a:solidFill>
                  <a:srgbClr val="020247"/>
                </a:solidFill>
                <a:latin typeface="Open Sans"/>
                <a:ea typeface="Open Sans"/>
                <a:cs typeface="Open Sans"/>
                <a:sym typeface="Open Sans"/>
              </a:defRPr>
            </a:lvl5pPr>
            <a:lvl6pPr lvl="5" algn="ctr" rtl="0">
              <a:buNone/>
              <a:defRPr sz="1000" b="0">
                <a:solidFill>
                  <a:srgbClr val="020247"/>
                </a:solidFill>
                <a:latin typeface="Open Sans"/>
                <a:ea typeface="Open Sans"/>
                <a:cs typeface="Open Sans"/>
                <a:sym typeface="Open Sans"/>
              </a:defRPr>
            </a:lvl6pPr>
            <a:lvl7pPr lvl="6" algn="ctr" rtl="0">
              <a:buNone/>
              <a:defRPr sz="1000" b="0">
                <a:solidFill>
                  <a:srgbClr val="020247"/>
                </a:solidFill>
                <a:latin typeface="Open Sans"/>
                <a:ea typeface="Open Sans"/>
                <a:cs typeface="Open Sans"/>
                <a:sym typeface="Open Sans"/>
              </a:defRPr>
            </a:lvl7pPr>
            <a:lvl8pPr lvl="7" algn="ctr" rtl="0">
              <a:buNone/>
              <a:defRPr sz="1000" b="0">
                <a:solidFill>
                  <a:srgbClr val="020247"/>
                </a:solidFill>
                <a:latin typeface="Open Sans"/>
                <a:ea typeface="Open Sans"/>
                <a:cs typeface="Open Sans"/>
                <a:sym typeface="Open Sans"/>
              </a:defRPr>
            </a:lvl8pPr>
            <a:lvl9pPr lvl="8" algn="ctr" rtl="0">
              <a:buNone/>
              <a:defRPr sz="1000" b="0">
                <a:solidFill>
                  <a:srgbClr val="020247"/>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2"/>
        <p:cNvGrpSpPr/>
        <p:nvPr/>
      </p:nvGrpSpPr>
      <p:grpSpPr>
        <a:xfrm>
          <a:off x="0" y="0"/>
          <a:ext cx="0" cy="0"/>
          <a:chOff x="0" y="0"/>
          <a:chExt cx="0" cy="0"/>
        </a:xfrm>
      </p:grpSpPr>
      <p:sp>
        <p:nvSpPr>
          <p:cNvPr id="253" name="Google Shape;253;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4" name="Google Shape;254;p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1150" rtl="0">
              <a:spcBef>
                <a:spcPts val="1600"/>
              </a:spcBef>
              <a:spcAft>
                <a:spcPts val="0"/>
              </a:spcAft>
              <a:buSzPts val="1300"/>
              <a:buChar char="○"/>
              <a:defRPr/>
            </a:lvl2pPr>
            <a:lvl3pPr marL="1371600" lvl="2" indent="-317500" rtl="0">
              <a:spcBef>
                <a:spcPts val="1600"/>
              </a:spcBef>
              <a:spcAft>
                <a:spcPts val="0"/>
              </a:spcAft>
              <a:buSzPts val="1400"/>
              <a:buChar char="■"/>
              <a:defRPr/>
            </a:lvl3pPr>
            <a:lvl4pPr marL="1828800" lvl="3" indent="-282575" rtl="0">
              <a:spcBef>
                <a:spcPts val="1600"/>
              </a:spcBef>
              <a:spcAft>
                <a:spcPts val="0"/>
              </a:spcAft>
              <a:buSzPts val="850"/>
              <a:buChar char="●"/>
              <a:defRPr/>
            </a:lvl4pPr>
            <a:lvl5pPr marL="2286000" lvl="4" indent="-282575" rtl="0">
              <a:spcBef>
                <a:spcPts val="1600"/>
              </a:spcBef>
              <a:spcAft>
                <a:spcPts val="0"/>
              </a:spcAft>
              <a:buSzPts val="850"/>
              <a:buChar char="○"/>
              <a:defRPr/>
            </a:lvl5pPr>
            <a:lvl6pPr marL="2743200" lvl="5" indent="-282575" rtl="0">
              <a:spcBef>
                <a:spcPts val="1600"/>
              </a:spcBef>
              <a:spcAft>
                <a:spcPts val="0"/>
              </a:spcAft>
              <a:buSzPts val="850"/>
              <a:buChar char="■"/>
              <a:defRPr/>
            </a:lvl6pPr>
            <a:lvl7pPr marL="3200400" lvl="6" indent="-282575" rtl="0">
              <a:spcBef>
                <a:spcPts val="1600"/>
              </a:spcBef>
              <a:spcAft>
                <a:spcPts val="0"/>
              </a:spcAft>
              <a:buSzPts val="850"/>
              <a:buChar char="●"/>
              <a:defRPr/>
            </a:lvl7pPr>
            <a:lvl8pPr marL="3657600" lvl="7" indent="-282575" rtl="0">
              <a:spcBef>
                <a:spcPts val="1600"/>
              </a:spcBef>
              <a:spcAft>
                <a:spcPts val="0"/>
              </a:spcAft>
              <a:buSzPts val="850"/>
              <a:buChar char="○"/>
              <a:defRPr/>
            </a:lvl8pPr>
            <a:lvl9pPr marL="4114800" lvl="8" indent="-282575" rtl="0">
              <a:spcBef>
                <a:spcPts val="1600"/>
              </a:spcBef>
              <a:spcAft>
                <a:spcPts val="1600"/>
              </a:spcAft>
              <a:buSzPts val="850"/>
              <a:buChar char="■"/>
              <a:defRPr/>
            </a:lvl9pPr>
          </a:lstStyle>
          <a:p>
            <a:endParaRPr/>
          </a:p>
        </p:txBody>
      </p:sp>
      <p:sp>
        <p:nvSpPr>
          <p:cNvPr id="255" name="Google Shape;255;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mp; Content - full page">
  <p:cSld name="Title &amp; Content - full page">
    <p:spTree>
      <p:nvGrpSpPr>
        <p:cNvPr id="1" name="Shape 256"/>
        <p:cNvGrpSpPr/>
        <p:nvPr/>
      </p:nvGrpSpPr>
      <p:grpSpPr>
        <a:xfrm>
          <a:off x="0" y="0"/>
          <a:ext cx="0" cy="0"/>
          <a:chOff x="0" y="0"/>
          <a:chExt cx="0" cy="0"/>
        </a:xfrm>
      </p:grpSpPr>
      <p:sp>
        <p:nvSpPr>
          <p:cNvPr id="257" name="Google Shape;257;p85"/>
          <p:cNvSpPr txBox="1">
            <a:spLocks noGrp="1"/>
          </p:cNvSpPr>
          <p:nvPr>
            <p:ph type="body" idx="1"/>
          </p:nvPr>
        </p:nvSpPr>
        <p:spPr>
          <a:xfrm>
            <a:off x="304799" y="1171552"/>
            <a:ext cx="8537700" cy="35511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800"/>
              </a:spcBef>
              <a:spcAft>
                <a:spcPts val="0"/>
              </a:spcAft>
              <a:buSzPts val="1800"/>
              <a:buNone/>
              <a:defRPr b="0" i="0">
                <a:solidFill>
                  <a:srgbClr val="2A3137"/>
                </a:solidFill>
                <a:latin typeface="Arial"/>
                <a:ea typeface="Arial"/>
                <a:cs typeface="Arial"/>
                <a:sym typeface="Arial"/>
              </a:defRPr>
            </a:lvl1pPr>
            <a:lvl2pPr marL="914400" lvl="1" indent="-342900" algn="l" rtl="0">
              <a:lnSpc>
                <a:spcPct val="96000"/>
              </a:lnSpc>
              <a:spcBef>
                <a:spcPts val="200"/>
              </a:spcBef>
              <a:spcAft>
                <a:spcPts val="0"/>
              </a:spcAft>
              <a:buClr>
                <a:srgbClr val="2A3137"/>
              </a:buClr>
              <a:buSzPts val="1800"/>
              <a:buChar char="○"/>
              <a:defRPr sz="1800">
                <a:solidFill>
                  <a:srgbClr val="2A3137"/>
                </a:solidFill>
                <a:latin typeface="Arial"/>
                <a:ea typeface="Arial"/>
                <a:cs typeface="Arial"/>
                <a:sym typeface="Arial"/>
              </a:defRPr>
            </a:lvl2pPr>
            <a:lvl3pPr marL="1371600" lvl="2" indent="-336550" algn="l" rtl="0">
              <a:lnSpc>
                <a:spcPct val="96000"/>
              </a:lnSpc>
              <a:spcBef>
                <a:spcPts val="0"/>
              </a:spcBef>
              <a:spcAft>
                <a:spcPts val="0"/>
              </a:spcAft>
              <a:buClr>
                <a:srgbClr val="2A3137"/>
              </a:buClr>
              <a:buSzPts val="1700"/>
              <a:buChar char="■"/>
              <a:defRPr sz="1700">
                <a:solidFill>
                  <a:srgbClr val="2A3137"/>
                </a:solidFill>
                <a:latin typeface="Arial"/>
                <a:ea typeface="Arial"/>
                <a:cs typeface="Arial"/>
                <a:sym typeface="Arial"/>
              </a:defRPr>
            </a:lvl3pPr>
            <a:lvl4pPr marL="1828800" lvl="3" indent="-330200" algn="l" rtl="0">
              <a:lnSpc>
                <a:spcPct val="96000"/>
              </a:lnSpc>
              <a:spcBef>
                <a:spcPts val="0"/>
              </a:spcBef>
              <a:spcAft>
                <a:spcPts val="0"/>
              </a:spcAft>
              <a:buClr>
                <a:srgbClr val="2A3137"/>
              </a:buClr>
              <a:buSzPts val="1600"/>
              <a:buChar char="●"/>
              <a:defRPr sz="1600">
                <a:solidFill>
                  <a:srgbClr val="2A3137"/>
                </a:solidFill>
                <a:latin typeface="Arial"/>
                <a:ea typeface="Arial"/>
                <a:cs typeface="Arial"/>
                <a:sym typeface="Arial"/>
              </a:defRPr>
            </a:lvl4pPr>
            <a:lvl5pPr marL="2286000" lvl="4" indent="-323850" algn="l" rtl="0">
              <a:lnSpc>
                <a:spcPct val="96000"/>
              </a:lnSpc>
              <a:spcBef>
                <a:spcPts val="0"/>
              </a:spcBef>
              <a:spcAft>
                <a:spcPts val="0"/>
              </a:spcAft>
              <a:buClr>
                <a:srgbClr val="2A3137"/>
              </a:buClr>
              <a:buSzPts val="1500"/>
              <a:buChar char="○"/>
              <a:defRPr sz="1500">
                <a:solidFill>
                  <a:srgbClr val="2A3137"/>
                </a:solidFill>
                <a:latin typeface="Arial"/>
                <a:ea typeface="Arial"/>
                <a:cs typeface="Arial"/>
                <a:sym typeface="Arial"/>
              </a:defRPr>
            </a:lvl5pPr>
            <a:lvl6pPr marL="2743200" lvl="5" indent="-342900" algn="l" rtl="0">
              <a:spcBef>
                <a:spcPts val="0"/>
              </a:spcBef>
              <a:spcAft>
                <a:spcPts val="0"/>
              </a:spcAft>
              <a:buClr>
                <a:schemeClr val="dk1"/>
              </a:buClr>
              <a:buSzPts val="1800"/>
              <a:buChar char="■"/>
              <a:defRPr/>
            </a:lvl6pPr>
            <a:lvl7pPr marL="3200400" lvl="6" indent="-342900" algn="l" rtl="0">
              <a:spcBef>
                <a:spcPts val="0"/>
              </a:spcBef>
              <a:spcAft>
                <a:spcPts val="0"/>
              </a:spcAft>
              <a:buClr>
                <a:schemeClr val="dk1"/>
              </a:buClr>
              <a:buSzPts val="1800"/>
              <a:buChar char="●"/>
              <a:defRPr/>
            </a:lvl7pPr>
            <a:lvl8pPr marL="3657600" lvl="7" indent="-342900" algn="l" rtl="0">
              <a:spcBef>
                <a:spcPts val="0"/>
              </a:spcBef>
              <a:spcAft>
                <a:spcPts val="0"/>
              </a:spcAft>
              <a:buClr>
                <a:schemeClr val="dk1"/>
              </a:buClr>
              <a:buSzPts val="1800"/>
              <a:buChar char="○"/>
              <a:defRPr/>
            </a:lvl8pPr>
            <a:lvl9pPr marL="4114800" lvl="8" indent="-342900" algn="l" rtl="0">
              <a:spcBef>
                <a:spcPts val="0"/>
              </a:spcBef>
              <a:spcAft>
                <a:spcPts val="0"/>
              </a:spcAft>
              <a:buClr>
                <a:schemeClr val="dk1"/>
              </a:buClr>
              <a:buSzPts val="1800"/>
              <a:buChar char="■"/>
              <a:defRPr/>
            </a:lvl9pPr>
          </a:lstStyle>
          <a:p>
            <a:endParaRPr/>
          </a:p>
        </p:txBody>
      </p:sp>
      <p:sp>
        <p:nvSpPr>
          <p:cNvPr id="258" name="Google Shape;258;p85"/>
          <p:cNvSpPr txBox="1"/>
          <p:nvPr/>
        </p:nvSpPr>
        <p:spPr>
          <a:xfrm>
            <a:off x="2901142" y="155863"/>
            <a:ext cx="914400" cy="685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400" b="0" i="0">
              <a:solidFill>
                <a:schemeClr val="dk1"/>
              </a:solidFill>
              <a:latin typeface="Arial"/>
              <a:ea typeface="Arial"/>
              <a:cs typeface="Arial"/>
              <a:sym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9"/>
        <p:cNvGrpSpPr/>
        <p:nvPr/>
      </p:nvGrpSpPr>
      <p:grpSpPr>
        <a:xfrm>
          <a:off x="0" y="0"/>
          <a:ext cx="0" cy="0"/>
          <a:chOff x="0" y="0"/>
          <a:chExt cx="0" cy="0"/>
        </a:xfrm>
      </p:grpSpPr>
      <p:sp>
        <p:nvSpPr>
          <p:cNvPr id="260" name="Google Shape;260;p8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Merriweather"/>
              <a:buNone/>
              <a:defRPr sz="5200" b="0" i="0" u="none" strike="noStrike" cap="none">
                <a:solidFill>
                  <a:srgbClr val="000000"/>
                </a:solidFill>
                <a:latin typeface="Open Sans Light"/>
                <a:ea typeface="Open Sans Light"/>
                <a:cs typeface="Open Sans Light"/>
                <a:sym typeface="Open Sans Light"/>
              </a:defRPr>
            </a:lvl1pPr>
            <a:lvl2pPr marR="0" lvl="1"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5200"/>
              <a:buFont typeface="Open Sans"/>
              <a:buNone/>
              <a:defRPr sz="5200" b="1" i="0" u="none" strike="noStrike" cap="none">
                <a:solidFill>
                  <a:srgbClr val="000000"/>
                </a:solidFill>
                <a:latin typeface="Open Sans"/>
                <a:ea typeface="Open Sans"/>
                <a:cs typeface="Open Sans"/>
                <a:sym typeface="Open Sans"/>
              </a:defRPr>
            </a:lvl9pPr>
          </a:lstStyle>
          <a:p>
            <a:endParaRPr/>
          </a:p>
        </p:txBody>
      </p:sp>
      <p:sp>
        <p:nvSpPr>
          <p:cNvPr id="261" name="Google Shape;261;p8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2A73CC"/>
              </a:buClr>
              <a:buSzPts val="2800"/>
              <a:buFont typeface="Open Sans"/>
              <a:buNone/>
              <a:defRPr sz="2800" b="0" i="0" u="none" strike="noStrike" cap="none">
                <a:solidFill>
                  <a:srgbClr val="000000"/>
                </a:solidFill>
                <a:latin typeface="Open Sans"/>
                <a:ea typeface="Open Sans"/>
                <a:cs typeface="Open Sans"/>
                <a:sym typeface="Open Sans"/>
              </a:defRPr>
            </a:lvl1pPr>
            <a:lvl2pPr marR="0" lvl="1" algn="ctr" rtl="0">
              <a:lnSpc>
                <a:spcPct val="100000"/>
              </a:lnSpc>
              <a:spcBef>
                <a:spcPts val="0"/>
              </a:spcBef>
              <a:spcAft>
                <a:spcPts val="0"/>
              </a:spcAft>
              <a:buClr>
                <a:srgbClr val="2A73CC"/>
              </a:buClr>
              <a:buSzPts val="2800"/>
              <a:buFont typeface="Open Sans"/>
              <a:buNone/>
              <a:defRPr sz="2800" b="0" i="0" u="none" strike="noStrike" cap="none">
                <a:solidFill>
                  <a:srgbClr val="000000"/>
                </a:solidFill>
                <a:latin typeface="Open Sans"/>
                <a:ea typeface="Open Sans"/>
                <a:cs typeface="Open Sans"/>
                <a:sym typeface="Open Sans"/>
              </a:defRPr>
            </a:lvl2pPr>
            <a:lvl3pPr marR="0" lvl="2" algn="ctr" rtl="0">
              <a:lnSpc>
                <a:spcPct val="100000"/>
              </a:lnSpc>
              <a:spcBef>
                <a:spcPts val="0"/>
              </a:spcBef>
              <a:spcAft>
                <a:spcPts val="0"/>
              </a:spcAft>
              <a:buClr>
                <a:srgbClr val="2A73CC"/>
              </a:buClr>
              <a:buSzPts val="2800"/>
              <a:buFont typeface="Open Sans"/>
              <a:buNone/>
              <a:defRPr sz="2800" b="0" i="0" u="none" strike="noStrike" cap="none">
                <a:solidFill>
                  <a:srgbClr val="000000"/>
                </a:solidFill>
                <a:latin typeface="Open Sans"/>
                <a:ea typeface="Open Sans"/>
                <a:cs typeface="Open Sans"/>
                <a:sym typeface="Open Sans"/>
              </a:defRPr>
            </a:lvl3pPr>
            <a:lvl4pPr marR="0" lvl="3" algn="ctr" rtl="0">
              <a:lnSpc>
                <a:spcPct val="100000"/>
              </a:lnSpc>
              <a:spcBef>
                <a:spcPts val="0"/>
              </a:spcBef>
              <a:spcAft>
                <a:spcPts val="0"/>
              </a:spcAft>
              <a:buClr>
                <a:srgbClr val="2A73CC"/>
              </a:buClr>
              <a:buSzPts val="2800"/>
              <a:buFont typeface="Open Sans"/>
              <a:buNone/>
              <a:defRPr sz="2800" b="0" i="0" u="none" strike="noStrike" cap="none">
                <a:solidFill>
                  <a:srgbClr val="000000"/>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9pPr>
          </a:lstStyle>
          <a:p>
            <a:endParaRPr/>
          </a:p>
        </p:txBody>
      </p:sp>
      <p:sp>
        <p:nvSpPr>
          <p:cNvPr id="262" name="Google Shape;262;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Pale blue full">
  <p:cSld name="TITLE_2">
    <p:spTree>
      <p:nvGrpSpPr>
        <p:cNvPr id="1" name="Shape 263"/>
        <p:cNvGrpSpPr/>
        <p:nvPr/>
      </p:nvGrpSpPr>
      <p:grpSpPr>
        <a:xfrm>
          <a:off x="0" y="0"/>
          <a:ext cx="0" cy="0"/>
          <a:chOff x="0" y="0"/>
          <a:chExt cx="0" cy="0"/>
        </a:xfrm>
      </p:grpSpPr>
      <p:sp>
        <p:nvSpPr>
          <p:cNvPr id="264" name="Google Shape;264;p87"/>
          <p:cNvSpPr/>
          <p:nvPr/>
        </p:nvSpPr>
        <p:spPr>
          <a:xfrm rot="10800000" flipH="1">
            <a:off x="-26400" y="-40950"/>
            <a:ext cx="9196800" cy="5225400"/>
          </a:xfrm>
          <a:prstGeom prst="rect">
            <a:avLst/>
          </a:prstGeom>
          <a:solidFill>
            <a:srgbClr val="666666">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700" b="0" i="0" u="none" strike="noStrike" cap="none">
              <a:solidFill>
                <a:schemeClr val="lt1"/>
              </a:solidFill>
              <a:latin typeface="Calibri"/>
              <a:ea typeface="Calibri"/>
              <a:cs typeface="Calibri"/>
              <a:sym typeface="Calibri"/>
            </a:endParaRPr>
          </a:p>
        </p:txBody>
      </p:sp>
      <p:pic>
        <p:nvPicPr>
          <p:cNvPr id="265" name="Google Shape;265;p87"/>
          <p:cNvPicPr preferRelativeResize="0"/>
          <p:nvPr/>
        </p:nvPicPr>
        <p:blipFill>
          <a:blip r:embed="rId2">
            <a:alphaModFix/>
          </a:blip>
          <a:stretch>
            <a:fillRect/>
          </a:stretch>
        </p:blipFill>
        <p:spPr>
          <a:xfrm>
            <a:off x="7864050" y="4878064"/>
            <a:ext cx="865250" cy="137175"/>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Map background">
  <p:cSld name="BLANK_2_1">
    <p:spTree>
      <p:nvGrpSpPr>
        <p:cNvPr id="1" name="Shape 266"/>
        <p:cNvGrpSpPr/>
        <p:nvPr/>
      </p:nvGrpSpPr>
      <p:grpSpPr>
        <a:xfrm>
          <a:off x="0" y="0"/>
          <a:ext cx="0" cy="0"/>
          <a:chOff x="0" y="0"/>
          <a:chExt cx="0" cy="0"/>
        </a:xfrm>
      </p:grpSpPr>
      <p:sp>
        <p:nvSpPr>
          <p:cNvPr id="267" name="Google Shape;267;p88"/>
          <p:cNvSpPr txBox="1">
            <a:spLocks noGrp="1"/>
          </p:cNvSpPr>
          <p:nvPr>
            <p:ph type="sldNum" idx="12"/>
          </p:nvPr>
        </p:nvSpPr>
        <p:spPr>
          <a:xfrm>
            <a:off x="8769356" y="4749850"/>
            <a:ext cx="344400" cy="393600"/>
          </a:xfrm>
          <a:prstGeom prst="rect">
            <a:avLst/>
          </a:prstGeom>
        </p:spPr>
        <p:txBody>
          <a:bodyPr spcFirstLastPara="1" wrap="square" lIns="91425" tIns="91425" rIns="91425" bIns="91425" anchor="ctr" anchorCtr="0">
            <a:noAutofit/>
          </a:bodyPr>
          <a:lstStyle>
            <a:lvl1pPr lvl="0" algn="ctr" rtl="0">
              <a:buNone/>
              <a:defRPr sz="1000" b="0">
                <a:solidFill>
                  <a:srgbClr val="020247"/>
                </a:solidFill>
                <a:latin typeface="Open Sans"/>
                <a:ea typeface="Open Sans"/>
                <a:cs typeface="Open Sans"/>
                <a:sym typeface="Open Sans"/>
              </a:defRPr>
            </a:lvl1pPr>
            <a:lvl2pPr lvl="1" algn="ctr" rtl="0">
              <a:buNone/>
              <a:defRPr sz="1000" b="0">
                <a:solidFill>
                  <a:srgbClr val="020247"/>
                </a:solidFill>
                <a:latin typeface="Open Sans"/>
                <a:ea typeface="Open Sans"/>
                <a:cs typeface="Open Sans"/>
                <a:sym typeface="Open Sans"/>
              </a:defRPr>
            </a:lvl2pPr>
            <a:lvl3pPr lvl="2" algn="ctr" rtl="0">
              <a:buNone/>
              <a:defRPr sz="1000" b="0">
                <a:solidFill>
                  <a:srgbClr val="020247"/>
                </a:solidFill>
                <a:latin typeface="Open Sans"/>
                <a:ea typeface="Open Sans"/>
                <a:cs typeface="Open Sans"/>
                <a:sym typeface="Open Sans"/>
              </a:defRPr>
            </a:lvl3pPr>
            <a:lvl4pPr lvl="3" algn="ctr" rtl="0">
              <a:buNone/>
              <a:defRPr sz="1000" b="0">
                <a:solidFill>
                  <a:srgbClr val="020247"/>
                </a:solidFill>
                <a:latin typeface="Open Sans"/>
                <a:ea typeface="Open Sans"/>
                <a:cs typeface="Open Sans"/>
                <a:sym typeface="Open Sans"/>
              </a:defRPr>
            </a:lvl4pPr>
            <a:lvl5pPr lvl="4" algn="ctr" rtl="0">
              <a:buNone/>
              <a:defRPr sz="1000" b="0">
                <a:solidFill>
                  <a:srgbClr val="020247"/>
                </a:solidFill>
                <a:latin typeface="Open Sans"/>
                <a:ea typeface="Open Sans"/>
                <a:cs typeface="Open Sans"/>
                <a:sym typeface="Open Sans"/>
              </a:defRPr>
            </a:lvl5pPr>
            <a:lvl6pPr lvl="5" algn="ctr" rtl="0">
              <a:buNone/>
              <a:defRPr sz="1000" b="0">
                <a:solidFill>
                  <a:srgbClr val="020247"/>
                </a:solidFill>
                <a:latin typeface="Open Sans"/>
                <a:ea typeface="Open Sans"/>
                <a:cs typeface="Open Sans"/>
                <a:sym typeface="Open Sans"/>
              </a:defRPr>
            </a:lvl6pPr>
            <a:lvl7pPr lvl="6" algn="ctr" rtl="0">
              <a:buNone/>
              <a:defRPr sz="1000" b="0">
                <a:solidFill>
                  <a:srgbClr val="020247"/>
                </a:solidFill>
                <a:latin typeface="Open Sans"/>
                <a:ea typeface="Open Sans"/>
                <a:cs typeface="Open Sans"/>
                <a:sym typeface="Open Sans"/>
              </a:defRPr>
            </a:lvl7pPr>
            <a:lvl8pPr lvl="7" algn="ctr" rtl="0">
              <a:buNone/>
              <a:defRPr sz="1000" b="0">
                <a:solidFill>
                  <a:srgbClr val="020247"/>
                </a:solidFill>
                <a:latin typeface="Open Sans"/>
                <a:ea typeface="Open Sans"/>
                <a:cs typeface="Open Sans"/>
                <a:sym typeface="Open Sans"/>
              </a:defRPr>
            </a:lvl8pPr>
            <a:lvl9pPr lvl="8" algn="ctr" rtl="0">
              <a:buNone/>
              <a:defRPr sz="1000" b="0">
                <a:solidFill>
                  <a:srgbClr val="020247"/>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
              <a:t>‹#›</a:t>
            </a:fld>
            <a:endParaRPr/>
          </a:p>
        </p:txBody>
      </p:sp>
      <p:pic>
        <p:nvPicPr>
          <p:cNvPr id="268" name="Google Shape;268;p88" descr="map.png"/>
          <p:cNvPicPr preferRelativeResize="0"/>
          <p:nvPr/>
        </p:nvPicPr>
        <p:blipFill rotWithShape="1">
          <a:blip r:embed="rId2">
            <a:alphaModFix amt="50000"/>
          </a:blip>
          <a:srcRect t="9883" b="12107"/>
          <a:stretch/>
        </p:blipFill>
        <p:spPr>
          <a:xfrm>
            <a:off x="3" y="428375"/>
            <a:ext cx="9144002" cy="450540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Title and Text">
  <p:cSld name="2_Title and Text">
    <p:spTree>
      <p:nvGrpSpPr>
        <p:cNvPr id="1" name="Shape 269"/>
        <p:cNvGrpSpPr/>
        <p:nvPr/>
      </p:nvGrpSpPr>
      <p:grpSpPr>
        <a:xfrm>
          <a:off x="0" y="0"/>
          <a:ext cx="0" cy="0"/>
          <a:chOff x="0" y="0"/>
          <a:chExt cx="0" cy="0"/>
        </a:xfrm>
      </p:grpSpPr>
      <p:sp>
        <p:nvSpPr>
          <p:cNvPr id="270" name="Google Shape;270;p89"/>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9"/>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2" name="Google Shape;272;p89"/>
          <p:cNvSpPr txBox="1">
            <a:spLocks noGrp="1"/>
          </p:cNvSpPr>
          <p:nvPr>
            <p:ph type="title"/>
          </p:nvPr>
        </p:nvSpPr>
        <p:spPr>
          <a:xfrm>
            <a:off x="422031" y="159392"/>
            <a:ext cx="8301000" cy="6375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2400"/>
              <a:buNone/>
              <a:defRPr sz="2400" i="0" u="none" strike="noStrike" cap="none"/>
            </a:lvl1pPr>
            <a:lvl2pPr lvl="1" indent="0" rtl="0">
              <a:spcBef>
                <a:spcPts val="0"/>
              </a:spcBef>
              <a:spcAft>
                <a:spcPts val="0"/>
              </a:spcAft>
              <a:buSzPts val="2400"/>
              <a:buFont typeface="Merriweather"/>
              <a:buNone/>
              <a:defRPr sz="2400">
                <a:latin typeface="Merriweather"/>
                <a:ea typeface="Merriweather"/>
                <a:cs typeface="Merriweather"/>
                <a:sym typeface="Merriweather"/>
              </a:defRPr>
            </a:lvl2pPr>
            <a:lvl3pPr lvl="2" indent="0" rtl="0">
              <a:spcBef>
                <a:spcPts val="0"/>
              </a:spcBef>
              <a:spcAft>
                <a:spcPts val="0"/>
              </a:spcAft>
              <a:buSzPts val="2400"/>
              <a:buFont typeface="Merriweather"/>
              <a:buNone/>
              <a:defRPr sz="2400">
                <a:latin typeface="Merriweather"/>
                <a:ea typeface="Merriweather"/>
                <a:cs typeface="Merriweather"/>
                <a:sym typeface="Merriweather"/>
              </a:defRPr>
            </a:lvl3pPr>
            <a:lvl4pPr lvl="3" indent="0" rtl="0">
              <a:spcBef>
                <a:spcPts val="0"/>
              </a:spcBef>
              <a:spcAft>
                <a:spcPts val="0"/>
              </a:spcAft>
              <a:buSzPts val="2400"/>
              <a:buFont typeface="Merriweather"/>
              <a:buNone/>
              <a:defRPr sz="2400">
                <a:latin typeface="Merriweather"/>
                <a:ea typeface="Merriweather"/>
                <a:cs typeface="Merriweather"/>
                <a:sym typeface="Merriweather"/>
              </a:defRPr>
            </a:lvl4pPr>
            <a:lvl5pPr lvl="4" indent="0" rtl="0">
              <a:spcBef>
                <a:spcPts val="0"/>
              </a:spcBef>
              <a:spcAft>
                <a:spcPts val="0"/>
              </a:spcAft>
              <a:buSzPts val="2400"/>
              <a:buFont typeface="Merriweather"/>
              <a:buNone/>
              <a:defRPr sz="2400">
                <a:latin typeface="Merriweather"/>
                <a:ea typeface="Merriweather"/>
                <a:cs typeface="Merriweather"/>
                <a:sym typeface="Merriweather"/>
              </a:defRPr>
            </a:lvl5pPr>
            <a:lvl6pPr lvl="5" indent="0" rtl="0">
              <a:spcBef>
                <a:spcPts val="0"/>
              </a:spcBef>
              <a:spcAft>
                <a:spcPts val="0"/>
              </a:spcAft>
              <a:buSzPts val="2400"/>
              <a:buFont typeface="Merriweather"/>
              <a:buNone/>
              <a:defRPr sz="2400">
                <a:latin typeface="Merriweather"/>
                <a:ea typeface="Merriweather"/>
                <a:cs typeface="Merriweather"/>
                <a:sym typeface="Merriweather"/>
              </a:defRPr>
            </a:lvl6pPr>
            <a:lvl7pPr lvl="6" indent="0" rtl="0">
              <a:spcBef>
                <a:spcPts val="0"/>
              </a:spcBef>
              <a:spcAft>
                <a:spcPts val="0"/>
              </a:spcAft>
              <a:buSzPts val="2400"/>
              <a:buFont typeface="Merriweather"/>
              <a:buNone/>
              <a:defRPr sz="2400">
                <a:latin typeface="Merriweather"/>
                <a:ea typeface="Merriweather"/>
                <a:cs typeface="Merriweather"/>
                <a:sym typeface="Merriweather"/>
              </a:defRPr>
            </a:lvl7pPr>
            <a:lvl8pPr lvl="7" indent="0" rtl="0">
              <a:spcBef>
                <a:spcPts val="0"/>
              </a:spcBef>
              <a:spcAft>
                <a:spcPts val="0"/>
              </a:spcAft>
              <a:buSzPts val="2400"/>
              <a:buFont typeface="Merriweather"/>
              <a:buNone/>
              <a:defRPr sz="2400">
                <a:latin typeface="Merriweather"/>
                <a:ea typeface="Merriweather"/>
                <a:cs typeface="Merriweather"/>
                <a:sym typeface="Merriweather"/>
              </a:defRPr>
            </a:lvl8pPr>
            <a:lvl9pPr lvl="8" indent="0" rtl="0">
              <a:spcBef>
                <a:spcPts val="0"/>
              </a:spcBef>
              <a:spcAft>
                <a:spcPts val="0"/>
              </a:spcAft>
              <a:buSzPts val="2400"/>
              <a:buFont typeface="Merriweather"/>
              <a:buNone/>
              <a:defRPr sz="2400">
                <a:latin typeface="Merriweather"/>
                <a:ea typeface="Merriweather"/>
                <a:cs typeface="Merriweather"/>
                <a:sym typeface="Merriweather"/>
              </a:defRPr>
            </a:lvl9pPr>
          </a:lstStyle>
          <a:p>
            <a:endParaRPr/>
          </a:p>
        </p:txBody>
      </p:sp>
      <p:sp>
        <p:nvSpPr>
          <p:cNvPr id="273" name="Google Shape;273;p89"/>
          <p:cNvSpPr txBox="1">
            <a:spLocks noGrp="1"/>
          </p:cNvSpPr>
          <p:nvPr>
            <p:ph type="body" idx="1"/>
          </p:nvPr>
        </p:nvSpPr>
        <p:spPr>
          <a:xfrm>
            <a:off x="422031" y="983524"/>
            <a:ext cx="8301000" cy="3590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SzPts val="1800"/>
              <a:buFont typeface="Merriweather"/>
              <a:buChar char="▪"/>
              <a:defRPr sz="1800" i="0" u="none" strike="noStrike" cap="none">
                <a:latin typeface="Merriweather"/>
                <a:ea typeface="Merriweather"/>
                <a:cs typeface="Merriweather"/>
                <a:sym typeface="Merriweather"/>
              </a:defRPr>
            </a:lvl1pPr>
            <a:lvl2pPr marL="914400" marR="0" lvl="1" indent="-342900" algn="l" rtl="0">
              <a:lnSpc>
                <a:spcPct val="100000"/>
              </a:lnSpc>
              <a:spcBef>
                <a:spcPts val="480"/>
              </a:spcBef>
              <a:spcAft>
                <a:spcPts val="0"/>
              </a:spcAft>
              <a:buSzPts val="1800"/>
              <a:buFont typeface="Merriweather"/>
              <a:buChar char="▫"/>
              <a:defRPr sz="1800" i="0" u="none" strike="noStrike" cap="none">
                <a:latin typeface="Merriweather"/>
                <a:ea typeface="Merriweather"/>
                <a:cs typeface="Merriweather"/>
                <a:sym typeface="Merriweather"/>
              </a:defRPr>
            </a:lvl2pPr>
            <a:lvl3pPr marL="1371600" marR="0" lvl="2" indent="-342900" algn="l" rtl="0">
              <a:lnSpc>
                <a:spcPct val="100000"/>
              </a:lnSpc>
              <a:spcBef>
                <a:spcPts val="480"/>
              </a:spcBef>
              <a:spcAft>
                <a:spcPts val="0"/>
              </a:spcAft>
              <a:buSzPts val="1800"/>
              <a:buFont typeface="Merriweather"/>
              <a:buChar char="▸"/>
              <a:defRPr sz="1800" i="0" u="none" strike="noStrike" cap="none">
                <a:latin typeface="Merriweather"/>
                <a:ea typeface="Merriweather"/>
                <a:cs typeface="Merriweather"/>
                <a:sym typeface="Merriweather"/>
              </a:defRPr>
            </a:lvl3pPr>
            <a:lvl4pPr marL="1828800" marR="0" lvl="3" indent="-342900" algn="l" rtl="0">
              <a:lnSpc>
                <a:spcPct val="100000"/>
              </a:lnSpc>
              <a:spcBef>
                <a:spcPts val="360"/>
              </a:spcBef>
              <a:spcAft>
                <a:spcPts val="0"/>
              </a:spcAft>
              <a:buSzPts val="1800"/>
              <a:buFont typeface="Merriweather"/>
              <a:buChar char="▹"/>
              <a:defRPr sz="1800" i="0" u="none" strike="noStrike" cap="none">
                <a:latin typeface="Merriweather"/>
                <a:ea typeface="Merriweather"/>
                <a:cs typeface="Merriweather"/>
                <a:sym typeface="Merriweather"/>
              </a:defRPr>
            </a:lvl4pPr>
            <a:lvl5pPr marL="2286000" marR="0" lvl="4" indent="-342900" algn="l" rtl="0">
              <a:lnSpc>
                <a:spcPct val="100000"/>
              </a:lnSpc>
              <a:spcBef>
                <a:spcPts val="360"/>
              </a:spcBef>
              <a:spcAft>
                <a:spcPts val="0"/>
              </a:spcAft>
              <a:buSzPts val="1800"/>
              <a:buFont typeface="Merriweather"/>
              <a:buChar char="▹"/>
              <a:defRPr sz="1800" i="0" u="none" strike="noStrike" cap="none">
                <a:latin typeface="Merriweather"/>
                <a:ea typeface="Merriweather"/>
                <a:cs typeface="Merriweather"/>
                <a:sym typeface="Merriweather"/>
              </a:defRPr>
            </a:lvl5pPr>
            <a:lvl6pPr marL="2743200" marR="0" lvl="5" indent="-342900" algn="l" rtl="0">
              <a:lnSpc>
                <a:spcPct val="100000"/>
              </a:lnSpc>
              <a:spcBef>
                <a:spcPts val="360"/>
              </a:spcBef>
              <a:spcAft>
                <a:spcPts val="0"/>
              </a:spcAft>
              <a:buSzPts val="1800"/>
              <a:buFont typeface="Merriweather"/>
              <a:buChar char="▹"/>
              <a:defRPr sz="1800" i="0" u="none" strike="noStrike" cap="none">
                <a:latin typeface="Merriweather"/>
                <a:ea typeface="Merriweather"/>
                <a:cs typeface="Merriweather"/>
                <a:sym typeface="Merriweather"/>
              </a:defRPr>
            </a:lvl6pPr>
            <a:lvl7pPr marL="3200400" marR="0" lvl="6" indent="-342900" algn="l" rtl="0">
              <a:lnSpc>
                <a:spcPct val="100000"/>
              </a:lnSpc>
              <a:spcBef>
                <a:spcPts val="360"/>
              </a:spcBef>
              <a:spcAft>
                <a:spcPts val="0"/>
              </a:spcAft>
              <a:buSzPts val="1800"/>
              <a:buFont typeface="Merriweather"/>
              <a:buChar char="▹"/>
              <a:defRPr sz="1800" i="0" u="none" strike="noStrike" cap="none">
                <a:latin typeface="Merriweather"/>
                <a:ea typeface="Merriweather"/>
                <a:cs typeface="Merriweather"/>
                <a:sym typeface="Merriweather"/>
              </a:defRPr>
            </a:lvl7pPr>
            <a:lvl8pPr marL="3657600" marR="0" lvl="7" indent="-342900" algn="l" rtl="0">
              <a:lnSpc>
                <a:spcPct val="100000"/>
              </a:lnSpc>
              <a:spcBef>
                <a:spcPts val="360"/>
              </a:spcBef>
              <a:spcAft>
                <a:spcPts val="0"/>
              </a:spcAft>
              <a:buSzPts val="1800"/>
              <a:buFont typeface="Merriweather"/>
              <a:buChar char="▹"/>
              <a:defRPr sz="1800" i="0" u="none" strike="noStrike" cap="none">
                <a:latin typeface="Merriweather"/>
                <a:ea typeface="Merriweather"/>
                <a:cs typeface="Merriweather"/>
                <a:sym typeface="Merriweather"/>
              </a:defRPr>
            </a:lvl8pPr>
            <a:lvl9pPr marL="4114800" marR="0" lvl="8" indent="-342900" algn="l" rtl="0">
              <a:lnSpc>
                <a:spcPct val="100000"/>
              </a:lnSpc>
              <a:spcBef>
                <a:spcPts val="360"/>
              </a:spcBef>
              <a:spcAft>
                <a:spcPts val="0"/>
              </a:spcAft>
              <a:buSzPts val="1800"/>
              <a:buFont typeface="Merriweather"/>
              <a:buChar char="▹"/>
              <a:defRPr sz="1800" i="0" u="none" strike="noStrike" cap="none">
                <a:latin typeface="Merriweather"/>
                <a:ea typeface="Merriweather"/>
                <a:cs typeface="Merriweather"/>
                <a:sym typeface="Merriweather"/>
              </a:defRPr>
            </a:lvl9pPr>
          </a:lstStyle>
          <a:p>
            <a:endParaRPr/>
          </a:p>
        </p:txBody>
      </p:sp>
      <p:sp>
        <p:nvSpPr>
          <p:cNvPr id="274" name="Google Shape;274;p89"/>
          <p:cNvSpPr txBox="1">
            <a:spLocks noGrp="1"/>
          </p:cNvSpPr>
          <p:nvPr>
            <p:ph type="sldNum" idx="12"/>
          </p:nvPr>
        </p:nvSpPr>
        <p:spPr>
          <a:xfrm>
            <a:off x="8728982" y="4704887"/>
            <a:ext cx="3444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1pPr>
            <a:lvl2pPr marL="0" marR="0" lvl="1"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2pPr>
            <a:lvl3pPr marL="0" marR="0" lvl="2"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3pPr>
            <a:lvl4pPr marL="0" marR="0" lvl="3"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4pPr>
            <a:lvl5pPr marL="0" marR="0" lvl="4"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5pPr>
            <a:lvl6pPr marL="0" marR="0" lvl="5"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6pPr>
            <a:lvl7pPr marL="0" marR="0" lvl="6"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7pPr>
            <a:lvl8pPr marL="0" marR="0" lvl="7"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8pPr>
            <a:lvl9pPr marL="0" marR="0" lvl="8" indent="0" algn="ctr" rtl="0">
              <a:lnSpc>
                <a:spcPct val="100000"/>
              </a:lnSpc>
              <a:spcBef>
                <a:spcPts val="0"/>
              </a:spcBef>
              <a:spcAft>
                <a:spcPts val="0"/>
              </a:spcAft>
              <a:buClr>
                <a:srgbClr val="3B404A"/>
              </a:buClr>
              <a:buFont typeface="Open Sans"/>
              <a:buNone/>
              <a:defRPr sz="900" b="0" i="0" u="none" strike="noStrike" cap="none">
                <a:solidFill>
                  <a:srgbClr val="3B404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ext slide 1">
  <p:cSld name="BLANK_4_1">
    <p:bg>
      <p:bgPr>
        <a:solidFill>
          <a:srgbClr val="FFFFFF"/>
        </a:solidFill>
        <a:effectLst/>
      </p:bgPr>
    </p:bg>
    <p:spTree>
      <p:nvGrpSpPr>
        <p:cNvPr id="1" name="Shape 275"/>
        <p:cNvGrpSpPr/>
        <p:nvPr/>
      </p:nvGrpSpPr>
      <p:grpSpPr>
        <a:xfrm>
          <a:off x="0" y="0"/>
          <a:ext cx="0" cy="0"/>
          <a:chOff x="0" y="0"/>
          <a:chExt cx="0" cy="0"/>
        </a:xfrm>
      </p:grpSpPr>
      <p:sp>
        <p:nvSpPr>
          <p:cNvPr id="276" name="Google Shape;276;p90"/>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77" name="Google Shape;277;p90"/>
          <p:cNvPicPr preferRelativeResize="0"/>
          <p:nvPr/>
        </p:nvPicPr>
        <p:blipFill>
          <a:blip r:embed="rId2">
            <a:alphaModFix/>
          </a:blip>
          <a:stretch>
            <a:fillRect/>
          </a:stretch>
        </p:blipFill>
        <p:spPr>
          <a:xfrm>
            <a:off x="7900925" y="4802575"/>
            <a:ext cx="724875" cy="114900"/>
          </a:xfrm>
          <a:prstGeom prst="rect">
            <a:avLst/>
          </a:prstGeom>
          <a:noFill/>
          <a:ln>
            <a:noFill/>
          </a:ln>
        </p:spPr>
      </p:pic>
      <p:sp>
        <p:nvSpPr>
          <p:cNvPr id="278" name="Google Shape;278;p90"/>
          <p:cNvSpPr txBox="1">
            <a:spLocks noGrp="1"/>
          </p:cNvSpPr>
          <p:nvPr>
            <p:ph type="title"/>
          </p:nvPr>
        </p:nvSpPr>
        <p:spPr>
          <a:xfrm>
            <a:off x="456400" y="445025"/>
            <a:ext cx="8230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279" name="Google Shape;279;p90"/>
          <p:cNvSpPr txBox="1">
            <a:spLocks noGrp="1"/>
          </p:cNvSpPr>
          <p:nvPr>
            <p:ph type="body" idx="1"/>
          </p:nvPr>
        </p:nvSpPr>
        <p:spPr>
          <a:xfrm>
            <a:off x="456400" y="1152475"/>
            <a:ext cx="7142700" cy="3416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Montserrat"/>
              <a:buChar char="●"/>
              <a:defRPr b="1">
                <a:latin typeface="Montserrat"/>
                <a:ea typeface="Montserrat"/>
                <a:cs typeface="Montserrat"/>
                <a:sym typeface="Montserrat"/>
              </a:defRPr>
            </a:lvl1pPr>
            <a:lvl2pPr marL="914400" lvl="1"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2pPr>
            <a:lvl3pPr marL="1371600" lvl="2"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3pPr>
            <a:lvl4pPr marL="1828800" lvl="3"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4pPr>
            <a:lvl5pPr marL="2286000" lvl="4"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5pPr>
            <a:lvl6pPr marL="2743200" lvl="5"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6pPr>
            <a:lvl7pPr marL="3200400" lvl="6"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7pPr>
            <a:lvl8pPr marL="3657600" lvl="7"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8pPr>
            <a:lvl9pPr marL="4114800" lvl="8" indent="-273050" rtl="0">
              <a:lnSpc>
                <a:spcPct val="115000"/>
              </a:lnSpc>
              <a:spcBef>
                <a:spcPts val="1600"/>
              </a:spcBef>
              <a:spcAft>
                <a:spcPts val="1600"/>
              </a:spcAft>
              <a:buSzPts val="700"/>
              <a:buFont typeface="Open Sans"/>
              <a:buChar char="■"/>
              <a:defRPr sz="700">
                <a:latin typeface="Open Sans"/>
                <a:ea typeface="Open Sans"/>
                <a:cs typeface="Open Sans"/>
                <a:sym typeface="Open Sans"/>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 for blue backgrounds">
  <p:cSld name="BLANK_6">
    <p:bg>
      <p:bgPr>
        <a:solidFill>
          <a:srgbClr val="FFFFFF"/>
        </a:solidFill>
        <a:effectLst/>
      </p:bgPr>
    </p:bg>
    <p:spTree>
      <p:nvGrpSpPr>
        <p:cNvPr id="1" name="Shape 280"/>
        <p:cNvGrpSpPr/>
        <p:nvPr/>
      </p:nvGrpSpPr>
      <p:grpSpPr>
        <a:xfrm>
          <a:off x="0" y="0"/>
          <a:ext cx="0" cy="0"/>
          <a:chOff x="0" y="0"/>
          <a:chExt cx="0" cy="0"/>
        </a:xfrm>
      </p:grpSpPr>
      <p:sp>
        <p:nvSpPr>
          <p:cNvPr id="281" name="Google Shape;281;p91"/>
          <p:cNvSpPr txBox="1">
            <a:spLocks noGrp="1"/>
          </p:cNvSpPr>
          <p:nvPr>
            <p:ph type="sldNum" idx="12"/>
          </p:nvPr>
        </p:nvSpPr>
        <p:spPr>
          <a:xfrm>
            <a:off x="8717152" y="4749911"/>
            <a:ext cx="395400" cy="393600"/>
          </a:xfrm>
          <a:prstGeom prst="rect">
            <a:avLst/>
          </a:prstGeom>
        </p:spPr>
        <p:txBody>
          <a:bodyPr spcFirstLastPara="1" wrap="square" lIns="91425" tIns="91425" rIns="91425" bIns="91425" anchor="ctr" anchorCtr="0">
            <a:noAutofit/>
          </a:bodyPr>
          <a:lstStyle>
            <a:lvl1pPr lvl="0" rtl="0">
              <a:buNone/>
              <a:defRPr sz="800">
                <a:solidFill>
                  <a:srgbClr val="000000"/>
                </a:solidFill>
                <a:latin typeface="Montserrat"/>
                <a:ea typeface="Montserrat"/>
                <a:cs typeface="Montserrat"/>
                <a:sym typeface="Montserrat"/>
              </a:defRPr>
            </a:lvl1pPr>
            <a:lvl2pPr lvl="1" rtl="0">
              <a:buNone/>
              <a:defRPr sz="800">
                <a:solidFill>
                  <a:srgbClr val="000000"/>
                </a:solidFill>
                <a:latin typeface="Montserrat"/>
                <a:ea typeface="Montserrat"/>
                <a:cs typeface="Montserrat"/>
                <a:sym typeface="Montserrat"/>
              </a:defRPr>
            </a:lvl2pPr>
            <a:lvl3pPr lvl="2" rtl="0">
              <a:buNone/>
              <a:defRPr sz="800">
                <a:solidFill>
                  <a:srgbClr val="000000"/>
                </a:solidFill>
                <a:latin typeface="Montserrat"/>
                <a:ea typeface="Montserrat"/>
                <a:cs typeface="Montserrat"/>
                <a:sym typeface="Montserrat"/>
              </a:defRPr>
            </a:lvl3pPr>
            <a:lvl4pPr lvl="3" rtl="0">
              <a:buNone/>
              <a:defRPr sz="800">
                <a:solidFill>
                  <a:srgbClr val="000000"/>
                </a:solidFill>
                <a:latin typeface="Montserrat"/>
                <a:ea typeface="Montserrat"/>
                <a:cs typeface="Montserrat"/>
                <a:sym typeface="Montserrat"/>
              </a:defRPr>
            </a:lvl4pPr>
            <a:lvl5pPr lvl="4" rtl="0">
              <a:buNone/>
              <a:defRPr sz="800">
                <a:solidFill>
                  <a:srgbClr val="000000"/>
                </a:solidFill>
                <a:latin typeface="Montserrat"/>
                <a:ea typeface="Montserrat"/>
                <a:cs typeface="Montserrat"/>
                <a:sym typeface="Montserrat"/>
              </a:defRPr>
            </a:lvl5pPr>
            <a:lvl6pPr lvl="5" rtl="0">
              <a:buNone/>
              <a:defRPr sz="800">
                <a:solidFill>
                  <a:srgbClr val="000000"/>
                </a:solidFill>
                <a:latin typeface="Montserrat"/>
                <a:ea typeface="Montserrat"/>
                <a:cs typeface="Montserrat"/>
                <a:sym typeface="Montserrat"/>
              </a:defRPr>
            </a:lvl6pPr>
            <a:lvl7pPr lvl="6" rtl="0">
              <a:buNone/>
              <a:defRPr sz="800">
                <a:solidFill>
                  <a:srgbClr val="000000"/>
                </a:solidFill>
                <a:latin typeface="Montserrat"/>
                <a:ea typeface="Montserrat"/>
                <a:cs typeface="Montserrat"/>
                <a:sym typeface="Montserrat"/>
              </a:defRPr>
            </a:lvl7pPr>
            <a:lvl8pPr lvl="7" rtl="0">
              <a:buNone/>
              <a:defRPr sz="800">
                <a:solidFill>
                  <a:srgbClr val="000000"/>
                </a:solidFill>
                <a:latin typeface="Montserrat"/>
                <a:ea typeface="Montserrat"/>
                <a:cs typeface="Montserrat"/>
                <a:sym typeface="Montserrat"/>
              </a:defRPr>
            </a:lvl8pPr>
            <a:lvl9pPr lvl="8" rtl="0">
              <a:buNone/>
              <a:defRPr sz="8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pic>
        <p:nvPicPr>
          <p:cNvPr id="282" name="Google Shape;282;p91"/>
          <p:cNvPicPr preferRelativeResize="0"/>
          <p:nvPr/>
        </p:nvPicPr>
        <p:blipFill rotWithShape="1">
          <a:blip r:embed="rId2">
            <a:alphaModFix/>
          </a:blip>
          <a:srcRect l="79" r="69"/>
          <a:stretch/>
        </p:blipFill>
        <p:spPr>
          <a:xfrm>
            <a:off x="7938269" y="4784413"/>
            <a:ext cx="866732" cy="2032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brant - Two third yellow">
  <p:cSld name="CUSTOM_5_2_1">
    <p:spTree>
      <p:nvGrpSpPr>
        <p:cNvPr id="1" name="Shape 37"/>
        <p:cNvGrpSpPr/>
        <p:nvPr/>
      </p:nvGrpSpPr>
      <p:grpSpPr>
        <a:xfrm>
          <a:off x="0" y="0"/>
          <a:ext cx="0" cy="0"/>
          <a:chOff x="0" y="0"/>
          <a:chExt cx="0" cy="0"/>
        </a:xfrm>
      </p:grpSpPr>
      <p:sp>
        <p:nvSpPr>
          <p:cNvPr id="38" name="Google Shape;38;p10"/>
          <p:cNvSpPr/>
          <p:nvPr/>
        </p:nvSpPr>
        <p:spPr>
          <a:xfrm>
            <a:off x="-32150" y="-5075"/>
            <a:ext cx="9229800" cy="4035600"/>
          </a:xfrm>
          <a:prstGeom prst="rect">
            <a:avLst/>
          </a:prstGeom>
          <a:solidFill>
            <a:srgbClr val="F2C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9" name="Google Shape;39;p10"/>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40" name="Google Shape;40;p10"/>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283"/>
        <p:cNvGrpSpPr/>
        <p:nvPr/>
      </p:nvGrpSpPr>
      <p:grpSpPr>
        <a:xfrm>
          <a:off x="0" y="0"/>
          <a:ext cx="0" cy="0"/>
          <a:chOff x="0" y="0"/>
          <a:chExt cx="0" cy="0"/>
        </a:xfrm>
      </p:grpSpPr>
      <p:sp>
        <p:nvSpPr>
          <p:cNvPr id="284" name="Google Shape;284;p9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5" name="Google Shape;285;p9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6" name="Google Shape;286;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rustworthy  - Two third blue top logo">
  <p:cSld name="CUSTOM_5_3">
    <p:spTree>
      <p:nvGrpSpPr>
        <p:cNvPr id="1" name="Shape 287"/>
        <p:cNvGrpSpPr/>
        <p:nvPr/>
      </p:nvGrpSpPr>
      <p:grpSpPr>
        <a:xfrm>
          <a:off x="0" y="0"/>
          <a:ext cx="0" cy="0"/>
          <a:chOff x="0" y="0"/>
          <a:chExt cx="0" cy="0"/>
        </a:xfrm>
      </p:grpSpPr>
      <p:sp>
        <p:nvSpPr>
          <p:cNvPr id="288" name="Google Shape;288;p93"/>
          <p:cNvSpPr/>
          <p:nvPr/>
        </p:nvSpPr>
        <p:spPr>
          <a:xfrm>
            <a:off x="-32150" y="-5075"/>
            <a:ext cx="9229800" cy="4035600"/>
          </a:xfrm>
          <a:prstGeom prst="rect">
            <a:avLst/>
          </a:prstGeom>
          <a:solidFill>
            <a:srgbClr val="1E9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9" name="Google Shape;289;p93"/>
          <p:cNvSpPr txBox="1">
            <a:spLocks noGrp="1"/>
          </p:cNvSpPr>
          <p:nvPr>
            <p:ph type="sldNum" idx="12"/>
          </p:nvPr>
        </p:nvSpPr>
        <p:spPr>
          <a:xfrm>
            <a:off x="8717152" y="4749911"/>
            <a:ext cx="395400" cy="393600"/>
          </a:xfrm>
          <a:prstGeom prst="rect">
            <a:avLst/>
          </a:prstGeom>
        </p:spPr>
        <p:txBody>
          <a:bodyPr spcFirstLastPara="1" wrap="square" lIns="91425" tIns="91425" rIns="91425" bIns="91425" anchor="ctr" anchorCtr="0">
            <a:noAutofit/>
          </a:bodyPr>
          <a:lstStyle>
            <a:lvl1pPr lvl="0" rtl="0">
              <a:buNone/>
              <a:defRPr sz="800">
                <a:solidFill>
                  <a:srgbClr val="000000"/>
                </a:solidFill>
                <a:latin typeface="Montserrat"/>
                <a:ea typeface="Montserrat"/>
                <a:cs typeface="Montserrat"/>
                <a:sym typeface="Montserrat"/>
              </a:defRPr>
            </a:lvl1pPr>
            <a:lvl2pPr lvl="1" rtl="0">
              <a:buNone/>
              <a:defRPr sz="800">
                <a:solidFill>
                  <a:srgbClr val="000000"/>
                </a:solidFill>
                <a:latin typeface="Montserrat"/>
                <a:ea typeface="Montserrat"/>
                <a:cs typeface="Montserrat"/>
                <a:sym typeface="Montserrat"/>
              </a:defRPr>
            </a:lvl2pPr>
            <a:lvl3pPr lvl="2" rtl="0">
              <a:buNone/>
              <a:defRPr sz="800">
                <a:solidFill>
                  <a:srgbClr val="000000"/>
                </a:solidFill>
                <a:latin typeface="Montserrat"/>
                <a:ea typeface="Montserrat"/>
                <a:cs typeface="Montserrat"/>
                <a:sym typeface="Montserrat"/>
              </a:defRPr>
            </a:lvl3pPr>
            <a:lvl4pPr lvl="3" rtl="0">
              <a:buNone/>
              <a:defRPr sz="800">
                <a:solidFill>
                  <a:srgbClr val="000000"/>
                </a:solidFill>
                <a:latin typeface="Montserrat"/>
                <a:ea typeface="Montserrat"/>
                <a:cs typeface="Montserrat"/>
                <a:sym typeface="Montserrat"/>
              </a:defRPr>
            </a:lvl4pPr>
            <a:lvl5pPr lvl="4" rtl="0">
              <a:buNone/>
              <a:defRPr sz="800">
                <a:solidFill>
                  <a:srgbClr val="000000"/>
                </a:solidFill>
                <a:latin typeface="Montserrat"/>
                <a:ea typeface="Montserrat"/>
                <a:cs typeface="Montserrat"/>
                <a:sym typeface="Montserrat"/>
              </a:defRPr>
            </a:lvl5pPr>
            <a:lvl6pPr lvl="5" rtl="0">
              <a:buNone/>
              <a:defRPr sz="800">
                <a:solidFill>
                  <a:srgbClr val="000000"/>
                </a:solidFill>
                <a:latin typeface="Montserrat"/>
                <a:ea typeface="Montserrat"/>
                <a:cs typeface="Montserrat"/>
                <a:sym typeface="Montserrat"/>
              </a:defRPr>
            </a:lvl6pPr>
            <a:lvl7pPr lvl="6" rtl="0">
              <a:buNone/>
              <a:defRPr sz="800">
                <a:solidFill>
                  <a:srgbClr val="000000"/>
                </a:solidFill>
                <a:latin typeface="Montserrat"/>
                <a:ea typeface="Montserrat"/>
                <a:cs typeface="Montserrat"/>
                <a:sym typeface="Montserrat"/>
              </a:defRPr>
            </a:lvl7pPr>
            <a:lvl8pPr lvl="7" rtl="0">
              <a:buNone/>
              <a:defRPr sz="800">
                <a:solidFill>
                  <a:srgbClr val="000000"/>
                </a:solidFill>
                <a:latin typeface="Montserrat"/>
                <a:ea typeface="Montserrat"/>
                <a:cs typeface="Montserrat"/>
                <a:sym typeface="Montserrat"/>
              </a:defRPr>
            </a:lvl8pPr>
            <a:lvl9pPr lvl="8" rtl="0">
              <a:buNone/>
              <a:defRPr sz="800">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pic>
        <p:nvPicPr>
          <p:cNvPr id="290" name="Google Shape;290;p93"/>
          <p:cNvPicPr preferRelativeResize="0"/>
          <p:nvPr/>
        </p:nvPicPr>
        <p:blipFill rotWithShape="1">
          <a:blip r:embed="rId2">
            <a:alphaModFix/>
          </a:blip>
          <a:srcRect l="79" r="69"/>
          <a:stretch/>
        </p:blipFill>
        <p:spPr>
          <a:xfrm>
            <a:off x="8120219" y="172750"/>
            <a:ext cx="866732" cy="203275"/>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291"/>
        <p:cNvGrpSpPr/>
        <p:nvPr/>
      </p:nvGrpSpPr>
      <p:grpSpPr>
        <a:xfrm>
          <a:off x="0" y="0"/>
          <a:ext cx="0" cy="0"/>
          <a:chOff x="0" y="0"/>
          <a:chExt cx="0" cy="0"/>
        </a:xfrm>
      </p:grpSpPr>
      <p:sp>
        <p:nvSpPr>
          <p:cNvPr id="292" name="Google Shape;292;p9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3" name="Google Shape;293;p9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4" name="Google Shape;294;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_6">
  <p:cSld name="TITLE_6">
    <p:spTree>
      <p:nvGrpSpPr>
        <p:cNvPr id="1" name="Shape 295"/>
        <p:cNvGrpSpPr/>
        <p:nvPr/>
      </p:nvGrpSpPr>
      <p:grpSpPr>
        <a:xfrm>
          <a:off x="0" y="0"/>
          <a:ext cx="0" cy="0"/>
          <a:chOff x="0" y="0"/>
          <a:chExt cx="0" cy="0"/>
        </a:xfrm>
      </p:grpSpPr>
      <p:sp>
        <p:nvSpPr>
          <p:cNvPr id="296" name="Google Shape;296;p9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7" name="Google Shape;297;p9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8" name="Google Shape;298;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white" type="blank">
  <p:cSld name="BLANK">
    <p:bg>
      <p:bgPr>
        <a:solidFill>
          <a:srgbClr val="FFFFFF"/>
        </a:solidFill>
        <a:effectLst/>
      </p:bgPr>
    </p:bg>
    <p:spTree>
      <p:nvGrpSpPr>
        <p:cNvPr id="1" name="Shape 303"/>
        <p:cNvGrpSpPr/>
        <p:nvPr/>
      </p:nvGrpSpPr>
      <p:grpSpPr>
        <a:xfrm>
          <a:off x="0" y="0"/>
          <a:ext cx="0" cy="0"/>
          <a:chOff x="0" y="0"/>
          <a:chExt cx="0" cy="0"/>
        </a:xfrm>
      </p:grpSpPr>
      <p:sp>
        <p:nvSpPr>
          <p:cNvPr id="304" name="Google Shape;304;p97"/>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05" name="Google Shape;305;p97"/>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ext slide">
  <p:cSld name="BLANK_4">
    <p:bg>
      <p:bgPr>
        <a:solidFill>
          <a:srgbClr val="FFFFFF"/>
        </a:solidFill>
        <a:effectLst/>
      </p:bgPr>
    </p:bg>
    <p:spTree>
      <p:nvGrpSpPr>
        <p:cNvPr id="1" name="Shape 306"/>
        <p:cNvGrpSpPr/>
        <p:nvPr/>
      </p:nvGrpSpPr>
      <p:grpSpPr>
        <a:xfrm>
          <a:off x="0" y="0"/>
          <a:ext cx="0" cy="0"/>
          <a:chOff x="0" y="0"/>
          <a:chExt cx="0" cy="0"/>
        </a:xfrm>
      </p:grpSpPr>
      <p:sp>
        <p:nvSpPr>
          <p:cNvPr id="307" name="Google Shape;307;p98"/>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08" name="Google Shape;308;p98"/>
          <p:cNvPicPr preferRelativeResize="0"/>
          <p:nvPr/>
        </p:nvPicPr>
        <p:blipFill>
          <a:blip r:embed="rId2">
            <a:alphaModFix/>
          </a:blip>
          <a:stretch>
            <a:fillRect/>
          </a:stretch>
        </p:blipFill>
        <p:spPr>
          <a:xfrm>
            <a:off x="7900925" y="4802575"/>
            <a:ext cx="724875" cy="114900"/>
          </a:xfrm>
          <a:prstGeom prst="rect">
            <a:avLst/>
          </a:prstGeom>
          <a:noFill/>
          <a:ln>
            <a:noFill/>
          </a:ln>
        </p:spPr>
      </p:pic>
      <p:sp>
        <p:nvSpPr>
          <p:cNvPr id="309" name="Google Shape;309;p98"/>
          <p:cNvSpPr txBox="1">
            <a:spLocks noGrp="1"/>
          </p:cNvSpPr>
          <p:nvPr>
            <p:ph type="title"/>
          </p:nvPr>
        </p:nvSpPr>
        <p:spPr>
          <a:xfrm>
            <a:off x="456400" y="445025"/>
            <a:ext cx="8230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310" name="Google Shape;310;p98"/>
          <p:cNvSpPr txBox="1">
            <a:spLocks noGrp="1"/>
          </p:cNvSpPr>
          <p:nvPr>
            <p:ph type="body" idx="1"/>
          </p:nvPr>
        </p:nvSpPr>
        <p:spPr>
          <a:xfrm>
            <a:off x="456400" y="1152475"/>
            <a:ext cx="71427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Montserrat"/>
              <a:buChar char="●"/>
              <a:defRPr b="1">
                <a:latin typeface="Montserrat"/>
                <a:ea typeface="Montserrat"/>
                <a:cs typeface="Montserrat"/>
                <a:sym typeface="Montserrat"/>
              </a:defRPr>
            </a:lvl1pPr>
            <a:lvl2pPr marL="914400" lvl="1"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2pPr>
            <a:lvl3pPr marL="1371600" lvl="2"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3pPr>
            <a:lvl4pPr marL="1828800" lvl="3"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4pPr>
            <a:lvl5pPr marL="2286000" lvl="4"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5pPr>
            <a:lvl6pPr marL="2743200" lvl="5"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6pPr>
            <a:lvl7pPr marL="3200400" lvl="6"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7pPr>
            <a:lvl8pPr marL="3657600" lvl="7"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8pPr>
            <a:lvl9pPr marL="4114800" lvl="8" indent="-273050" rtl="0">
              <a:lnSpc>
                <a:spcPct val="115000"/>
              </a:lnSpc>
              <a:spcBef>
                <a:spcPts val="1600"/>
              </a:spcBef>
              <a:spcAft>
                <a:spcPts val="1600"/>
              </a:spcAft>
              <a:buSzPts val="700"/>
              <a:buFont typeface="Open Sans"/>
              <a:buChar char="■"/>
              <a:defRPr sz="700">
                <a:latin typeface="Open Sans"/>
                <a:ea typeface="Open Sans"/>
                <a:cs typeface="Open Sans"/>
                <a:sym typeface="Open Sans"/>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white top logo">
  <p:cSld name="BLANK_3">
    <p:bg>
      <p:bgPr>
        <a:solidFill>
          <a:srgbClr val="FFFFFF"/>
        </a:solidFill>
        <a:effectLst/>
      </p:bgPr>
    </p:bg>
    <p:spTree>
      <p:nvGrpSpPr>
        <p:cNvPr id="1" name="Shape 311"/>
        <p:cNvGrpSpPr/>
        <p:nvPr/>
      </p:nvGrpSpPr>
      <p:grpSpPr>
        <a:xfrm>
          <a:off x="0" y="0"/>
          <a:ext cx="0" cy="0"/>
          <a:chOff x="0" y="0"/>
          <a:chExt cx="0" cy="0"/>
        </a:xfrm>
      </p:grpSpPr>
      <p:sp>
        <p:nvSpPr>
          <p:cNvPr id="312" name="Google Shape;312;p99"/>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3" name="Google Shape;313;p99"/>
          <p:cNvPicPr preferRelativeResize="0"/>
          <p:nvPr/>
        </p:nvPicPr>
        <p:blipFill>
          <a:blip r:embed="rId2">
            <a:alphaModFix/>
          </a:blip>
          <a:stretch>
            <a:fillRect/>
          </a:stretch>
        </p:blipFill>
        <p:spPr>
          <a:xfrm>
            <a:off x="8296325" y="202175"/>
            <a:ext cx="724875" cy="11490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
  <p:cSld name="BLANK_2">
    <p:bg>
      <p:bgPr>
        <a:solidFill>
          <a:srgbClr val="FFFFFF"/>
        </a:solidFill>
        <a:effectLst/>
      </p:bgPr>
    </p:bg>
    <p:spTree>
      <p:nvGrpSpPr>
        <p:cNvPr id="1" name="Shape 314"/>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rustworthy - Two third blue">
  <p:cSld name="CUSTOM_5">
    <p:spTree>
      <p:nvGrpSpPr>
        <p:cNvPr id="1" name="Shape 315"/>
        <p:cNvGrpSpPr/>
        <p:nvPr/>
      </p:nvGrpSpPr>
      <p:grpSpPr>
        <a:xfrm>
          <a:off x="0" y="0"/>
          <a:ext cx="0" cy="0"/>
          <a:chOff x="0" y="0"/>
          <a:chExt cx="0" cy="0"/>
        </a:xfrm>
      </p:grpSpPr>
      <p:sp>
        <p:nvSpPr>
          <p:cNvPr id="316" name="Google Shape;316;p101"/>
          <p:cNvSpPr/>
          <p:nvPr/>
        </p:nvSpPr>
        <p:spPr>
          <a:xfrm>
            <a:off x="-32150" y="-5075"/>
            <a:ext cx="9229800" cy="4035600"/>
          </a:xfrm>
          <a:prstGeom prst="rect">
            <a:avLst/>
          </a:prstGeom>
          <a:solidFill>
            <a:srgbClr val="1E9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17" name="Google Shape;317;p101"/>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318" name="Google Shape;318;p101"/>
          <p:cNvPicPr preferRelativeResize="0"/>
          <p:nvPr/>
        </p:nvPicPr>
        <p:blipFill>
          <a:blip r:embed="rId2">
            <a:alphaModFix/>
          </a:blip>
          <a:stretch>
            <a:fillRect/>
          </a:stretch>
        </p:blipFill>
        <p:spPr>
          <a:xfrm>
            <a:off x="7900925" y="4802575"/>
            <a:ext cx="724875" cy="11490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rustworthy  - Two third blue top logo">
  <p:cSld name="CUSTOM_5_3">
    <p:spTree>
      <p:nvGrpSpPr>
        <p:cNvPr id="1" name="Shape 319"/>
        <p:cNvGrpSpPr/>
        <p:nvPr/>
      </p:nvGrpSpPr>
      <p:grpSpPr>
        <a:xfrm>
          <a:off x="0" y="0"/>
          <a:ext cx="0" cy="0"/>
          <a:chOff x="0" y="0"/>
          <a:chExt cx="0" cy="0"/>
        </a:xfrm>
      </p:grpSpPr>
      <p:sp>
        <p:nvSpPr>
          <p:cNvPr id="320" name="Google Shape;320;p102"/>
          <p:cNvSpPr/>
          <p:nvPr/>
        </p:nvSpPr>
        <p:spPr>
          <a:xfrm>
            <a:off x="-32150" y="-5075"/>
            <a:ext cx="9229800" cy="4035600"/>
          </a:xfrm>
          <a:prstGeom prst="rect">
            <a:avLst/>
          </a:prstGeom>
          <a:solidFill>
            <a:srgbClr val="1E9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21" name="Google Shape;321;p102"/>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lvl1pPr lvl="0" rtl="0">
              <a:buNone/>
              <a:defRPr>
                <a:solidFill>
                  <a:srgbClr val="999999"/>
                </a:solidFill>
              </a:defRPr>
            </a:lvl1pPr>
            <a:lvl2pPr lvl="1" rtl="0">
              <a:buNone/>
              <a:defRPr>
                <a:solidFill>
                  <a:srgbClr val="999999"/>
                </a:solidFill>
              </a:defRPr>
            </a:lvl2pPr>
            <a:lvl3pPr lvl="2" rtl="0">
              <a:buNone/>
              <a:defRPr>
                <a:solidFill>
                  <a:srgbClr val="999999"/>
                </a:solidFill>
              </a:defRPr>
            </a:lvl3pPr>
            <a:lvl4pPr lvl="3" rtl="0">
              <a:buNone/>
              <a:defRPr>
                <a:solidFill>
                  <a:srgbClr val="999999"/>
                </a:solidFill>
              </a:defRPr>
            </a:lvl4pPr>
            <a:lvl5pPr lvl="4" rtl="0">
              <a:buNone/>
              <a:defRPr>
                <a:solidFill>
                  <a:srgbClr val="999999"/>
                </a:solidFill>
              </a:defRPr>
            </a:lvl5pPr>
            <a:lvl6pPr lvl="5" rtl="0">
              <a:buNone/>
              <a:defRPr>
                <a:solidFill>
                  <a:srgbClr val="999999"/>
                </a:solidFill>
              </a:defRPr>
            </a:lvl6pPr>
            <a:lvl7pPr lvl="6" rtl="0">
              <a:buNone/>
              <a:defRPr>
                <a:solidFill>
                  <a:srgbClr val="999999"/>
                </a:solidFill>
              </a:defRPr>
            </a:lvl7pPr>
            <a:lvl8pPr lvl="7" rtl="0">
              <a:buNone/>
              <a:defRPr>
                <a:solidFill>
                  <a:srgbClr val="999999"/>
                </a:solidFill>
              </a:defRPr>
            </a:lvl8pPr>
            <a:lvl9pPr lvl="8" rtl="0">
              <a:buNone/>
              <a:defRPr>
                <a:solidFill>
                  <a:srgbClr val="999999"/>
                </a:solidFill>
              </a:defRPr>
            </a:lvl9pPr>
          </a:lstStyle>
          <a:p>
            <a:pPr marL="0" lvl="0" indent="0" algn="r" rtl="0">
              <a:spcBef>
                <a:spcPts val="0"/>
              </a:spcBef>
              <a:spcAft>
                <a:spcPts val="0"/>
              </a:spcAft>
              <a:buNone/>
            </a:pPr>
            <a:fld id="{00000000-1234-1234-1234-123412341234}" type="slidenum">
              <a:rPr lang="en"/>
              <a:t>‹#›</a:t>
            </a:fld>
            <a:endParaRPr/>
          </a:p>
        </p:txBody>
      </p:sp>
      <p:pic>
        <p:nvPicPr>
          <p:cNvPr id="322" name="Google Shape;322;p102"/>
          <p:cNvPicPr preferRelativeResize="0"/>
          <p:nvPr/>
        </p:nvPicPr>
        <p:blipFill>
          <a:blip r:embed="rId2">
            <a:alphaModFix/>
          </a:blip>
          <a:stretch>
            <a:fillRect/>
          </a:stretch>
        </p:blipFill>
        <p:spPr>
          <a:xfrm>
            <a:off x="8296325" y="202175"/>
            <a:ext cx="724875" cy="1149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slideLayout" Target="../slideLayouts/slideLayout92.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slideLayout" Target="../slideLayouts/slideLayout91.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41" Type="http://schemas.openxmlformats.org/officeDocument/2006/relationships/slideLayout" Target="../slideLayouts/slideLayout86.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49" Type="http://schemas.openxmlformats.org/officeDocument/2006/relationships/theme" Target="../theme/theme2.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48" Type="http://schemas.openxmlformats.org/officeDocument/2006/relationships/slideLayout" Target="../slideLayouts/slideLayout93.xml"/><Relationship Id="rId8"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9" Type="http://schemas.openxmlformats.org/officeDocument/2006/relationships/slideLayout" Target="../slideLayouts/slideLayout132.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34" Type="http://schemas.openxmlformats.org/officeDocument/2006/relationships/slideLayout" Target="../slideLayouts/slideLayout127.xml"/><Relationship Id="rId42" Type="http://schemas.openxmlformats.org/officeDocument/2006/relationships/slideLayout" Target="../slideLayouts/slideLayout135.xml"/><Relationship Id="rId47" Type="http://schemas.openxmlformats.org/officeDocument/2006/relationships/slideLayout" Target="../slideLayouts/slideLayout140.xml"/><Relationship Id="rId50" Type="http://schemas.openxmlformats.org/officeDocument/2006/relationships/theme" Target="../theme/theme3.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slideLayout" Target="../slideLayouts/slideLayout126.xml"/><Relationship Id="rId38" Type="http://schemas.openxmlformats.org/officeDocument/2006/relationships/slideLayout" Target="../slideLayouts/slideLayout131.xml"/><Relationship Id="rId46" Type="http://schemas.openxmlformats.org/officeDocument/2006/relationships/slideLayout" Target="../slideLayouts/slideLayout139.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slideLayout" Target="../slideLayouts/slideLayout122.xml"/><Relationship Id="rId41" Type="http://schemas.openxmlformats.org/officeDocument/2006/relationships/slideLayout" Target="../slideLayouts/slideLayout134.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37" Type="http://schemas.openxmlformats.org/officeDocument/2006/relationships/slideLayout" Target="../slideLayouts/slideLayout130.xml"/><Relationship Id="rId40" Type="http://schemas.openxmlformats.org/officeDocument/2006/relationships/slideLayout" Target="../slideLayouts/slideLayout133.xml"/><Relationship Id="rId45" Type="http://schemas.openxmlformats.org/officeDocument/2006/relationships/slideLayout" Target="../slideLayouts/slideLayout138.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36" Type="http://schemas.openxmlformats.org/officeDocument/2006/relationships/slideLayout" Target="../slideLayouts/slideLayout129.xml"/><Relationship Id="rId49" Type="http://schemas.openxmlformats.org/officeDocument/2006/relationships/slideLayout" Target="../slideLayouts/slideLayout142.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slideLayout" Target="../slideLayouts/slideLayout124.xml"/><Relationship Id="rId44" Type="http://schemas.openxmlformats.org/officeDocument/2006/relationships/slideLayout" Target="../slideLayouts/slideLayout137.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 Id="rId35" Type="http://schemas.openxmlformats.org/officeDocument/2006/relationships/slideLayout" Target="../slideLayouts/slideLayout128.xml"/><Relationship Id="rId43" Type="http://schemas.openxmlformats.org/officeDocument/2006/relationships/slideLayout" Target="../slideLayouts/slideLayout136.xml"/><Relationship Id="rId48" Type="http://schemas.openxmlformats.org/officeDocument/2006/relationships/slideLayout" Target="../slideLayouts/slideLayout141.xml"/><Relationship Id="rId8" Type="http://schemas.openxmlformats.org/officeDocument/2006/relationships/slideLayout" Target="../slideLayouts/slideLayout10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26" Type="http://schemas.openxmlformats.org/officeDocument/2006/relationships/slideLayout" Target="../slideLayouts/slideLayout168.xml"/><Relationship Id="rId39" Type="http://schemas.openxmlformats.org/officeDocument/2006/relationships/slideLayout" Target="../slideLayouts/slideLayout181.xml"/><Relationship Id="rId3" Type="http://schemas.openxmlformats.org/officeDocument/2006/relationships/slideLayout" Target="../slideLayouts/slideLayout145.xml"/><Relationship Id="rId21" Type="http://schemas.openxmlformats.org/officeDocument/2006/relationships/slideLayout" Target="../slideLayouts/slideLayout163.xml"/><Relationship Id="rId34" Type="http://schemas.openxmlformats.org/officeDocument/2006/relationships/slideLayout" Target="../slideLayouts/slideLayout176.xml"/><Relationship Id="rId42" Type="http://schemas.openxmlformats.org/officeDocument/2006/relationships/slideLayout" Target="../slideLayouts/slideLayout184.xml"/><Relationship Id="rId47" Type="http://schemas.openxmlformats.org/officeDocument/2006/relationships/slideLayout" Target="../slideLayouts/slideLayout189.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slideLayout" Target="../slideLayouts/slideLayout167.xml"/><Relationship Id="rId33" Type="http://schemas.openxmlformats.org/officeDocument/2006/relationships/slideLayout" Target="../slideLayouts/slideLayout175.xml"/><Relationship Id="rId38" Type="http://schemas.openxmlformats.org/officeDocument/2006/relationships/slideLayout" Target="../slideLayouts/slideLayout180.xml"/><Relationship Id="rId46" Type="http://schemas.openxmlformats.org/officeDocument/2006/relationships/slideLayout" Target="../slideLayouts/slideLayout188.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29" Type="http://schemas.openxmlformats.org/officeDocument/2006/relationships/slideLayout" Target="../slideLayouts/slideLayout171.xml"/><Relationship Id="rId41" Type="http://schemas.openxmlformats.org/officeDocument/2006/relationships/slideLayout" Target="../slideLayouts/slideLayout183.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slideLayout" Target="../slideLayouts/slideLayout166.xml"/><Relationship Id="rId32" Type="http://schemas.openxmlformats.org/officeDocument/2006/relationships/slideLayout" Target="../slideLayouts/slideLayout174.xml"/><Relationship Id="rId37" Type="http://schemas.openxmlformats.org/officeDocument/2006/relationships/slideLayout" Target="../slideLayouts/slideLayout179.xml"/><Relationship Id="rId40" Type="http://schemas.openxmlformats.org/officeDocument/2006/relationships/slideLayout" Target="../slideLayouts/slideLayout182.xml"/><Relationship Id="rId45" Type="http://schemas.openxmlformats.org/officeDocument/2006/relationships/slideLayout" Target="../slideLayouts/slideLayout187.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28" Type="http://schemas.openxmlformats.org/officeDocument/2006/relationships/slideLayout" Target="../slideLayouts/slideLayout170.xml"/><Relationship Id="rId36" Type="http://schemas.openxmlformats.org/officeDocument/2006/relationships/slideLayout" Target="../slideLayouts/slideLayout178.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31" Type="http://schemas.openxmlformats.org/officeDocument/2006/relationships/slideLayout" Target="../slideLayouts/slideLayout173.xml"/><Relationship Id="rId44" Type="http://schemas.openxmlformats.org/officeDocument/2006/relationships/slideLayout" Target="../slideLayouts/slideLayout186.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 Id="rId27" Type="http://schemas.openxmlformats.org/officeDocument/2006/relationships/slideLayout" Target="../slideLayouts/slideLayout169.xml"/><Relationship Id="rId30" Type="http://schemas.openxmlformats.org/officeDocument/2006/relationships/slideLayout" Target="../slideLayouts/slideLayout172.xml"/><Relationship Id="rId35" Type="http://schemas.openxmlformats.org/officeDocument/2006/relationships/slideLayout" Target="../slideLayouts/slideLayout177.xml"/><Relationship Id="rId43" Type="http://schemas.openxmlformats.org/officeDocument/2006/relationships/slideLayout" Target="../slideLayouts/slideLayout185.xml"/><Relationship Id="rId48"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5.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6400" y="445025"/>
            <a:ext cx="82302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56400" y="1152475"/>
            <a:ext cx="82302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Montserrat"/>
              <a:buChar char="●"/>
              <a:defRPr b="1">
                <a:latin typeface="Montserrat"/>
                <a:ea typeface="Montserrat"/>
                <a:cs typeface="Montserrat"/>
                <a:sym typeface="Montserrat"/>
              </a:defRPr>
            </a:lvl1pPr>
            <a:lvl2pPr marL="914400" lvl="1"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2pPr>
            <a:lvl3pPr marL="1371600" lvl="2"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3pPr>
            <a:lvl4pPr marL="1828800" lvl="3"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4pPr>
            <a:lvl5pPr marL="2286000" lvl="4"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5pPr>
            <a:lvl6pPr marL="2743200" lvl="5"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6pPr>
            <a:lvl7pPr marL="3200400" lvl="6"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7pPr>
            <a:lvl8pPr marL="3657600" lvl="7"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8pPr>
            <a:lvl9pPr marL="4114800" lvl="8" indent="-273050" rtl="0">
              <a:lnSpc>
                <a:spcPct val="115000"/>
              </a:lnSpc>
              <a:spcBef>
                <a:spcPts val="1600"/>
              </a:spcBef>
              <a:spcAft>
                <a:spcPts val="1600"/>
              </a:spcAft>
              <a:buSzPts val="700"/>
              <a:buFont typeface="Open Sans"/>
              <a:buChar char="■"/>
              <a:defRPr sz="700">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61"/>
        <p:cNvGrpSpPr/>
        <p:nvPr/>
      </p:nvGrpSpPr>
      <p:grpSpPr>
        <a:xfrm>
          <a:off x="0" y="0"/>
          <a:ext cx="0" cy="0"/>
          <a:chOff x="0" y="0"/>
          <a:chExt cx="0" cy="0"/>
        </a:xfrm>
      </p:grpSpPr>
      <p:sp>
        <p:nvSpPr>
          <p:cNvPr id="162" name="Google Shape;162;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163" name="Google Shape;163;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Montserrat"/>
              <a:buChar char="●"/>
              <a:defRPr sz="1800" b="1">
                <a:latin typeface="Montserrat"/>
                <a:ea typeface="Montserrat"/>
                <a:cs typeface="Montserrat"/>
                <a:sym typeface="Montserrat"/>
              </a:defRPr>
            </a:lvl1pPr>
            <a:lvl2pPr marL="914400" lvl="1" indent="-311150" rtl="0">
              <a:lnSpc>
                <a:spcPct val="115000"/>
              </a:lnSpc>
              <a:spcBef>
                <a:spcPts val="1600"/>
              </a:spcBef>
              <a:spcAft>
                <a:spcPts val="0"/>
              </a:spcAft>
              <a:buSzPts val="1300"/>
              <a:buFont typeface="Montserrat"/>
              <a:buChar char="○"/>
              <a:defRPr sz="1300" b="1">
                <a:latin typeface="Montserrat"/>
                <a:ea typeface="Montserrat"/>
                <a:cs typeface="Montserrat"/>
                <a:sym typeface="Montserrat"/>
              </a:defRPr>
            </a:lvl2pPr>
            <a:lvl3pPr marL="1371600" lvl="2" indent="-317500" rtl="0">
              <a:lnSpc>
                <a:spcPct val="115000"/>
              </a:lnSpc>
              <a:spcBef>
                <a:spcPts val="1600"/>
              </a:spcBef>
              <a:spcAft>
                <a:spcPts val="0"/>
              </a:spcAft>
              <a:buSzPts val="1400"/>
              <a:buFont typeface="Open Sans"/>
              <a:buChar char="■"/>
              <a:defRPr>
                <a:latin typeface="Open Sans"/>
                <a:ea typeface="Open Sans"/>
                <a:cs typeface="Open Sans"/>
                <a:sym typeface="Open Sans"/>
              </a:defRPr>
            </a:lvl3pPr>
            <a:lvl4pPr marL="1828800" lvl="3"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4pPr>
            <a:lvl5pPr marL="2286000" lvl="4"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5pPr>
            <a:lvl6pPr marL="2743200" lvl="5"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6pPr>
            <a:lvl7pPr marL="3200400" lvl="6"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7pPr>
            <a:lvl8pPr marL="3657600" lvl="7"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8pPr>
            <a:lvl9pPr marL="4114800" lvl="8" indent="-282575" rtl="0">
              <a:lnSpc>
                <a:spcPct val="115000"/>
              </a:lnSpc>
              <a:spcBef>
                <a:spcPts val="1600"/>
              </a:spcBef>
              <a:spcAft>
                <a:spcPts val="1600"/>
              </a:spcAft>
              <a:buSzPts val="850"/>
              <a:buFont typeface="Open Sans"/>
              <a:buChar char="■"/>
              <a:defRPr sz="850">
                <a:latin typeface="Open Sans"/>
                <a:ea typeface="Open Sans"/>
                <a:cs typeface="Open Sans"/>
                <a:sym typeface="Open Sans"/>
              </a:defRPr>
            </a:lvl9pPr>
          </a:lstStyle>
          <a:p>
            <a:endParaRPr/>
          </a:p>
        </p:txBody>
      </p:sp>
      <p:sp>
        <p:nvSpPr>
          <p:cNvPr id="164" name="Google Shape;164;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99"/>
        <p:cNvGrpSpPr/>
        <p:nvPr/>
      </p:nvGrpSpPr>
      <p:grpSpPr>
        <a:xfrm>
          <a:off x="0" y="0"/>
          <a:ext cx="0" cy="0"/>
          <a:chOff x="0" y="0"/>
          <a:chExt cx="0" cy="0"/>
        </a:xfrm>
      </p:grpSpPr>
      <p:sp>
        <p:nvSpPr>
          <p:cNvPr id="300" name="Google Shape;300;p96"/>
          <p:cNvSpPr txBox="1">
            <a:spLocks noGrp="1"/>
          </p:cNvSpPr>
          <p:nvPr>
            <p:ph type="title"/>
          </p:nvPr>
        </p:nvSpPr>
        <p:spPr>
          <a:xfrm>
            <a:off x="456400" y="445025"/>
            <a:ext cx="82302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301" name="Google Shape;301;p96"/>
          <p:cNvSpPr txBox="1">
            <a:spLocks noGrp="1"/>
          </p:cNvSpPr>
          <p:nvPr>
            <p:ph type="body" idx="1"/>
          </p:nvPr>
        </p:nvSpPr>
        <p:spPr>
          <a:xfrm>
            <a:off x="456400" y="1152475"/>
            <a:ext cx="82302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Montserrat"/>
              <a:buChar char="●"/>
              <a:defRPr b="1">
                <a:latin typeface="Montserrat"/>
                <a:ea typeface="Montserrat"/>
                <a:cs typeface="Montserrat"/>
                <a:sym typeface="Montserrat"/>
              </a:defRPr>
            </a:lvl1pPr>
            <a:lvl2pPr marL="914400" lvl="1"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2pPr>
            <a:lvl3pPr marL="1371600" lvl="2"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3pPr>
            <a:lvl4pPr marL="1828800" lvl="3"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4pPr>
            <a:lvl5pPr marL="2286000" lvl="4"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5pPr>
            <a:lvl6pPr marL="2743200" lvl="5"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6pPr>
            <a:lvl7pPr marL="3200400" lvl="6"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7pPr>
            <a:lvl8pPr marL="3657600" lvl="7"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8pPr>
            <a:lvl9pPr marL="4114800" lvl="8" indent="-273050" rtl="0">
              <a:lnSpc>
                <a:spcPct val="115000"/>
              </a:lnSpc>
              <a:spcBef>
                <a:spcPts val="1600"/>
              </a:spcBef>
              <a:spcAft>
                <a:spcPts val="1600"/>
              </a:spcAft>
              <a:buSzPts val="700"/>
              <a:buFont typeface="Open Sans"/>
              <a:buChar char="■"/>
              <a:defRPr sz="700">
                <a:latin typeface="Open Sans"/>
                <a:ea typeface="Open Sans"/>
                <a:cs typeface="Open Sans"/>
                <a:sym typeface="Open Sans"/>
              </a:defRPr>
            </a:lvl9pPr>
          </a:lstStyle>
          <a:p>
            <a:endParaRPr/>
          </a:p>
        </p:txBody>
      </p:sp>
      <p:sp>
        <p:nvSpPr>
          <p:cNvPr id="302" name="Google Shape;302;p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 id="2147483778" r:id="rId38"/>
    <p:sldLayoutId id="2147483779" r:id="rId39"/>
    <p:sldLayoutId id="2147483780" r:id="rId40"/>
    <p:sldLayoutId id="2147483781" r:id="rId41"/>
    <p:sldLayoutId id="2147483782" r:id="rId42"/>
    <p:sldLayoutId id="2147483783" r:id="rId43"/>
    <p:sldLayoutId id="2147483784" r:id="rId44"/>
    <p:sldLayoutId id="2147483785" r:id="rId45"/>
    <p:sldLayoutId id="2147483786" r:id="rId46"/>
    <p:sldLayoutId id="2147483787" r:id="rId47"/>
    <p:sldLayoutId id="2147483788" r:id="rId48"/>
    <p:sldLayoutId id="2147483789" r:id="rId4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67"/>
        <p:cNvGrpSpPr/>
        <p:nvPr/>
      </p:nvGrpSpPr>
      <p:grpSpPr>
        <a:xfrm>
          <a:off x="0" y="0"/>
          <a:ext cx="0" cy="0"/>
          <a:chOff x="0" y="0"/>
          <a:chExt cx="0" cy="0"/>
        </a:xfrm>
      </p:grpSpPr>
      <p:sp>
        <p:nvSpPr>
          <p:cNvPr id="468" name="Google Shape;468;p146"/>
          <p:cNvSpPr txBox="1">
            <a:spLocks noGrp="1"/>
          </p:cNvSpPr>
          <p:nvPr>
            <p:ph type="title"/>
          </p:nvPr>
        </p:nvSpPr>
        <p:spPr>
          <a:xfrm>
            <a:off x="456400" y="445025"/>
            <a:ext cx="82302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469" name="Google Shape;469;p146"/>
          <p:cNvSpPr txBox="1">
            <a:spLocks noGrp="1"/>
          </p:cNvSpPr>
          <p:nvPr>
            <p:ph type="body" idx="1"/>
          </p:nvPr>
        </p:nvSpPr>
        <p:spPr>
          <a:xfrm>
            <a:off x="456400" y="1152475"/>
            <a:ext cx="82302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Montserrat"/>
              <a:buChar char="●"/>
              <a:defRPr b="1">
                <a:latin typeface="Montserrat"/>
                <a:ea typeface="Montserrat"/>
                <a:cs typeface="Montserrat"/>
                <a:sym typeface="Montserrat"/>
              </a:defRPr>
            </a:lvl1pPr>
            <a:lvl2pPr marL="914400" lvl="1"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2pPr>
            <a:lvl3pPr marL="1371600" lvl="2" indent="-298450" rtl="0">
              <a:lnSpc>
                <a:spcPct val="115000"/>
              </a:lnSpc>
              <a:spcBef>
                <a:spcPts val="1600"/>
              </a:spcBef>
              <a:spcAft>
                <a:spcPts val="0"/>
              </a:spcAft>
              <a:buSzPts val="1100"/>
              <a:buFont typeface="Montserrat"/>
              <a:buChar char="■"/>
              <a:defRPr sz="1100">
                <a:latin typeface="Montserrat"/>
                <a:ea typeface="Montserrat"/>
                <a:cs typeface="Montserrat"/>
                <a:sym typeface="Montserrat"/>
              </a:defRPr>
            </a:lvl3pPr>
            <a:lvl4pPr marL="1828800" lvl="3"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4pPr>
            <a:lvl5pPr marL="2286000" lvl="4"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5pPr>
            <a:lvl6pPr marL="2743200" lvl="5" indent="-282575" rtl="0">
              <a:lnSpc>
                <a:spcPct val="115000"/>
              </a:lnSpc>
              <a:spcBef>
                <a:spcPts val="1600"/>
              </a:spcBef>
              <a:spcAft>
                <a:spcPts val="0"/>
              </a:spcAft>
              <a:buSzPts val="850"/>
              <a:buFont typeface="Open Sans"/>
              <a:buChar char="■"/>
              <a:defRPr sz="850">
                <a:latin typeface="Open Sans"/>
                <a:ea typeface="Open Sans"/>
                <a:cs typeface="Open Sans"/>
                <a:sym typeface="Open Sans"/>
              </a:defRPr>
            </a:lvl6pPr>
            <a:lvl7pPr marL="3200400" lvl="6"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7pPr>
            <a:lvl8pPr marL="3657600" lvl="7" indent="-273050" rtl="0">
              <a:lnSpc>
                <a:spcPct val="115000"/>
              </a:lnSpc>
              <a:spcBef>
                <a:spcPts val="1600"/>
              </a:spcBef>
              <a:spcAft>
                <a:spcPts val="0"/>
              </a:spcAft>
              <a:buSzPts val="700"/>
              <a:buFont typeface="Open Sans"/>
              <a:buChar char="○"/>
              <a:defRPr sz="700">
                <a:latin typeface="Open Sans"/>
                <a:ea typeface="Open Sans"/>
                <a:cs typeface="Open Sans"/>
                <a:sym typeface="Open Sans"/>
              </a:defRPr>
            </a:lvl8pPr>
            <a:lvl9pPr marL="4114800" lvl="8" indent="-273050" rtl="0">
              <a:lnSpc>
                <a:spcPct val="115000"/>
              </a:lnSpc>
              <a:spcBef>
                <a:spcPts val="1600"/>
              </a:spcBef>
              <a:spcAft>
                <a:spcPts val="1600"/>
              </a:spcAft>
              <a:buSzPts val="700"/>
              <a:buFont typeface="Open Sans"/>
              <a:buChar char="■"/>
              <a:defRPr sz="700">
                <a:latin typeface="Open Sans"/>
                <a:ea typeface="Open Sans"/>
                <a:cs typeface="Open Sans"/>
                <a:sym typeface="Open Sans"/>
              </a:defRPr>
            </a:lvl9pPr>
          </a:lstStyle>
          <a:p>
            <a:endParaRPr/>
          </a:p>
        </p:txBody>
      </p:sp>
      <p:sp>
        <p:nvSpPr>
          <p:cNvPr id="470" name="Google Shape;470;p1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 id="2147483817" r:id="rId28"/>
    <p:sldLayoutId id="2147483818" r:id="rId29"/>
    <p:sldLayoutId id="2147483819" r:id="rId30"/>
    <p:sldLayoutId id="2147483820" r:id="rId31"/>
    <p:sldLayoutId id="2147483821" r:id="rId32"/>
    <p:sldLayoutId id="2147483822" r:id="rId33"/>
    <p:sldLayoutId id="2147483823" r:id="rId34"/>
    <p:sldLayoutId id="2147483824" r:id="rId35"/>
    <p:sldLayoutId id="2147483825" r:id="rId36"/>
    <p:sldLayoutId id="2147483826" r:id="rId37"/>
    <p:sldLayoutId id="2147483827" r:id="rId38"/>
    <p:sldLayoutId id="2147483828" r:id="rId39"/>
    <p:sldLayoutId id="2147483829" r:id="rId40"/>
    <p:sldLayoutId id="2147483830" r:id="rId41"/>
    <p:sldLayoutId id="2147483831" r:id="rId42"/>
    <p:sldLayoutId id="2147483832" r:id="rId43"/>
    <p:sldLayoutId id="2147483833" r:id="rId44"/>
    <p:sldLayoutId id="2147483834" r:id="rId45"/>
    <p:sldLayoutId id="2147483835" r:id="rId46"/>
    <p:sldLayoutId id="2147483836" r:id="rId4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4"/>
        <p:cNvGrpSpPr/>
        <p:nvPr/>
      </p:nvGrpSpPr>
      <p:grpSpPr>
        <a:xfrm>
          <a:off x="0" y="0"/>
          <a:ext cx="0" cy="0"/>
          <a:chOff x="0" y="0"/>
          <a:chExt cx="0" cy="0"/>
        </a:xfrm>
      </p:grpSpPr>
      <p:sp>
        <p:nvSpPr>
          <p:cNvPr id="635" name="Google Shape;635;p19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36" name="Google Shape;636;p19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37" name="Google Shape;637;p19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8" name="Google Shape;638;p19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9" name="Google Shape;639;p19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9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9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1.xml"/></Relationships>
</file>

<file path=ppt/slides/_rels/slide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7.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9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91.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cde.org/knowledge-hub/2019/4/10/the-present-and-future-of-alternative-digital-credentials" TargetMode="External"/><Relationship Id="rId2" Type="http://schemas.openxmlformats.org/officeDocument/2006/relationships/notesSlide" Target="../notesSlides/notesSlide38.xml"/><Relationship Id="rId1" Type="http://schemas.openxmlformats.org/officeDocument/2006/relationships/slideLayout" Target="../slideLayouts/slideLayout19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3.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1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93.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46.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46.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46.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46.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46.xml"/><Relationship Id="rId5" Type="http://schemas.openxmlformats.org/officeDocument/2006/relationships/image" Target="../media/image40.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46.xml"/><Relationship Id="rId5" Type="http://schemas.openxmlformats.org/officeDocument/2006/relationships/image" Target="../media/image40.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146.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46.xml"/><Relationship Id="rId5" Type="http://schemas.openxmlformats.org/officeDocument/2006/relationships/image" Target="../media/image40.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46.xml"/><Relationship Id="rId5" Type="http://schemas.openxmlformats.org/officeDocument/2006/relationships/image" Target="../media/image40.png"/><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46.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14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57.xml"/></Relationships>
</file>

<file path=ppt/slides/_rels/slide5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143.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hyperlink" Target="https://www.coursera.org/coronavirus" TargetMode="External"/><Relationship Id="rId2" Type="http://schemas.openxmlformats.org/officeDocument/2006/relationships/notesSlide" Target="../notesSlides/notesSlide56.xml"/><Relationship Id="rId1" Type="http://schemas.openxmlformats.org/officeDocument/2006/relationships/slideLayout" Target="../slideLayouts/slideLayout14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g"/></Relationships>
</file>

<file path=ppt/slides/_rels/slide5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14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5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jp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58.xml"/><Relationship Id="rId1" Type="http://schemas.openxmlformats.org/officeDocument/2006/relationships/slideLayout" Target="../slideLayouts/slideLayout14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94.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9.xml"/></Relationships>
</file>

<file path=ppt/slides/_rels/slide6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image" Target="../media/image73.png"/><Relationship Id="rId21" Type="http://schemas.openxmlformats.org/officeDocument/2006/relationships/image" Target="../media/image91.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notesSlide" Target="../notesSlides/notesSlide65.xml"/><Relationship Id="rId16" Type="http://schemas.openxmlformats.org/officeDocument/2006/relationships/image" Target="../media/image86.png"/><Relationship Id="rId20" Type="http://schemas.openxmlformats.org/officeDocument/2006/relationships/image" Target="../media/image90.png"/><Relationship Id="rId1" Type="http://schemas.openxmlformats.org/officeDocument/2006/relationships/slideLayout" Target="../slideLayouts/slideLayout46.xml"/><Relationship Id="rId6" Type="http://schemas.openxmlformats.org/officeDocument/2006/relationships/image" Target="../media/image76.png"/><Relationship Id="rId11" Type="http://schemas.openxmlformats.org/officeDocument/2006/relationships/image" Target="../media/image81.png"/><Relationship Id="rId24" Type="http://schemas.openxmlformats.org/officeDocument/2006/relationships/image" Target="../media/image94.png"/><Relationship Id="rId5" Type="http://schemas.openxmlformats.org/officeDocument/2006/relationships/image" Target="../media/image75.png"/><Relationship Id="rId15" Type="http://schemas.openxmlformats.org/officeDocument/2006/relationships/image" Target="../media/image85.png"/><Relationship Id="rId23" Type="http://schemas.openxmlformats.org/officeDocument/2006/relationships/image" Target="../media/image93.png"/><Relationship Id="rId10" Type="http://schemas.openxmlformats.org/officeDocument/2006/relationships/image" Target="../media/image80.png"/><Relationship Id="rId19" Type="http://schemas.openxmlformats.org/officeDocument/2006/relationships/image" Target="../media/image89.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 Id="rId22" Type="http://schemas.openxmlformats.org/officeDocument/2006/relationships/image" Target="../media/image92.png"/></Relationships>
</file>

<file path=ppt/slides/_rels/slide66.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notesSlide" Target="../notesSlides/notesSlide66.xml"/><Relationship Id="rId1" Type="http://schemas.openxmlformats.org/officeDocument/2006/relationships/slideLayout" Target="../slideLayouts/slideLayout143.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6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7.xml"/><Relationship Id="rId1" Type="http://schemas.openxmlformats.org/officeDocument/2006/relationships/slideLayout" Target="../slideLayouts/slideLayout143.xml"/></Relationships>
</file>

<file path=ppt/slides/_rels/slide6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8.xml"/><Relationship Id="rId1" Type="http://schemas.openxmlformats.org/officeDocument/2006/relationships/slideLayout" Target="../slideLayouts/slideLayout143.xml"/><Relationship Id="rId5" Type="http://schemas.openxmlformats.org/officeDocument/2006/relationships/image" Target="../media/image110.png"/><Relationship Id="rId4" Type="http://schemas.openxmlformats.org/officeDocument/2006/relationships/image" Target="../media/image10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2"/>
        <p:cNvGrpSpPr/>
        <p:nvPr/>
      </p:nvGrpSpPr>
      <p:grpSpPr>
        <a:xfrm>
          <a:off x="0" y="0"/>
          <a:ext cx="0" cy="0"/>
          <a:chOff x="0" y="0"/>
          <a:chExt cx="0" cy="0"/>
        </a:xfrm>
      </p:grpSpPr>
      <p:pic>
        <p:nvPicPr>
          <p:cNvPr id="713" name="Google Shape;713;p206"/>
          <p:cNvPicPr preferRelativeResize="0"/>
          <p:nvPr/>
        </p:nvPicPr>
        <p:blipFill rotWithShape="1">
          <a:blip r:embed="rId3">
            <a:alphaModFix/>
          </a:blip>
          <a:srcRect t="61443"/>
          <a:stretch/>
        </p:blipFill>
        <p:spPr>
          <a:xfrm>
            <a:off x="7392675" y="-5076"/>
            <a:ext cx="1382625" cy="713850"/>
          </a:xfrm>
          <a:prstGeom prst="rect">
            <a:avLst/>
          </a:prstGeom>
          <a:noFill/>
          <a:ln>
            <a:noFill/>
          </a:ln>
        </p:spPr>
      </p:pic>
      <p:sp>
        <p:nvSpPr>
          <p:cNvPr id="714" name="Google Shape;714;p206"/>
          <p:cNvSpPr txBox="1"/>
          <p:nvPr/>
        </p:nvSpPr>
        <p:spPr>
          <a:xfrm>
            <a:off x="773800" y="1061100"/>
            <a:ext cx="7660736" cy="2007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3200" b="1" dirty="0">
                <a:solidFill>
                  <a:srgbClr val="351C75"/>
                </a:solidFill>
                <a:highlight>
                  <a:srgbClr val="FFFFFF"/>
                </a:highlight>
                <a:latin typeface="Montserrat"/>
                <a:ea typeface="Montserrat"/>
                <a:cs typeface="Montserrat"/>
                <a:sym typeface="Montserrat"/>
              </a:rPr>
              <a:t>Producing job-ready graduates in a pandemic-impacted job market</a:t>
            </a:r>
            <a:endParaRPr lang="en-US" sz="3200" b="1">
              <a:solidFill>
                <a:srgbClr val="351C75"/>
              </a:solidFill>
              <a:latin typeface="Montserrat"/>
              <a:ea typeface="Montserrat"/>
              <a:cs typeface="Montserrat"/>
            </a:endParaRPr>
          </a:p>
          <a:p>
            <a:pPr marL="0" lvl="0" indent="0" algn="l" rtl="0">
              <a:spcBef>
                <a:spcPts val="0"/>
              </a:spcBef>
              <a:spcAft>
                <a:spcPts val="0"/>
              </a:spcAft>
              <a:buClr>
                <a:schemeClr val="dk1"/>
              </a:buClr>
              <a:buSzPts val="1100"/>
              <a:buFont typeface="Arial"/>
              <a:buNone/>
            </a:pPr>
            <a:endParaRPr sz="1000">
              <a:solidFill>
                <a:schemeClr val="lt2"/>
              </a:solidFill>
              <a:latin typeface="Montserrat Light"/>
              <a:ea typeface="Montserrat Light"/>
              <a:cs typeface="Montserrat Light"/>
              <a:sym typeface="Montserrat Light"/>
            </a:endParaRPr>
          </a:p>
          <a:p>
            <a:pPr marL="0" lvl="0" indent="0" algn="l" rtl="0">
              <a:spcBef>
                <a:spcPts val="0"/>
              </a:spcBef>
              <a:spcAft>
                <a:spcPts val="0"/>
              </a:spcAft>
              <a:buClr>
                <a:schemeClr val="dk1"/>
              </a:buClr>
              <a:buSzPts val="1100"/>
              <a:buFont typeface="Arial"/>
              <a:buNone/>
            </a:pPr>
            <a:r>
              <a:rPr lang="en" sz="2400" dirty="0">
                <a:solidFill>
                  <a:schemeClr val="lt2"/>
                </a:solidFill>
                <a:latin typeface="Montserrat Light"/>
                <a:ea typeface="Montserrat Light"/>
                <a:cs typeface="Montserrat Light"/>
                <a:sym typeface="Montserrat Light"/>
              </a:rPr>
              <a:t>June 24, 2020</a:t>
            </a:r>
            <a:endParaRPr sz="600" dirty="0">
              <a:solidFill>
                <a:schemeClr val="lt2"/>
              </a:solidFill>
              <a:latin typeface="Montserrat"/>
              <a:ea typeface="Montserrat"/>
              <a:cs typeface="Montserrat"/>
              <a:sym typeface="Montserrat"/>
            </a:endParaRPr>
          </a:p>
        </p:txBody>
      </p:sp>
      <p:sp>
        <p:nvSpPr>
          <p:cNvPr id="715" name="Google Shape;715;p206"/>
          <p:cNvSpPr/>
          <p:nvPr/>
        </p:nvSpPr>
        <p:spPr>
          <a:xfrm>
            <a:off x="7339425" y="4457100"/>
            <a:ext cx="1751700" cy="612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6" name="Google Shape;716;p206"/>
          <p:cNvPicPr preferRelativeResize="0"/>
          <p:nvPr/>
        </p:nvPicPr>
        <p:blipFill>
          <a:blip r:embed="rId4">
            <a:alphaModFix/>
          </a:blip>
          <a:stretch>
            <a:fillRect/>
          </a:stretch>
        </p:blipFill>
        <p:spPr>
          <a:xfrm>
            <a:off x="583025" y="3662525"/>
            <a:ext cx="2690100" cy="612000"/>
          </a:xfrm>
          <a:prstGeom prst="rect">
            <a:avLst/>
          </a:prstGeom>
          <a:noFill/>
          <a:ln>
            <a:noFill/>
          </a:ln>
        </p:spPr>
      </p:pic>
      <p:pic>
        <p:nvPicPr>
          <p:cNvPr id="717" name="Google Shape;717;p206"/>
          <p:cNvPicPr preferRelativeResize="0"/>
          <p:nvPr/>
        </p:nvPicPr>
        <p:blipFill>
          <a:blip r:embed="rId5">
            <a:alphaModFix/>
          </a:blip>
          <a:stretch>
            <a:fillRect/>
          </a:stretch>
        </p:blipFill>
        <p:spPr>
          <a:xfrm>
            <a:off x="3408200" y="3827650"/>
            <a:ext cx="1987625" cy="28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2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The 60 Year Curriculum (60YC):</a:t>
            </a:r>
            <a:br>
              <a:rPr lang="en" sz="3200"/>
            </a:br>
            <a:r>
              <a:rPr lang="en" sz="3200"/>
              <a:t>Setting the Context</a:t>
            </a:r>
            <a:endParaRPr sz="3200"/>
          </a:p>
        </p:txBody>
      </p:sp>
      <p:sp>
        <p:nvSpPr>
          <p:cNvPr id="787" name="Google Shape;787;p2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1"/>
              </a:buClr>
              <a:buSzPts val="2200"/>
              <a:buChar char="•"/>
            </a:pPr>
            <a:r>
              <a:rPr lang="en" sz="2200"/>
              <a:t>Starts in freshman year</a:t>
            </a:r>
            <a:endParaRPr sz="2200"/>
          </a:p>
          <a:p>
            <a:pPr marL="177800" lvl="0" indent="-177800" algn="l" rtl="0">
              <a:lnSpc>
                <a:spcPct val="90000"/>
              </a:lnSpc>
              <a:spcBef>
                <a:spcPts val="800"/>
              </a:spcBef>
              <a:spcAft>
                <a:spcPts val="0"/>
              </a:spcAft>
              <a:buClr>
                <a:schemeClr val="dk1"/>
              </a:buClr>
              <a:buSzPts val="2200"/>
              <a:buChar char="•"/>
            </a:pPr>
            <a:r>
              <a:rPr lang="en" sz="2200"/>
              <a:t>Extends for a lifetime</a:t>
            </a:r>
            <a:endParaRPr sz="2200"/>
          </a:p>
          <a:p>
            <a:pPr marL="177800" lvl="0" indent="-177800" algn="l" rtl="0">
              <a:lnSpc>
                <a:spcPct val="90000"/>
              </a:lnSpc>
              <a:spcBef>
                <a:spcPts val="800"/>
              </a:spcBef>
              <a:spcAft>
                <a:spcPts val="0"/>
              </a:spcAft>
              <a:buClr>
                <a:schemeClr val="dk1"/>
              </a:buClr>
              <a:buSzPts val="2200"/>
              <a:buChar char="•"/>
            </a:pPr>
            <a:r>
              <a:rPr lang="en" sz="2200"/>
              <a:t>Fulfills the University’s role and obligation for lifelong learning</a:t>
            </a:r>
            <a:endParaRPr sz="2200"/>
          </a:p>
          <a:p>
            <a:pPr marL="0" lvl="0" indent="0" algn="l" rtl="0">
              <a:lnSpc>
                <a:spcPct val="90000"/>
              </a:lnSpc>
              <a:spcBef>
                <a:spcPts val="800"/>
              </a:spcBef>
              <a:spcAft>
                <a:spcPts val="0"/>
              </a:spcAft>
              <a:buClr>
                <a:schemeClr val="dk1"/>
              </a:buClr>
              <a:buSzPts val="2100"/>
              <a:buNone/>
            </a:pPr>
            <a:endParaRPr sz="1100"/>
          </a:p>
        </p:txBody>
      </p:sp>
      <p:sp>
        <p:nvSpPr>
          <p:cNvPr id="788" name="Google Shape;788;p2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Arial"/>
              <a:buNone/>
            </a:pPr>
            <a:fld id="{00000000-1234-1234-1234-123412341234}" type="slidenum">
              <a:rPr lang="en" sz="900" b="0" i="0" u="none" strike="noStrike" cap="none">
                <a:solidFill>
                  <a:srgbClr val="888888"/>
                </a:solidFill>
                <a:latin typeface="Arial"/>
                <a:ea typeface="Arial"/>
                <a:cs typeface="Arial"/>
                <a:sym typeface="Arial"/>
              </a:rPr>
              <a:t>10</a:t>
            </a:fld>
            <a:endParaRPr sz="900" b="0" i="0" u="none" strike="noStrike" cap="none">
              <a:solidFill>
                <a:srgbClr val="888888"/>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2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Why Universities Should Embrace the 60YC</a:t>
            </a:r>
            <a:endParaRPr sz="3200"/>
          </a:p>
        </p:txBody>
      </p:sp>
      <p:sp>
        <p:nvSpPr>
          <p:cNvPr id="795" name="Google Shape;795;p2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381000" algn="l" rtl="0">
              <a:lnSpc>
                <a:spcPct val="140000"/>
              </a:lnSpc>
              <a:spcBef>
                <a:spcPts val="0"/>
              </a:spcBef>
              <a:spcAft>
                <a:spcPts val="0"/>
              </a:spcAft>
              <a:buClr>
                <a:schemeClr val="dk1"/>
              </a:buClr>
              <a:buSzPts val="2200"/>
              <a:buFont typeface="Calibri"/>
              <a:buAutoNum type="arabicPeriod"/>
            </a:pPr>
            <a:r>
              <a:rPr lang="en" sz="2200"/>
              <a:t>Fulfills accountability metrics</a:t>
            </a:r>
            <a:endParaRPr sz="2200"/>
          </a:p>
          <a:p>
            <a:pPr marL="381000" lvl="0" indent="-381000" algn="l" rtl="0">
              <a:lnSpc>
                <a:spcPct val="140000"/>
              </a:lnSpc>
              <a:spcBef>
                <a:spcPts val="800"/>
              </a:spcBef>
              <a:spcAft>
                <a:spcPts val="0"/>
              </a:spcAft>
              <a:buClr>
                <a:schemeClr val="dk1"/>
              </a:buClr>
              <a:buSzPts val="2200"/>
              <a:buFont typeface="Calibri"/>
              <a:buAutoNum type="arabicPeriod"/>
            </a:pPr>
            <a:r>
              <a:rPr lang="en" sz="2200"/>
              <a:t>Represents “learner centeredness”</a:t>
            </a:r>
            <a:endParaRPr sz="2200"/>
          </a:p>
          <a:p>
            <a:pPr marL="381000" lvl="0" indent="-381000" algn="l" rtl="0">
              <a:lnSpc>
                <a:spcPct val="140000"/>
              </a:lnSpc>
              <a:spcBef>
                <a:spcPts val="800"/>
              </a:spcBef>
              <a:spcAft>
                <a:spcPts val="0"/>
              </a:spcAft>
              <a:buClr>
                <a:schemeClr val="dk1"/>
              </a:buClr>
              <a:buSzPts val="2200"/>
              <a:buFont typeface="Calibri"/>
              <a:buAutoNum type="arabicPeriod"/>
            </a:pPr>
            <a:r>
              <a:rPr lang="en" sz="2200"/>
              <a:t>Improves educational outcomes</a:t>
            </a:r>
            <a:endParaRPr sz="2200"/>
          </a:p>
          <a:p>
            <a:pPr marL="381000" lvl="0" indent="-381000" algn="l" rtl="0">
              <a:lnSpc>
                <a:spcPct val="140000"/>
              </a:lnSpc>
              <a:spcBef>
                <a:spcPts val="800"/>
              </a:spcBef>
              <a:spcAft>
                <a:spcPts val="0"/>
              </a:spcAft>
              <a:buClr>
                <a:schemeClr val="dk1"/>
              </a:buClr>
              <a:buSzPts val="2200"/>
              <a:buFont typeface="Calibri"/>
              <a:buAutoNum type="arabicPeriod"/>
            </a:pPr>
            <a:r>
              <a:rPr lang="en" sz="2200"/>
              <a:t>Sound basis for continued contact with graduates (fund raising)</a:t>
            </a:r>
            <a:endParaRPr sz="2200"/>
          </a:p>
          <a:p>
            <a:pPr marL="381000" lvl="0" indent="-374650" algn="l" rtl="0">
              <a:lnSpc>
                <a:spcPct val="140000"/>
              </a:lnSpc>
              <a:spcBef>
                <a:spcPts val="800"/>
              </a:spcBef>
              <a:spcAft>
                <a:spcPts val="0"/>
              </a:spcAft>
              <a:buClr>
                <a:schemeClr val="dk1"/>
              </a:buClr>
              <a:buSzPts val="2100"/>
              <a:buFont typeface="Calibri"/>
              <a:buAutoNum type="arabicPeriod"/>
            </a:pPr>
            <a:r>
              <a:rPr lang="en" sz="2200"/>
              <a:t>Improves institutional competitive position</a:t>
            </a:r>
            <a:r>
              <a:rPr lang="en" sz="1100"/>
              <a:t/>
            </a:r>
            <a:br>
              <a:rPr lang="en" sz="1100"/>
            </a:br>
            <a:endParaRPr sz="1100"/>
          </a:p>
        </p:txBody>
      </p:sp>
      <p:sp>
        <p:nvSpPr>
          <p:cNvPr id="796" name="Google Shape;796;p2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Arial"/>
              <a:buNone/>
            </a:pPr>
            <a:fld id="{00000000-1234-1234-1234-123412341234}" type="slidenum">
              <a:rPr lang="en" sz="900" b="0" i="0" u="none" strike="noStrike" cap="none">
                <a:solidFill>
                  <a:srgbClr val="888888"/>
                </a:solidFill>
                <a:latin typeface="Arial"/>
                <a:ea typeface="Arial"/>
                <a:cs typeface="Arial"/>
                <a:sym typeface="Arial"/>
              </a:rPr>
              <a:t>11</a:t>
            </a:fld>
            <a:endParaRPr sz="900" b="0" i="0" u="none" strike="noStrike" cap="none">
              <a:solidFill>
                <a:srgbClr val="888888"/>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2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The 60YC Curriculum: </a:t>
            </a:r>
            <a:br>
              <a:rPr lang="en" sz="3200"/>
            </a:br>
            <a:r>
              <a:rPr lang="en" sz="3200"/>
              <a:t>What Universities Should Do</a:t>
            </a:r>
            <a:endParaRPr sz="3200"/>
          </a:p>
        </p:txBody>
      </p:sp>
      <p:sp>
        <p:nvSpPr>
          <p:cNvPr id="802" name="Google Shape;802;p2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381000" algn="l" rtl="0">
              <a:lnSpc>
                <a:spcPct val="90000"/>
              </a:lnSpc>
              <a:spcBef>
                <a:spcPts val="0"/>
              </a:spcBef>
              <a:spcAft>
                <a:spcPts val="0"/>
              </a:spcAft>
              <a:buClr>
                <a:schemeClr val="dk1"/>
              </a:buClr>
              <a:buSzPts val="2200"/>
              <a:buFont typeface="Calibri"/>
              <a:buAutoNum type="arabicPeriod"/>
            </a:pPr>
            <a:r>
              <a:rPr lang="en" sz="2200"/>
              <a:t>Adjust pedagogy to embrace post-graduate career skills</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Articulate degree courses with CE certificate programs</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Provide information about careers as they relate to majors</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Offer “life management” courses to Freshman</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Develop instructor pools from relevant careers</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Offer career success courses and programs</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grpSp>
        <p:nvGrpSpPr>
          <p:cNvPr id="807" name="Google Shape;807;p218"/>
          <p:cNvGrpSpPr/>
          <p:nvPr/>
        </p:nvGrpSpPr>
        <p:grpSpPr>
          <a:xfrm>
            <a:off x="2260546" y="543443"/>
            <a:ext cx="4603901" cy="4595604"/>
            <a:chOff x="708971" y="741377"/>
            <a:chExt cx="6138535" cy="6127472"/>
          </a:xfrm>
        </p:grpSpPr>
        <p:sp>
          <p:nvSpPr>
            <p:cNvPr id="808" name="Google Shape;808;p218"/>
            <p:cNvSpPr/>
            <p:nvPr/>
          </p:nvSpPr>
          <p:spPr>
            <a:xfrm>
              <a:off x="708971" y="742249"/>
              <a:ext cx="6126600" cy="6126600"/>
            </a:xfrm>
            <a:prstGeom prst="pie">
              <a:avLst>
                <a:gd name="adj1" fmla="val 16200000"/>
                <a:gd name="adj2" fmla="val 198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09" name="Google Shape;809;p218"/>
            <p:cNvSpPr txBox="1"/>
            <p:nvPr/>
          </p:nvSpPr>
          <p:spPr>
            <a:xfrm>
              <a:off x="3837853" y="1398657"/>
              <a:ext cx="1786800" cy="1312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i="0" u="none" strike="noStrike" cap="none">
                  <a:solidFill>
                    <a:schemeClr val="accent4"/>
                  </a:solidFill>
                  <a:latin typeface="Calibri"/>
                  <a:ea typeface="Calibri"/>
                  <a:cs typeface="Calibri"/>
                  <a:sym typeface="Calibri"/>
                </a:rPr>
                <a:t>Be a Successful Student</a:t>
              </a:r>
              <a:endParaRPr sz="1100"/>
            </a:p>
          </p:txBody>
        </p:sp>
        <p:sp>
          <p:nvSpPr>
            <p:cNvPr id="810" name="Google Shape;810;p218"/>
            <p:cNvSpPr/>
            <p:nvPr/>
          </p:nvSpPr>
          <p:spPr>
            <a:xfrm>
              <a:off x="720906" y="741377"/>
              <a:ext cx="6126600" cy="6126600"/>
            </a:xfrm>
            <a:prstGeom prst="pie">
              <a:avLst>
                <a:gd name="adj1" fmla="val 19800000"/>
                <a:gd name="adj2" fmla="val 18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11" name="Google Shape;811;p218"/>
            <p:cNvSpPr txBox="1"/>
            <p:nvPr/>
          </p:nvSpPr>
          <p:spPr>
            <a:xfrm>
              <a:off x="4914628" y="3184675"/>
              <a:ext cx="1852500" cy="12399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i="0" u="none" strike="noStrike" cap="none">
                  <a:solidFill>
                    <a:schemeClr val="accent4"/>
                  </a:solidFill>
                  <a:latin typeface="Calibri"/>
                  <a:ea typeface="Calibri"/>
                  <a:cs typeface="Calibri"/>
                  <a:sym typeface="Calibri"/>
                </a:rPr>
                <a:t>Find and Enter a Career</a:t>
              </a:r>
              <a:endParaRPr sz="1100"/>
            </a:p>
          </p:txBody>
        </p:sp>
        <p:sp>
          <p:nvSpPr>
            <p:cNvPr id="812" name="Google Shape;812;p218"/>
            <p:cNvSpPr/>
            <p:nvPr/>
          </p:nvSpPr>
          <p:spPr>
            <a:xfrm>
              <a:off x="720906" y="741377"/>
              <a:ext cx="6126600" cy="6126600"/>
            </a:xfrm>
            <a:prstGeom prst="pie">
              <a:avLst>
                <a:gd name="adj1" fmla="val 1800000"/>
                <a:gd name="adj2" fmla="val 54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13" name="Google Shape;813;p218"/>
            <p:cNvSpPr txBox="1"/>
            <p:nvPr/>
          </p:nvSpPr>
          <p:spPr>
            <a:xfrm>
              <a:off x="3849787" y="4898631"/>
              <a:ext cx="1786800" cy="1312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i="0" u="none" strike="noStrike" cap="none">
                  <a:solidFill>
                    <a:schemeClr val="accent4"/>
                  </a:solidFill>
                  <a:latin typeface="Calibri"/>
                  <a:ea typeface="Calibri"/>
                  <a:cs typeface="Calibri"/>
                  <a:sym typeface="Calibri"/>
                </a:rPr>
                <a:t>Be Effective in the Workplace</a:t>
              </a:r>
              <a:endParaRPr sz="1100"/>
            </a:p>
          </p:txBody>
        </p:sp>
        <p:sp>
          <p:nvSpPr>
            <p:cNvPr id="814" name="Google Shape;814;p218"/>
            <p:cNvSpPr/>
            <p:nvPr/>
          </p:nvSpPr>
          <p:spPr>
            <a:xfrm>
              <a:off x="720906" y="741377"/>
              <a:ext cx="6126600" cy="6126600"/>
            </a:xfrm>
            <a:prstGeom prst="pie">
              <a:avLst>
                <a:gd name="adj1" fmla="val 5400000"/>
                <a:gd name="adj2" fmla="val 90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15" name="Google Shape;815;p218"/>
            <p:cNvSpPr txBox="1"/>
            <p:nvPr/>
          </p:nvSpPr>
          <p:spPr>
            <a:xfrm>
              <a:off x="1931616" y="4898631"/>
              <a:ext cx="1786800" cy="1312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i="0" u="none" strike="noStrike" cap="none">
                  <a:solidFill>
                    <a:schemeClr val="accent4"/>
                  </a:solidFill>
                  <a:latin typeface="Calibri"/>
                  <a:ea typeface="Calibri"/>
                  <a:cs typeface="Calibri"/>
                  <a:sym typeface="Calibri"/>
                </a:rPr>
                <a:t>Be Digitally Competent</a:t>
              </a:r>
              <a:endParaRPr sz="1100"/>
            </a:p>
          </p:txBody>
        </p:sp>
        <p:sp>
          <p:nvSpPr>
            <p:cNvPr id="816" name="Google Shape;816;p218"/>
            <p:cNvSpPr/>
            <p:nvPr/>
          </p:nvSpPr>
          <p:spPr>
            <a:xfrm>
              <a:off x="720906" y="741377"/>
              <a:ext cx="6126600" cy="6126600"/>
            </a:xfrm>
            <a:prstGeom prst="pie">
              <a:avLst>
                <a:gd name="adj1" fmla="val 9000000"/>
                <a:gd name="adj2" fmla="val 126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17" name="Google Shape;817;p218"/>
            <p:cNvSpPr txBox="1"/>
            <p:nvPr/>
          </p:nvSpPr>
          <p:spPr>
            <a:xfrm>
              <a:off x="815721" y="3184675"/>
              <a:ext cx="1852500" cy="12399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i="0" u="none" strike="noStrike" cap="none">
                  <a:solidFill>
                    <a:schemeClr val="accent4"/>
                  </a:solidFill>
                  <a:latin typeface="Calibri"/>
                  <a:ea typeface="Calibri"/>
                  <a:cs typeface="Calibri"/>
                  <a:sym typeface="Calibri"/>
                </a:rPr>
                <a:t>Upgrade or Change Careers</a:t>
              </a:r>
              <a:endParaRPr sz="1100"/>
            </a:p>
          </p:txBody>
        </p:sp>
        <p:sp>
          <p:nvSpPr>
            <p:cNvPr id="818" name="Google Shape;818;p218"/>
            <p:cNvSpPr/>
            <p:nvPr/>
          </p:nvSpPr>
          <p:spPr>
            <a:xfrm>
              <a:off x="720906" y="741377"/>
              <a:ext cx="6126600" cy="6126600"/>
            </a:xfrm>
            <a:prstGeom prst="pie">
              <a:avLst>
                <a:gd name="adj1" fmla="val 12600000"/>
                <a:gd name="adj2" fmla="val 162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19" name="Google Shape;819;p218"/>
            <p:cNvSpPr txBox="1"/>
            <p:nvPr/>
          </p:nvSpPr>
          <p:spPr>
            <a:xfrm>
              <a:off x="1931616" y="1397785"/>
              <a:ext cx="1786800" cy="1312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i="0" u="none" strike="noStrike" cap="none">
                  <a:solidFill>
                    <a:schemeClr val="accent4"/>
                  </a:solidFill>
                  <a:latin typeface="Calibri"/>
                  <a:ea typeface="Calibri"/>
                  <a:cs typeface="Calibri"/>
                  <a:sym typeface="Calibri"/>
                </a:rPr>
                <a:t>Retire</a:t>
              </a:r>
              <a:endParaRPr sz="1100"/>
            </a:p>
          </p:txBody>
        </p:sp>
      </p:grpSp>
      <p:sp>
        <p:nvSpPr>
          <p:cNvPr id="820" name="Google Shape;820;p218"/>
          <p:cNvSpPr txBox="1"/>
          <p:nvPr/>
        </p:nvSpPr>
        <p:spPr>
          <a:xfrm>
            <a:off x="0" y="0"/>
            <a:ext cx="9144000" cy="531000"/>
          </a:xfrm>
          <a:prstGeom prst="rect">
            <a:avLst/>
          </a:prstGeom>
          <a:solidFill>
            <a:srgbClr val="FFC000"/>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000" b="0" i="0" u="none" strike="noStrike" cap="none">
                <a:solidFill>
                  <a:schemeClr val="dk2"/>
                </a:solidFill>
                <a:latin typeface="Calibri"/>
                <a:ea typeface="Calibri"/>
                <a:cs typeface="Calibri"/>
                <a:sym typeface="Calibri"/>
              </a:rPr>
              <a:t>UCI Life Transitions 60YC</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grpSp>
        <p:nvGrpSpPr>
          <p:cNvPr id="825" name="Google Shape;825;p219"/>
          <p:cNvGrpSpPr/>
          <p:nvPr/>
        </p:nvGrpSpPr>
        <p:grpSpPr>
          <a:xfrm>
            <a:off x="2277556" y="229461"/>
            <a:ext cx="4602908" cy="4595604"/>
            <a:chOff x="720906" y="741377"/>
            <a:chExt cx="6137211" cy="6127472"/>
          </a:xfrm>
        </p:grpSpPr>
        <p:sp>
          <p:nvSpPr>
            <p:cNvPr id="826" name="Google Shape;826;p219"/>
            <p:cNvSpPr/>
            <p:nvPr/>
          </p:nvSpPr>
          <p:spPr>
            <a:xfrm>
              <a:off x="731517" y="742249"/>
              <a:ext cx="6126600" cy="6126600"/>
            </a:xfrm>
            <a:prstGeom prst="pie">
              <a:avLst>
                <a:gd name="adj1" fmla="val 16200000"/>
                <a:gd name="adj2" fmla="val 198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7" name="Google Shape;827;p219"/>
            <p:cNvSpPr txBox="1"/>
            <p:nvPr/>
          </p:nvSpPr>
          <p:spPr>
            <a:xfrm>
              <a:off x="3860398" y="1398657"/>
              <a:ext cx="1786800" cy="1312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i="0" u="none" strike="noStrike" cap="none">
                  <a:solidFill>
                    <a:schemeClr val="accent4"/>
                  </a:solidFill>
                  <a:latin typeface="Calibri"/>
                  <a:ea typeface="Calibri"/>
                  <a:cs typeface="Calibri"/>
                  <a:sym typeface="Calibri"/>
                </a:rPr>
                <a:t>Be a Successful Student</a:t>
              </a:r>
              <a:endParaRPr sz="1100"/>
            </a:p>
          </p:txBody>
        </p:sp>
        <p:sp>
          <p:nvSpPr>
            <p:cNvPr id="828" name="Google Shape;828;p219"/>
            <p:cNvSpPr/>
            <p:nvPr/>
          </p:nvSpPr>
          <p:spPr>
            <a:xfrm>
              <a:off x="720906" y="741377"/>
              <a:ext cx="6126600" cy="6126600"/>
            </a:xfrm>
            <a:prstGeom prst="pie">
              <a:avLst>
                <a:gd name="adj1" fmla="val 19800000"/>
                <a:gd name="adj2" fmla="val 18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9" name="Google Shape;829;p219"/>
            <p:cNvSpPr txBox="1"/>
            <p:nvPr/>
          </p:nvSpPr>
          <p:spPr>
            <a:xfrm>
              <a:off x="4914628" y="3184675"/>
              <a:ext cx="1852500" cy="12399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i="0" u="none" strike="noStrike" cap="none">
                  <a:solidFill>
                    <a:schemeClr val="accent4"/>
                  </a:solidFill>
                  <a:latin typeface="Calibri"/>
                  <a:ea typeface="Calibri"/>
                  <a:cs typeface="Calibri"/>
                  <a:sym typeface="Calibri"/>
                </a:rPr>
                <a:t>Find and Enter a Career</a:t>
              </a:r>
              <a:endParaRPr sz="1100"/>
            </a:p>
          </p:txBody>
        </p:sp>
        <p:sp>
          <p:nvSpPr>
            <p:cNvPr id="830" name="Google Shape;830;p219"/>
            <p:cNvSpPr/>
            <p:nvPr/>
          </p:nvSpPr>
          <p:spPr>
            <a:xfrm>
              <a:off x="720906" y="741377"/>
              <a:ext cx="6126600" cy="6126600"/>
            </a:xfrm>
            <a:prstGeom prst="pie">
              <a:avLst>
                <a:gd name="adj1" fmla="val 1800000"/>
                <a:gd name="adj2" fmla="val 540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1" name="Google Shape;831;p219"/>
            <p:cNvSpPr txBox="1"/>
            <p:nvPr/>
          </p:nvSpPr>
          <p:spPr>
            <a:xfrm>
              <a:off x="3849787" y="4898631"/>
              <a:ext cx="1786800" cy="1312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1"/>
                </a:buClr>
                <a:buSzPts val="1800"/>
                <a:buFont typeface="Calibri"/>
                <a:buNone/>
              </a:pPr>
              <a:r>
                <a:rPr lang="en" sz="1800" b="1" i="0" u="none" strike="noStrike" cap="none">
                  <a:solidFill>
                    <a:schemeClr val="accent1"/>
                  </a:solidFill>
                  <a:latin typeface="Calibri"/>
                  <a:ea typeface="Calibri"/>
                  <a:cs typeface="Calibri"/>
                  <a:sym typeface="Calibri"/>
                </a:rPr>
                <a:t>Be Effective in the Workplace</a:t>
              </a:r>
              <a:endParaRPr sz="1100"/>
            </a:p>
          </p:txBody>
        </p:sp>
        <p:sp>
          <p:nvSpPr>
            <p:cNvPr id="832" name="Google Shape;832;p219"/>
            <p:cNvSpPr/>
            <p:nvPr/>
          </p:nvSpPr>
          <p:spPr>
            <a:xfrm>
              <a:off x="720906" y="741377"/>
              <a:ext cx="6126600" cy="6126600"/>
            </a:xfrm>
            <a:prstGeom prst="pie">
              <a:avLst>
                <a:gd name="adj1" fmla="val 5400000"/>
                <a:gd name="adj2" fmla="val 90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3" name="Google Shape;833;p219"/>
            <p:cNvSpPr txBox="1"/>
            <p:nvPr/>
          </p:nvSpPr>
          <p:spPr>
            <a:xfrm>
              <a:off x="1931616" y="4898631"/>
              <a:ext cx="1786800" cy="1312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i="0" u="none" strike="noStrike" cap="none">
                  <a:solidFill>
                    <a:schemeClr val="accent4"/>
                  </a:solidFill>
                  <a:latin typeface="Calibri"/>
                  <a:ea typeface="Calibri"/>
                  <a:cs typeface="Calibri"/>
                  <a:sym typeface="Calibri"/>
                </a:rPr>
                <a:t>Be Digitally Competent</a:t>
              </a:r>
              <a:endParaRPr sz="1100"/>
            </a:p>
          </p:txBody>
        </p:sp>
        <p:sp>
          <p:nvSpPr>
            <p:cNvPr id="834" name="Google Shape;834;p219"/>
            <p:cNvSpPr/>
            <p:nvPr/>
          </p:nvSpPr>
          <p:spPr>
            <a:xfrm>
              <a:off x="720906" y="741377"/>
              <a:ext cx="6126600" cy="6126600"/>
            </a:xfrm>
            <a:prstGeom prst="pie">
              <a:avLst>
                <a:gd name="adj1" fmla="val 9000000"/>
                <a:gd name="adj2" fmla="val 126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5" name="Google Shape;835;p219"/>
            <p:cNvSpPr txBox="1"/>
            <p:nvPr/>
          </p:nvSpPr>
          <p:spPr>
            <a:xfrm>
              <a:off x="815721" y="3184675"/>
              <a:ext cx="1852500" cy="12399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i="0" u="none" strike="noStrike" cap="none">
                  <a:solidFill>
                    <a:schemeClr val="accent4"/>
                  </a:solidFill>
                  <a:latin typeface="Calibri"/>
                  <a:ea typeface="Calibri"/>
                  <a:cs typeface="Calibri"/>
                  <a:sym typeface="Calibri"/>
                </a:rPr>
                <a:t>Upgrade or Change Careers</a:t>
              </a:r>
              <a:endParaRPr sz="1100"/>
            </a:p>
          </p:txBody>
        </p:sp>
        <p:sp>
          <p:nvSpPr>
            <p:cNvPr id="836" name="Google Shape;836;p219"/>
            <p:cNvSpPr/>
            <p:nvPr/>
          </p:nvSpPr>
          <p:spPr>
            <a:xfrm>
              <a:off x="720906" y="741377"/>
              <a:ext cx="6126600" cy="6126600"/>
            </a:xfrm>
            <a:prstGeom prst="pie">
              <a:avLst>
                <a:gd name="adj1" fmla="val 12600000"/>
                <a:gd name="adj2" fmla="val 162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7" name="Google Shape;837;p219"/>
            <p:cNvSpPr txBox="1"/>
            <p:nvPr/>
          </p:nvSpPr>
          <p:spPr>
            <a:xfrm>
              <a:off x="1931616" y="1397785"/>
              <a:ext cx="1786800" cy="1312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i="0" u="none" strike="noStrike" cap="none">
                  <a:solidFill>
                    <a:schemeClr val="accent4"/>
                  </a:solidFill>
                  <a:latin typeface="Calibri"/>
                  <a:ea typeface="Calibri"/>
                  <a:cs typeface="Calibri"/>
                  <a:sym typeface="Calibri"/>
                </a:rPr>
                <a:t>Retire</a:t>
              </a:r>
              <a:endParaRPr sz="110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220"/>
          <p:cNvSpPr txBox="1"/>
          <p:nvPr/>
        </p:nvSpPr>
        <p:spPr>
          <a:xfrm>
            <a:off x="0" y="0"/>
            <a:ext cx="9144000" cy="781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4" name="Google Shape;844;p220"/>
          <p:cNvSpPr txBox="1"/>
          <p:nvPr/>
        </p:nvSpPr>
        <p:spPr>
          <a:xfrm>
            <a:off x="765810" y="80291"/>
            <a:ext cx="7612500" cy="761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b="1">
                <a:solidFill>
                  <a:schemeClr val="dk1"/>
                </a:solidFill>
                <a:latin typeface="Calibri"/>
                <a:ea typeface="Calibri"/>
                <a:cs typeface="Calibri"/>
                <a:sym typeface="Calibri"/>
              </a:rPr>
              <a:t>Be Effective in the Workplace </a:t>
            </a:r>
            <a:endParaRPr sz="1100"/>
          </a:p>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845" name="Google Shape;845;p220"/>
          <p:cNvSpPr txBox="1">
            <a:spLocks noGrp="1"/>
          </p:cNvSpPr>
          <p:nvPr>
            <p:ph type="body" idx="1"/>
          </p:nvPr>
        </p:nvSpPr>
        <p:spPr>
          <a:xfrm>
            <a:off x="628650" y="922328"/>
            <a:ext cx="7886700" cy="4017600"/>
          </a:xfrm>
          <a:prstGeom prst="rect">
            <a:avLst/>
          </a:prstGeom>
          <a:noFill/>
          <a:ln>
            <a:noFill/>
          </a:ln>
        </p:spPr>
        <p:txBody>
          <a:bodyPr spcFirstLastPara="1" wrap="square" lIns="68575" tIns="34275" rIns="68575" bIns="34275" anchor="t" anchorCtr="0">
            <a:noAutofit/>
          </a:bodyPr>
          <a:lstStyle/>
          <a:p>
            <a:pPr marL="457200" lvl="0" indent="-311150" algn="l" rtl="0">
              <a:lnSpc>
                <a:spcPct val="90000"/>
              </a:lnSpc>
              <a:spcBef>
                <a:spcPts val="0"/>
              </a:spcBef>
              <a:spcAft>
                <a:spcPts val="0"/>
              </a:spcAft>
              <a:buClr>
                <a:schemeClr val="dk1"/>
              </a:buClr>
              <a:buSzPts val="2200"/>
              <a:buChar char="•"/>
            </a:pPr>
            <a:r>
              <a:rPr lang="en" sz="2200" b="1"/>
              <a:t>Oral and Written Communications</a:t>
            </a:r>
            <a:endParaRPr sz="2200" b="1"/>
          </a:p>
          <a:p>
            <a:pPr marL="457200" lvl="0" indent="-311150" algn="l" rtl="0">
              <a:lnSpc>
                <a:spcPct val="90000"/>
              </a:lnSpc>
              <a:spcBef>
                <a:spcPts val="800"/>
              </a:spcBef>
              <a:spcAft>
                <a:spcPts val="0"/>
              </a:spcAft>
              <a:buClr>
                <a:schemeClr val="dk1"/>
              </a:buClr>
              <a:buSzPts val="2200"/>
              <a:buChar char="•"/>
            </a:pPr>
            <a:r>
              <a:rPr lang="en" sz="2200" b="1"/>
              <a:t>Critical Thinking, Design Making, and Problem Solving</a:t>
            </a:r>
            <a:endParaRPr sz="2200" b="1"/>
          </a:p>
          <a:p>
            <a:pPr marL="457200" lvl="0" indent="-311150" algn="l" rtl="0">
              <a:lnSpc>
                <a:spcPct val="90000"/>
              </a:lnSpc>
              <a:spcBef>
                <a:spcPts val="800"/>
              </a:spcBef>
              <a:spcAft>
                <a:spcPts val="0"/>
              </a:spcAft>
              <a:buClr>
                <a:schemeClr val="dk1"/>
              </a:buClr>
              <a:buSzPts val="2200"/>
              <a:buChar char="•"/>
            </a:pPr>
            <a:r>
              <a:rPr lang="en" sz="2200" b="1"/>
              <a:t>Basic Technologies</a:t>
            </a:r>
            <a:endParaRPr sz="2200" b="1"/>
          </a:p>
          <a:p>
            <a:pPr marL="457200" lvl="0" indent="-311150" algn="l" rtl="0">
              <a:lnSpc>
                <a:spcPct val="90000"/>
              </a:lnSpc>
              <a:spcBef>
                <a:spcPts val="800"/>
              </a:spcBef>
              <a:spcAft>
                <a:spcPts val="0"/>
              </a:spcAft>
              <a:buClr>
                <a:schemeClr val="dk1"/>
              </a:buClr>
              <a:buSzPts val="2200"/>
              <a:buChar char="•"/>
            </a:pPr>
            <a:r>
              <a:rPr lang="en" sz="2200" b="1"/>
              <a:t>Career Enhancement</a:t>
            </a:r>
            <a:endParaRPr sz="2200" b="1"/>
          </a:p>
          <a:p>
            <a:pPr marL="457200" lvl="0" indent="-311150" algn="l" rtl="0">
              <a:lnSpc>
                <a:spcPct val="90000"/>
              </a:lnSpc>
              <a:spcBef>
                <a:spcPts val="800"/>
              </a:spcBef>
              <a:spcAft>
                <a:spcPts val="0"/>
              </a:spcAft>
              <a:buClr>
                <a:schemeClr val="dk1"/>
              </a:buClr>
              <a:buSzPts val="2200"/>
              <a:buChar char="•"/>
            </a:pPr>
            <a:r>
              <a:rPr lang="en" sz="2200" b="1"/>
              <a:t>Global and Intercultural Influence</a:t>
            </a:r>
            <a:endParaRPr sz="2200" b="1"/>
          </a:p>
          <a:p>
            <a:pPr marL="457200" lvl="0" indent="-311150" algn="l" rtl="0">
              <a:lnSpc>
                <a:spcPct val="90000"/>
              </a:lnSpc>
              <a:spcBef>
                <a:spcPts val="800"/>
              </a:spcBef>
              <a:spcAft>
                <a:spcPts val="0"/>
              </a:spcAft>
              <a:buClr>
                <a:schemeClr val="dk1"/>
              </a:buClr>
              <a:buSzPts val="2200"/>
              <a:buChar char="•"/>
            </a:pPr>
            <a:r>
              <a:rPr lang="en" sz="2200" b="1"/>
              <a:t>Project Management and Leadership</a:t>
            </a:r>
            <a:endParaRPr sz="2200" b="1"/>
          </a:p>
          <a:p>
            <a:pPr marL="457200" lvl="0" indent="-311150" algn="l" rtl="0">
              <a:lnSpc>
                <a:spcPct val="90000"/>
              </a:lnSpc>
              <a:spcBef>
                <a:spcPts val="800"/>
              </a:spcBef>
              <a:spcAft>
                <a:spcPts val="0"/>
              </a:spcAft>
              <a:buClr>
                <a:schemeClr val="dk1"/>
              </a:buClr>
              <a:buSzPts val="2200"/>
              <a:buChar char="•"/>
            </a:pPr>
            <a:r>
              <a:rPr lang="en" sz="2200" b="1"/>
              <a:t>Creativity</a:t>
            </a:r>
            <a:endParaRPr sz="2200" b="1"/>
          </a:p>
          <a:p>
            <a:pPr marL="457200" lvl="0" indent="-311150" algn="l" rtl="0">
              <a:lnSpc>
                <a:spcPct val="90000"/>
              </a:lnSpc>
              <a:spcBef>
                <a:spcPts val="800"/>
              </a:spcBef>
              <a:spcAft>
                <a:spcPts val="0"/>
              </a:spcAft>
              <a:buClr>
                <a:schemeClr val="dk1"/>
              </a:buClr>
              <a:buSzPts val="2200"/>
              <a:buChar char="•"/>
            </a:pPr>
            <a:r>
              <a:rPr lang="en" sz="2200" b="1"/>
              <a:t>Team and Collaboration</a:t>
            </a:r>
            <a:endParaRPr sz="2200" b="1"/>
          </a:p>
          <a:p>
            <a:pPr marL="457200" lvl="0" indent="-311150" algn="l" rtl="0">
              <a:lnSpc>
                <a:spcPct val="90000"/>
              </a:lnSpc>
              <a:spcBef>
                <a:spcPts val="800"/>
              </a:spcBef>
              <a:spcAft>
                <a:spcPts val="0"/>
              </a:spcAft>
              <a:buClr>
                <a:schemeClr val="dk1"/>
              </a:buClr>
              <a:buSzPts val="2200"/>
              <a:buChar char="•"/>
            </a:pPr>
            <a:r>
              <a:rPr lang="en" sz="2200" b="1"/>
              <a:t>Developing a Work Life/Balance</a:t>
            </a:r>
            <a:endParaRPr sz="22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221"/>
          <p:cNvSpPr txBox="1">
            <a:spLocks noGrp="1"/>
          </p:cNvSpPr>
          <p:nvPr>
            <p:ph type="body" idx="1"/>
          </p:nvPr>
        </p:nvSpPr>
        <p:spPr>
          <a:xfrm>
            <a:off x="262900" y="1369225"/>
            <a:ext cx="4309200" cy="3263400"/>
          </a:xfrm>
          <a:prstGeom prst="rect">
            <a:avLst/>
          </a:prstGeom>
          <a:noFill/>
          <a:ln>
            <a:noFill/>
          </a:ln>
        </p:spPr>
        <p:txBody>
          <a:bodyPr spcFirstLastPara="1" wrap="square" lIns="68575" tIns="34275" rIns="68575" bIns="34275" anchor="t" anchorCtr="0">
            <a:noAutofit/>
          </a:bodyPr>
          <a:lstStyle/>
          <a:p>
            <a:pPr marL="177800" lvl="0" indent="-165100" algn="l" rtl="0">
              <a:lnSpc>
                <a:spcPct val="90000"/>
              </a:lnSpc>
              <a:spcBef>
                <a:spcPts val="0"/>
              </a:spcBef>
              <a:spcAft>
                <a:spcPts val="0"/>
              </a:spcAft>
              <a:buClr>
                <a:schemeClr val="dk1"/>
              </a:buClr>
              <a:buSzPts val="2000"/>
              <a:buChar char="•"/>
            </a:pPr>
            <a:r>
              <a:rPr lang="en" sz="2000" b="1"/>
              <a:t>Communicating data</a:t>
            </a:r>
            <a:endParaRPr sz="2000"/>
          </a:p>
          <a:p>
            <a:pPr marL="177800" lvl="0" indent="-165100" algn="l" rtl="0">
              <a:lnSpc>
                <a:spcPct val="90000"/>
              </a:lnSpc>
              <a:spcBef>
                <a:spcPts val="800"/>
              </a:spcBef>
              <a:spcAft>
                <a:spcPts val="0"/>
              </a:spcAft>
              <a:buClr>
                <a:schemeClr val="dk1"/>
              </a:buClr>
              <a:buSzPts val="2000"/>
              <a:buChar char="•"/>
            </a:pPr>
            <a:r>
              <a:rPr lang="en" sz="2000" b="1"/>
              <a:t>Writing effective emails and memos</a:t>
            </a:r>
            <a:endParaRPr sz="2000"/>
          </a:p>
          <a:p>
            <a:pPr marL="177800" lvl="0" indent="-165100" algn="l" rtl="0">
              <a:lnSpc>
                <a:spcPct val="90000"/>
              </a:lnSpc>
              <a:spcBef>
                <a:spcPts val="800"/>
              </a:spcBef>
              <a:spcAft>
                <a:spcPts val="0"/>
              </a:spcAft>
              <a:buClr>
                <a:schemeClr val="dk1"/>
              </a:buClr>
              <a:buSzPts val="2000"/>
              <a:buChar char="•"/>
            </a:pPr>
            <a:r>
              <a:rPr lang="en" sz="2000" b="1"/>
              <a:t>Business writing</a:t>
            </a:r>
            <a:endParaRPr sz="2000"/>
          </a:p>
          <a:p>
            <a:pPr marL="177800" lvl="0" indent="-165100" algn="l" rtl="0">
              <a:lnSpc>
                <a:spcPct val="90000"/>
              </a:lnSpc>
              <a:spcBef>
                <a:spcPts val="800"/>
              </a:spcBef>
              <a:spcAft>
                <a:spcPts val="0"/>
              </a:spcAft>
              <a:buClr>
                <a:schemeClr val="dk1"/>
              </a:buClr>
              <a:buSzPts val="2000"/>
              <a:buChar char="•"/>
            </a:pPr>
            <a:r>
              <a:rPr lang="en" sz="2000" b="1"/>
              <a:t>Public speaking fundamentals</a:t>
            </a:r>
            <a:endParaRPr sz="2000"/>
          </a:p>
          <a:p>
            <a:pPr marL="177800" lvl="0" indent="-165100" algn="l" rtl="0">
              <a:lnSpc>
                <a:spcPct val="90000"/>
              </a:lnSpc>
              <a:spcBef>
                <a:spcPts val="800"/>
              </a:spcBef>
              <a:spcAft>
                <a:spcPts val="0"/>
              </a:spcAft>
              <a:buClr>
                <a:schemeClr val="dk1"/>
              </a:buClr>
              <a:buSzPts val="2000"/>
              <a:buChar char="•"/>
            </a:pPr>
            <a:r>
              <a:rPr lang="en" sz="2000" b="1"/>
              <a:t>Data Visualization</a:t>
            </a:r>
            <a:endParaRPr sz="2000"/>
          </a:p>
          <a:p>
            <a:pPr marL="177800" lvl="0" indent="-165100" algn="l" rtl="0">
              <a:lnSpc>
                <a:spcPct val="90000"/>
              </a:lnSpc>
              <a:spcBef>
                <a:spcPts val="800"/>
              </a:spcBef>
              <a:spcAft>
                <a:spcPts val="0"/>
              </a:spcAft>
              <a:buClr>
                <a:schemeClr val="dk1"/>
              </a:buClr>
              <a:buSzPts val="2000"/>
              <a:buChar char="•"/>
            </a:pPr>
            <a:r>
              <a:rPr lang="en" sz="2000" b="1"/>
              <a:t>Public speaking fundamentals</a:t>
            </a:r>
            <a:endParaRPr sz="2000"/>
          </a:p>
          <a:p>
            <a:pPr marL="177800" lvl="0" indent="-38100" algn="l" rtl="0">
              <a:lnSpc>
                <a:spcPct val="90000"/>
              </a:lnSpc>
              <a:spcBef>
                <a:spcPts val="800"/>
              </a:spcBef>
              <a:spcAft>
                <a:spcPts val="0"/>
              </a:spcAft>
              <a:buClr>
                <a:schemeClr val="dk1"/>
              </a:buClr>
              <a:buSzPts val="2100"/>
              <a:buNone/>
            </a:pPr>
            <a:endParaRPr sz="1100" b="1"/>
          </a:p>
          <a:p>
            <a:pPr marL="0" lvl="0" indent="0" algn="l" rtl="0">
              <a:lnSpc>
                <a:spcPct val="90000"/>
              </a:lnSpc>
              <a:spcBef>
                <a:spcPts val="800"/>
              </a:spcBef>
              <a:spcAft>
                <a:spcPts val="0"/>
              </a:spcAft>
              <a:buClr>
                <a:schemeClr val="dk1"/>
              </a:buClr>
              <a:buSzPts val="2100"/>
              <a:buNone/>
            </a:pPr>
            <a:endParaRPr sz="1100" b="1"/>
          </a:p>
          <a:p>
            <a:pPr marL="0" lvl="0" indent="0" algn="l" rtl="0">
              <a:lnSpc>
                <a:spcPct val="90000"/>
              </a:lnSpc>
              <a:spcBef>
                <a:spcPts val="800"/>
              </a:spcBef>
              <a:spcAft>
                <a:spcPts val="0"/>
              </a:spcAft>
              <a:buClr>
                <a:schemeClr val="dk1"/>
              </a:buClr>
              <a:buSzPts val="2100"/>
              <a:buNone/>
            </a:pPr>
            <a:endParaRPr sz="1100" b="1"/>
          </a:p>
          <a:p>
            <a:pPr marL="177800" lvl="0" indent="-38100" algn="l" rtl="0">
              <a:lnSpc>
                <a:spcPct val="90000"/>
              </a:lnSpc>
              <a:spcBef>
                <a:spcPts val="800"/>
              </a:spcBef>
              <a:spcAft>
                <a:spcPts val="0"/>
              </a:spcAft>
              <a:buClr>
                <a:schemeClr val="dk1"/>
              </a:buClr>
              <a:buSzPts val="2100"/>
              <a:buNone/>
            </a:pPr>
            <a:endParaRPr sz="1100" b="1"/>
          </a:p>
          <a:p>
            <a:pPr marL="177800" lvl="0" indent="-38100" algn="l" rtl="0">
              <a:lnSpc>
                <a:spcPct val="90000"/>
              </a:lnSpc>
              <a:spcBef>
                <a:spcPts val="800"/>
              </a:spcBef>
              <a:spcAft>
                <a:spcPts val="0"/>
              </a:spcAft>
              <a:buClr>
                <a:schemeClr val="dk1"/>
              </a:buClr>
              <a:buSzPts val="2100"/>
              <a:buNone/>
            </a:pPr>
            <a:endParaRPr sz="1100" b="1"/>
          </a:p>
          <a:p>
            <a:pPr marL="0" lvl="0" indent="0" algn="l" rtl="0">
              <a:lnSpc>
                <a:spcPct val="90000"/>
              </a:lnSpc>
              <a:spcBef>
                <a:spcPts val="800"/>
              </a:spcBef>
              <a:spcAft>
                <a:spcPts val="0"/>
              </a:spcAft>
              <a:buClr>
                <a:schemeClr val="dk1"/>
              </a:buClr>
              <a:buSzPts val="2100"/>
              <a:buNone/>
            </a:pPr>
            <a:endParaRPr sz="1100" b="1"/>
          </a:p>
        </p:txBody>
      </p:sp>
      <p:sp>
        <p:nvSpPr>
          <p:cNvPr id="852" name="Google Shape;852;p221"/>
          <p:cNvSpPr txBox="1">
            <a:spLocks noGrp="1"/>
          </p:cNvSpPr>
          <p:nvPr>
            <p:ph type="body" idx="2"/>
          </p:nvPr>
        </p:nvSpPr>
        <p:spPr>
          <a:xfrm>
            <a:off x="4629150" y="1369225"/>
            <a:ext cx="4027800" cy="3263400"/>
          </a:xfrm>
          <a:prstGeom prst="rect">
            <a:avLst/>
          </a:prstGeom>
          <a:noFill/>
          <a:ln>
            <a:noFill/>
          </a:ln>
        </p:spPr>
        <p:txBody>
          <a:bodyPr spcFirstLastPara="1" wrap="square" lIns="68575" tIns="34275" rIns="68575" bIns="34275" anchor="t" anchorCtr="0">
            <a:noAutofit/>
          </a:bodyPr>
          <a:lstStyle/>
          <a:p>
            <a:pPr marL="177800" lvl="0" indent="-165100" algn="l" rtl="0">
              <a:lnSpc>
                <a:spcPct val="90000"/>
              </a:lnSpc>
              <a:spcBef>
                <a:spcPts val="0"/>
              </a:spcBef>
              <a:spcAft>
                <a:spcPts val="0"/>
              </a:spcAft>
              <a:buClr>
                <a:schemeClr val="dk1"/>
              </a:buClr>
              <a:buSzPts val="2000"/>
              <a:buChar char="•"/>
            </a:pPr>
            <a:r>
              <a:rPr lang="en" sz="2000" b="1"/>
              <a:t>Writing proposals</a:t>
            </a:r>
            <a:endParaRPr sz="2000"/>
          </a:p>
          <a:p>
            <a:pPr marL="177800" lvl="0" indent="-165100" algn="l" rtl="0">
              <a:lnSpc>
                <a:spcPct val="90000"/>
              </a:lnSpc>
              <a:spcBef>
                <a:spcPts val="800"/>
              </a:spcBef>
              <a:spcAft>
                <a:spcPts val="0"/>
              </a:spcAft>
              <a:buClr>
                <a:schemeClr val="dk1"/>
              </a:buClr>
              <a:buSzPts val="2000"/>
              <a:buChar char="•"/>
            </a:pPr>
            <a:r>
              <a:rPr lang="en" sz="2000" b="1"/>
              <a:t>Presentation design</a:t>
            </a:r>
            <a:endParaRPr sz="2000"/>
          </a:p>
          <a:p>
            <a:pPr marL="177800" lvl="0" indent="-165100" algn="l" rtl="0">
              <a:lnSpc>
                <a:spcPct val="90000"/>
              </a:lnSpc>
              <a:spcBef>
                <a:spcPts val="800"/>
              </a:spcBef>
              <a:spcAft>
                <a:spcPts val="0"/>
              </a:spcAft>
              <a:buClr>
                <a:schemeClr val="dk1"/>
              </a:buClr>
              <a:buSzPts val="2000"/>
              <a:buChar char="•"/>
            </a:pPr>
            <a:r>
              <a:rPr lang="en" sz="2000" b="1"/>
              <a:t>How to turn information overload into a clear message</a:t>
            </a:r>
            <a:endParaRPr sz="2000"/>
          </a:p>
          <a:p>
            <a:pPr marL="177800" lvl="0" indent="-165100" algn="l" rtl="0">
              <a:lnSpc>
                <a:spcPct val="90000"/>
              </a:lnSpc>
              <a:spcBef>
                <a:spcPts val="800"/>
              </a:spcBef>
              <a:spcAft>
                <a:spcPts val="0"/>
              </a:spcAft>
              <a:buClr>
                <a:schemeClr val="dk1"/>
              </a:buClr>
              <a:buSzPts val="2000"/>
              <a:buChar char="•"/>
            </a:pPr>
            <a:r>
              <a:rPr lang="en" sz="2000" b="1"/>
              <a:t>Storytelling techniques for business</a:t>
            </a:r>
            <a:endParaRPr sz="2000"/>
          </a:p>
          <a:p>
            <a:pPr marL="177800" lvl="0" indent="-165100" algn="l" rtl="0">
              <a:lnSpc>
                <a:spcPct val="90000"/>
              </a:lnSpc>
              <a:spcBef>
                <a:spcPts val="800"/>
              </a:spcBef>
              <a:spcAft>
                <a:spcPts val="0"/>
              </a:spcAft>
              <a:buClr>
                <a:schemeClr val="dk1"/>
              </a:buClr>
              <a:buSzPts val="2000"/>
              <a:buChar char="•"/>
            </a:pPr>
            <a:r>
              <a:rPr lang="en" sz="2000" b="1"/>
              <a:t>Fundamental techniques for influencing others</a:t>
            </a:r>
            <a:endParaRPr sz="2000"/>
          </a:p>
          <a:p>
            <a:pPr marL="177800" lvl="0" indent="-38100" algn="l" rtl="0">
              <a:lnSpc>
                <a:spcPct val="90000"/>
              </a:lnSpc>
              <a:spcBef>
                <a:spcPts val="800"/>
              </a:spcBef>
              <a:spcAft>
                <a:spcPts val="0"/>
              </a:spcAft>
              <a:buClr>
                <a:schemeClr val="dk1"/>
              </a:buClr>
              <a:buSzPts val="2100"/>
              <a:buNone/>
            </a:pPr>
            <a:endParaRPr sz="1100"/>
          </a:p>
        </p:txBody>
      </p:sp>
      <p:sp>
        <p:nvSpPr>
          <p:cNvPr id="853" name="Google Shape;853;p221"/>
          <p:cNvSpPr txBox="1"/>
          <p:nvPr/>
        </p:nvSpPr>
        <p:spPr>
          <a:xfrm>
            <a:off x="0" y="0"/>
            <a:ext cx="9144000" cy="781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4" name="Google Shape;854;p221"/>
          <p:cNvSpPr txBox="1"/>
          <p:nvPr/>
        </p:nvSpPr>
        <p:spPr>
          <a:xfrm>
            <a:off x="765810" y="80291"/>
            <a:ext cx="7612500" cy="761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b="1">
                <a:solidFill>
                  <a:schemeClr val="dk1"/>
                </a:solidFill>
                <a:latin typeface="Calibri"/>
                <a:ea typeface="Calibri"/>
                <a:cs typeface="Calibri"/>
                <a:sym typeface="Calibri"/>
              </a:rPr>
              <a:t>Be Effective in the Workplace </a:t>
            </a:r>
            <a:endParaRPr sz="1100"/>
          </a:p>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855" name="Google Shape;855;p221"/>
          <p:cNvSpPr txBox="1"/>
          <p:nvPr/>
        </p:nvSpPr>
        <p:spPr>
          <a:xfrm>
            <a:off x="775567" y="830043"/>
            <a:ext cx="7612500" cy="4386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Oral and Written Communications</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222"/>
          <p:cNvSpPr txBox="1">
            <a:spLocks noGrp="1"/>
          </p:cNvSpPr>
          <p:nvPr>
            <p:ph type="body" idx="2"/>
          </p:nvPr>
        </p:nvSpPr>
        <p:spPr>
          <a:xfrm>
            <a:off x="2626218" y="1490753"/>
            <a:ext cx="3911100" cy="32634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1"/>
              </a:buClr>
              <a:buSzPts val="1800"/>
              <a:buChar char="•"/>
            </a:pPr>
            <a:r>
              <a:rPr lang="en" sz="1800" b="1"/>
              <a:t>Business writing</a:t>
            </a:r>
            <a:endParaRPr sz="1100"/>
          </a:p>
          <a:p>
            <a:pPr marL="520700" lvl="1" indent="-171450" algn="l" rtl="0">
              <a:lnSpc>
                <a:spcPct val="90000"/>
              </a:lnSpc>
              <a:spcBef>
                <a:spcPts val="400"/>
              </a:spcBef>
              <a:spcAft>
                <a:spcPts val="0"/>
              </a:spcAft>
              <a:buClr>
                <a:schemeClr val="dk1"/>
              </a:buClr>
              <a:buSzPts val="1500"/>
              <a:buChar char="•"/>
            </a:pPr>
            <a:r>
              <a:rPr lang="en" sz="1500" b="1"/>
              <a:t>Effective Business Writing for Workplace Professionals (full course)</a:t>
            </a:r>
            <a:endParaRPr sz="1100"/>
          </a:p>
          <a:p>
            <a:pPr marL="520700" lvl="1" indent="-171450" algn="l" rtl="0">
              <a:lnSpc>
                <a:spcPct val="90000"/>
              </a:lnSpc>
              <a:spcBef>
                <a:spcPts val="400"/>
              </a:spcBef>
              <a:spcAft>
                <a:spcPts val="0"/>
              </a:spcAft>
              <a:buClr>
                <a:schemeClr val="dk1"/>
              </a:buClr>
              <a:buSzPts val="1500"/>
              <a:buChar char="•"/>
            </a:pPr>
            <a:r>
              <a:rPr lang="en" sz="1500" b="1"/>
              <a:t>Effective Business Writing for Workplace Professionals (Consortium short course)</a:t>
            </a:r>
            <a:endParaRPr sz="1100"/>
          </a:p>
          <a:p>
            <a:pPr marL="520700" lvl="1" indent="-171450" algn="l" rtl="0">
              <a:lnSpc>
                <a:spcPct val="90000"/>
              </a:lnSpc>
              <a:spcBef>
                <a:spcPts val="400"/>
              </a:spcBef>
              <a:spcAft>
                <a:spcPts val="0"/>
              </a:spcAft>
              <a:buClr>
                <a:schemeClr val="dk1"/>
              </a:buClr>
              <a:buSzPts val="1500"/>
              <a:buChar char="•"/>
            </a:pPr>
            <a:r>
              <a:rPr lang="en" sz="1500" b="1"/>
              <a:t>High-Impact Business Writing (via Coursera)</a:t>
            </a:r>
            <a:endParaRPr sz="1100"/>
          </a:p>
          <a:p>
            <a:pPr marL="520700" lvl="1" indent="-171450" algn="l" rtl="0">
              <a:lnSpc>
                <a:spcPct val="90000"/>
              </a:lnSpc>
              <a:spcBef>
                <a:spcPts val="400"/>
              </a:spcBef>
              <a:spcAft>
                <a:spcPts val="0"/>
              </a:spcAft>
              <a:buClr>
                <a:schemeClr val="dk1"/>
              </a:buClr>
              <a:buSzPts val="1500"/>
              <a:buChar char="•"/>
            </a:pPr>
            <a:r>
              <a:rPr lang="en" sz="1500" b="1"/>
              <a:t>How to Communicate Effectively at Work (Consortium short course)</a:t>
            </a:r>
            <a:endParaRPr sz="1100"/>
          </a:p>
          <a:p>
            <a:pPr marL="520700" lvl="1" indent="-171450" algn="l" rtl="0">
              <a:lnSpc>
                <a:spcPct val="90000"/>
              </a:lnSpc>
              <a:spcBef>
                <a:spcPts val="400"/>
              </a:spcBef>
              <a:spcAft>
                <a:spcPts val="0"/>
              </a:spcAft>
              <a:buClr>
                <a:schemeClr val="dk1"/>
              </a:buClr>
              <a:buSzPts val="1500"/>
              <a:buChar char="•"/>
            </a:pPr>
            <a:r>
              <a:rPr lang="en" sz="1500" b="1"/>
              <a:t>Modern Business Writing (full course)</a:t>
            </a:r>
            <a:endParaRPr sz="1100"/>
          </a:p>
          <a:p>
            <a:pPr marL="177800" lvl="0" indent="-63500" algn="l" rtl="0">
              <a:lnSpc>
                <a:spcPct val="90000"/>
              </a:lnSpc>
              <a:spcBef>
                <a:spcPts val="800"/>
              </a:spcBef>
              <a:spcAft>
                <a:spcPts val="0"/>
              </a:spcAft>
              <a:buClr>
                <a:schemeClr val="dk1"/>
              </a:buClr>
              <a:buSzPts val="1800"/>
              <a:buNone/>
            </a:pPr>
            <a:endParaRPr sz="1800" b="1"/>
          </a:p>
        </p:txBody>
      </p:sp>
      <p:sp>
        <p:nvSpPr>
          <p:cNvPr id="862" name="Google Shape;862;p222"/>
          <p:cNvSpPr txBox="1"/>
          <p:nvPr/>
        </p:nvSpPr>
        <p:spPr>
          <a:xfrm>
            <a:off x="0" y="80291"/>
            <a:ext cx="9144000" cy="781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3" name="Google Shape;863;p222"/>
          <p:cNvSpPr txBox="1"/>
          <p:nvPr/>
        </p:nvSpPr>
        <p:spPr>
          <a:xfrm>
            <a:off x="765810" y="80291"/>
            <a:ext cx="7612500" cy="761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b="1">
                <a:solidFill>
                  <a:schemeClr val="dk1"/>
                </a:solidFill>
                <a:latin typeface="Calibri"/>
                <a:ea typeface="Calibri"/>
                <a:cs typeface="Calibri"/>
                <a:sym typeface="Calibri"/>
              </a:rPr>
              <a:t>Be Effective in the Workplace </a:t>
            </a:r>
            <a:endParaRPr sz="1100"/>
          </a:p>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864" name="Google Shape;864;p222"/>
          <p:cNvSpPr txBox="1"/>
          <p:nvPr/>
        </p:nvSpPr>
        <p:spPr>
          <a:xfrm>
            <a:off x="775567" y="853126"/>
            <a:ext cx="7612500" cy="3924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100" b="1">
                <a:solidFill>
                  <a:schemeClr val="dk1"/>
                </a:solidFill>
                <a:latin typeface="Calibri"/>
                <a:ea typeface="Calibri"/>
                <a:cs typeface="Calibri"/>
                <a:sym typeface="Calibri"/>
              </a:rPr>
              <a:t>Oral and Written Communications</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69" name="Google Shape;869;p223"/>
          <p:cNvGrpSpPr/>
          <p:nvPr/>
        </p:nvGrpSpPr>
        <p:grpSpPr>
          <a:xfrm>
            <a:off x="2286023" y="229461"/>
            <a:ext cx="4602908" cy="4595604"/>
            <a:chOff x="720906" y="741377"/>
            <a:chExt cx="6137211" cy="6127472"/>
          </a:xfrm>
        </p:grpSpPr>
        <p:sp>
          <p:nvSpPr>
            <p:cNvPr id="870" name="Google Shape;870;p223"/>
            <p:cNvSpPr/>
            <p:nvPr/>
          </p:nvSpPr>
          <p:spPr>
            <a:xfrm>
              <a:off x="731517" y="742249"/>
              <a:ext cx="6126600" cy="6126600"/>
            </a:xfrm>
            <a:prstGeom prst="pie">
              <a:avLst>
                <a:gd name="adj1" fmla="val 16200000"/>
                <a:gd name="adj2" fmla="val 198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71" name="Google Shape;871;p223"/>
            <p:cNvSpPr txBox="1"/>
            <p:nvPr/>
          </p:nvSpPr>
          <p:spPr>
            <a:xfrm>
              <a:off x="3860398" y="1398657"/>
              <a:ext cx="1786800" cy="1312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a:solidFill>
                    <a:schemeClr val="accent4"/>
                  </a:solidFill>
                  <a:latin typeface="Calibri"/>
                  <a:ea typeface="Calibri"/>
                  <a:cs typeface="Calibri"/>
                  <a:sym typeface="Calibri"/>
                </a:rPr>
                <a:t>Be a Successful Student</a:t>
              </a:r>
              <a:endParaRPr sz="1100"/>
            </a:p>
          </p:txBody>
        </p:sp>
        <p:sp>
          <p:nvSpPr>
            <p:cNvPr id="872" name="Google Shape;872;p223"/>
            <p:cNvSpPr/>
            <p:nvPr/>
          </p:nvSpPr>
          <p:spPr>
            <a:xfrm>
              <a:off x="720906" y="741377"/>
              <a:ext cx="6126600" cy="6126600"/>
            </a:xfrm>
            <a:prstGeom prst="pie">
              <a:avLst>
                <a:gd name="adj1" fmla="val 19800000"/>
                <a:gd name="adj2" fmla="val 18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73" name="Google Shape;873;p223"/>
            <p:cNvSpPr txBox="1"/>
            <p:nvPr/>
          </p:nvSpPr>
          <p:spPr>
            <a:xfrm>
              <a:off x="4914628" y="3184675"/>
              <a:ext cx="1852500" cy="12399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a:solidFill>
                    <a:schemeClr val="accent4"/>
                  </a:solidFill>
                  <a:latin typeface="Calibri"/>
                  <a:ea typeface="Calibri"/>
                  <a:cs typeface="Calibri"/>
                  <a:sym typeface="Calibri"/>
                </a:rPr>
                <a:t>Find and Enter a Career</a:t>
              </a:r>
              <a:endParaRPr sz="1100"/>
            </a:p>
          </p:txBody>
        </p:sp>
        <p:sp>
          <p:nvSpPr>
            <p:cNvPr id="874" name="Google Shape;874;p223"/>
            <p:cNvSpPr/>
            <p:nvPr/>
          </p:nvSpPr>
          <p:spPr>
            <a:xfrm>
              <a:off x="720906" y="741377"/>
              <a:ext cx="6126600" cy="6126600"/>
            </a:xfrm>
            <a:prstGeom prst="pie">
              <a:avLst>
                <a:gd name="adj1" fmla="val 1800000"/>
                <a:gd name="adj2" fmla="val 54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75" name="Google Shape;875;p223"/>
            <p:cNvSpPr txBox="1"/>
            <p:nvPr/>
          </p:nvSpPr>
          <p:spPr>
            <a:xfrm>
              <a:off x="3849787" y="4898631"/>
              <a:ext cx="1786800" cy="1312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a:solidFill>
                    <a:schemeClr val="accent4"/>
                  </a:solidFill>
                  <a:latin typeface="Calibri"/>
                  <a:ea typeface="Calibri"/>
                  <a:cs typeface="Calibri"/>
                  <a:sym typeface="Calibri"/>
                </a:rPr>
                <a:t>Be Effective in the Workplace</a:t>
              </a:r>
              <a:endParaRPr sz="1100"/>
            </a:p>
          </p:txBody>
        </p:sp>
        <p:sp>
          <p:nvSpPr>
            <p:cNvPr id="876" name="Google Shape;876;p223"/>
            <p:cNvSpPr/>
            <p:nvPr/>
          </p:nvSpPr>
          <p:spPr>
            <a:xfrm>
              <a:off x="720906" y="741377"/>
              <a:ext cx="6126600" cy="6126600"/>
            </a:xfrm>
            <a:prstGeom prst="pie">
              <a:avLst>
                <a:gd name="adj1" fmla="val 5400000"/>
                <a:gd name="adj2" fmla="val 90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77" name="Google Shape;877;p223"/>
            <p:cNvSpPr txBox="1"/>
            <p:nvPr/>
          </p:nvSpPr>
          <p:spPr>
            <a:xfrm>
              <a:off x="1931616" y="4898631"/>
              <a:ext cx="1786800" cy="1312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a:solidFill>
                    <a:schemeClr val="accent4"/>
                  </a:solidFill>
                  <a:latin typeface="Calibri"/>
                  <a:ea typeface="Calibri"/>
                  <a:cs typeface="Calibri"/>
                  <a:sym typeface="Calibri"/>
                </a:rPr>
                <a:t>Be Digitally Competent</a:t>
              </a:r>
              <a:endParaRPr sz="1100"/>
            </a:p>
          </p:txBody>
        </p:sp>
        <p:sp>
          <p:nvSpPr>
            <p:cNvPr id="878" name="Google Shape;878;p223"/>
            <p:cNvSpPr/>
            <p:nvPr/>
          </p:nvSpPr>
          <p:spPr>
            <a:xfrm>
              <a:off x="720906" y="741377"/>
              <a:ext cx="6126600" cy="6126600"/>
            </a:xfrm>
            <a:prstGeom prst="pie">
              <a:avLst>
                <a:gd name="adj1" fmla="val 9000000"/>
                <a:gd name="adj2" fmla="val 1260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79" name="Google Shape;879;p223"/>
            <p:cNvSpPr txBox="1"/>
            <p:nvPr/>
          </p:nvSpPr>
          <p:spPr>
            <a:xfrm>
              <a:off x="815721" y="3184675"/>
              <a:ext cx="1852500" cy="12399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1"/>
                </a:buClr>
                <a:buSzPts val="1800"/>
                <a:buFont typeface="Calibri"/>
                <a:buNone/>
              </a:pPr>
              <a:r>
                <a:rPr lang="en" sz="1800" b="1">
                  <a:solidFill>
                    <a:schemeClr val="accent1"/>
                  </a:solidFill>
                  <a:latin typeface="Calibri"/>
                  <a:ea typeface="Calibri"/>
                  <a:cs typeface="Calibri"/>
                  <a:sym typeface="Calibri"/>
                </a:rPr>
                <a:t>Upgrade or Change Careers</a:t>
              </a:r>
              <a:endParaRPr sz="1100"/>
            </a:p>
          </p:txBody>
        </p:sp>
        <p:sp>
          <p:nvSpPr>
            <p:cNvPr id="880" name="Google Shape;880;p223"/>
            <p:cNvSpPr/>
            <p:nvPr/>
          </p:nvSpPr>
          <p:spPr>
            <a:xfrm>
              <a:off x="720906" y="741377"/>
              <a:ext cx="6126600" cy="6126600"/>
            </a:xfrm>
            <a:prstGeom prst="pie">
              <a:avLst>
                <a:gd name="adj1" fmla="val 12600000"/>
                <a:gd name="adj2" fmla="val 162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81" name="Google Shape;881;p223"/>
            <p:cNvSpPr txBox="1"/>
            <p:nvPr/>
          </p:nvSpPr>
          <p:spPr>
            <a:xfrm>
              <a:off x="1931616" y="1397785"/>
              <a:ext cx="1786800" cy="1312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accent4"/>
                </a:buClr>
                <a:buSzPts val="1800"/>
                <a:buFont typeface="Calibri"/>
                <a:buNone/>
              </a:pPr>
              <a:r>
                <a:rPr lang="en" sz="1800" b="1">
                  <a:solidFill>
                    <a:schemeClr val="accent4"/>
                  </a:solidFill>
                  <a:latin typeface="Calibri"/>
                  <a:ea typeface="Calibri"/>
                  <a:cs typeface="Calibri"/>
                  <a:sym typeface="Calibri"/>
                </a:rPr>
                <a:t>Retire</a:t>
              </a:r>
              <a:endParaRPr sz="110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224"/>
          <p:cNvSpPr txBox="1"/>
          <p:nvPr/>
        </p:nvSpPr>
        <p:spPr>
          <a:xfrm>
            <a:off x="0" y="0"/>
            <a:ext cx="91440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8" name="Google Shape;888;p224"/>
          <p:cNvSpPr txBox="1"/>
          <p:nvPr/>
        </p:nvSpPr>
        <p:spPr>
          <a:xfrm>
            <a:off x="765810" y="80291"/>
            <a:ext cx="7612500" cy="761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b="1">
                <a:solidFill>
                  <a:schemeClr val="dk1"/>
                </a:solidFill>
                <a:latin typeface="Calibri"/>
                <a:ea typeface="Calibri"/>
                <a:cs typeface="Calibri"/>
                <a:sym typeface="Calibri"/>
              </a:rPr>
              <a:t>Upgrade or Change Careers</a:t>
            </a:r>
            <a:endParaRPr sz="1100"/>
          </a:p>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889" name="Google Shape;889;p22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1"/>
              </a:buClr>
              <a:buSzPts val="1800"/>
              <a:buChar char="•"/>
            </a:pPr>
            <a:r>
              <a:rPr lang="en" sz="1800" b="1"/>
              <a:t>Software development</a:t>
            </a:r>
            <a:endParaRPr sz="1100"/>
          </a:p>
          <a:p>
            <a:pPr marL="177800" lvl="0" indent="-177800" algn="l" rtl="0">
              <a:lnSpc>
                <a:spcPct val="90000"/>
              </a:lnSpc>
              <a:spcBef>
                <a:spcPts val="800"/>
              </a:spcBef>
              <a:spcAft>
                <a:spcPts val="0"/>
              </a:spcAft>
              <a:buClr>
                <a:schemeClr val="dk1"/>
              </a:buClr>
              <a:buSzPts val="1800"/>
              <a:buChar char="•"/>
            </a:pPr>
            <a:r>
              <a:rPr lang="en" sz="1800" b="1"/>
              <a:t>Computer programming</a:t>
            </a:r>
            <a:endParaRPr sz="1100"/>
          </a:p>
          <a:p>
            <a:pPr marL="177800" lvl="0" indent="-177800" algn="l" rtl="0">
              <a:lnSpc>
                <a:spcPct val="90000"/>
              </a:lnSpc>
              <a:spcBef>
                <a:spcPts val="800"/>
              </a:spcBef>
              <a:spcAft>
                <a:spcPts val="0"/>
              </a:spcAft>
              <a:buClr>
                <a:schemeClr val="dk1"/>
              </a:buClr>
              <a:buSzPts val="1800"/>
              <a:buChar char="•"/>
            </a:pPr>
            <a:r>
              <a:rPr lang="en" sz="1800" b="1"/>
              <a:t>Digital security and privacy</a:t>
            </a:r>
            <a:endParaRPr sz="1100"/>
          </a:p>
          <a:p>
            <a:pPr marL="177800" lvl="0" indent="-177800" algn="l" rtl="0">
              <a:lnSpc>
                <a:spcPct val="90000"/>
              </a:lnSpc>
              <a:spcBef>
                <a:spcPts val="800"/>
              </a:spcBef>
              <a:spcAft>
                <a:spcPts val="0"/>
              </a:spcAft>
              <a:buClr>
                <a:schemeClr val="dk1"/>
              </a:buClr>
              <a:buSzPts val="1800"/>
              <a:buChar char="•"/>
            </a:pPr>
            <a:r>
              <a:rPr lang="en" sz="1800" b="1"/>
              <a:t>Digital design </a:t>
            </a:r>
            <a:endParaRPr sz="1100"/>
          </a:p>
        </p:txBody>
      </p:sp>
      <p:pic>
        <p:nvPicPr>
          <p:cNvPr id="890" name="Google Shape;890;p224" descr="A screenshot of text&#10;&#10;Description automatically generated"/>
          <p:cNvPicPr preferRelativeResize="0"/>
          <p:nvPr/>
        </p:nvPicPr>
        <p:blipFill rotWithShape="1">
          <a:blip r:embed="rId3">
            <a:alphaModFix/>
          </a:blip>
          <a:srcRect b="5114"/>
          <a:stretch/>
        </p:blipFill>
        <p:spPr>
          <a:xfrm>
            <a:off x="4572000" y="841991"/>
            <a:ext cx="3500999" cy="39883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Shape 721"/>
        <p:cNvGrpSpPr/>
        <p:nvPr/>
      </p:nvGrpSpPr>
      <p:grpSpPr>
        <a:xfrm>
          <a:off x="0" y="0"/>
          <a:ext cx="0" cy="0"/>
          <a:chOff x="0" y="0"/>
          <a:chExt cx="0" cy="0"/>
        </a:xfrm>
      </p:grpSpPr>
      <p:graphicFrame>
        <p:nvGraphicFramePr>
          <p:cNvPr id="722" name="Google Shape;722;p207"/>
          <p:cNvGraphicFramePr/>
          <p:nvPr/>
        </p:nvGraphicFramePr>
        <p:xfrm>
          <a:off x="538250" y="727023"/>
          <a:ext cx="6846000" cy="3456125"/>
        </p:xfrm>
        <a:graphic>
          <a:graphicData uri="http://schemas.openxmlformats.org/drawingml/2006/table">
            <a:tbl>
              <a:tblPr>
                <a:noFill/>
                <a:tableStyleId>{CCCF0B90-7DCA-4B04-96D6-A3CC64B5ED1A}</a:tableStyleId>
              </a:tblPr>
              <a:tblGrid>
                <a:gridCol w="422200">
                  <a:extLst>
                    <a:ext uri="{9D8B030D-6E8A-4147-A177-3AD203B41FA5}">
                      <a16:colId xmlns:a16="http://schemas.microsoft.com/office/drawing/2014/main" xmlns="" val="20000"/>
                    </a:ext>
                  </a:extLst>
                </a:gridCol>
                <a:gridCol w="6423800">
                  <a:extLst>
                    <a:ext uri="{9D8B030D-6E8A-4147-A177-3AD203B41FA5}">
                      <a16:colId xmlns:a16="http://schemas.microsoft.com/office/drawing/2014/main" xmlns="" val="20001"/>
                    </a:ext>
                  </a:extLst>
                </a:gridCol>
              </a:tblGrid>
              <a:tr h="613450">
                <a:tc gridSpan="2">
                  <a:txBody>
                    <a:bodyPr/>
                    <a:lstStyle/>
                    <a:p>
                      <a:pPr marL="0" lvl="0" indent="0" algn="l" rtl="0">
                        <a:spcBef>
                          <a:spcPts val="0"/>
                        </a:spcBef>
                        <a:spcAft>
                          <a:spcPts val="0"/>
                        </a:spcAft>
                        <a:buNone/>
                      </a:pPr>
                      <a:r>
                        <a:rPr lang="en" sz="2400" b="1">
                          <a:solidFill>
                            <a:srgbClr val="000000"/>
                          </a:solidFill>
                          <a:latin typeface="Montserrat"/>
                          <a:ea typeface="Montserrat"/>
                          <a:cs typeface="Montserrat"/>
                          <a:sym typeface="Montserrat"/>
                        </a:rPr>
                        <a:t>Agenda</a:t>
                      </a:r>
                      <a:endParaRPr sz="2400" b="1">
                        <a:latin typeface="Montserrat"/>
                        <a:ea typeface="Montserrat"/>
                        <a:cs typeface="Montserrat"/>
                        <a:sym typeface="Montserrat"/>
                      </a:endParaRPr>
                    </a:p>
                  </a:txBody>
                  <a:tcPr marL="91425" marR="91425" marT="91425" marB="91425" anchor="ctr">
                    <a:lnL w="9525" cap="flat" cmpd="sng">
                      <a:solidFill>
                        <a:srgbClr val="666666">
                          <a:alpha val="0"/>
                        </a:srgbClr>
                      </a:solidFill>
                      <a:prstDash val="solid"/>
                      <a:round/>
                      <a:headEnd type="none" w="sm" len="sm"/>
                      <a:tailEnd type="none" w="sm" len="sm"/>
                    </a:lnL>
                    <a:lnR w="9525" cap="flat" cmpd="sng">
                      <a:solidFill>
                        <a:srgbClr val="666666">
                          <a:alpha val="0"/>
                        </a:srgbClr>
                      </a:solidFill>
                      <a:prstDash val="solid"/>
                      <a:round/>
                      <a:headEnd type="none" w="sm" len="sm"/>
                      <a:tailEnd type="none" w="sm" len="sm"/>
                    </a:lnR>
                    <a:lnT w="38100" cap="flat" cmpd="sng">
                      <a:solidFill>
                        <a:srgbClr val="FB6C76">
                          <a:alpha val="0"/>
                        </a:srgbClr>
                      </a:solidFill>
                      <a:prstDash val="solid"/>
                      <a:round/>
                      <a:headEnd type="none" w="sm" len="sm"/>
                      <a:tailEnd type="none" w="sm" len="sm"/>
                    </a:lnT>
                    <a:lnB w="38100" cap="flat" cmpd="sng">
                      <a:solidFill>
                        <a:srgbClr val="351C75"/>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xmlns="" val="10000"/>
                  </a:ext>
                </a:extLst>
              </a:tr>
              <a:tr h="541225">
                <a:tc>
                  <a:txBody>
                    <a:bodyPr/>
                    <a:lstStyle/>
                    <a:p>
                      <a:pPr marL="0" lvl="0" indent="0" algn="l" rtl="0">
                        <a:spcBef>
                          <a:spcPts val="0"/>
                        </a:spcBef>
                        <a:spcAft>
                          <a:spcPts val="0"/>
                        </a:spcAft>
                        <a:buClr>
                          <a:srgbClr val="000000"/>
                        </a:buClr>
                        <a:buSzPts val="1100"/>
                        <a:buFont typeface="Arial"/>
                        <a:buNone/>
                      </a:pPr>
                      <a:r>
                        <a:rPr lang="en">
                          <a:solidFill>
                            <a:srgbClr val="351C75"/>
                          </a:solidFill>
                          <a:latin typeface="Montserrat"/>
                          <a:ea typeface="Montserrat"/>
                          <a:cs typeface="Montserrat"/>
                          <a:sym typeface="Montserrat"/>
                        </a:rPr>
                        <a:t>1</a:t>
                      </a:r>
                      <a:endParaRPr sz="1000">
                        <a:solidFill>
                          <a:srgbClr val="351C75"/>
                        </a:solidFill>
                        <a:latin typeface="Montserrat"/>
                        <a:ea typeface="Montserrat"/>
                        <a:cs typeface="Montserrat"/>
                        <a:sym typeface="Montserrat"/>
                      </a:endParaRPr>
                    </a:p>
                  </a:txBody>
                  <a:tcPr marL="91425" marR="91425" marT="91425" marB="91425" anchor="ctr">
                    <a:lnL w="9525" cap="flat" cmpd="sng">
                      <a:solidFill>
                        <a:srgbClr val="666666">
                          <a:alpha val="0"/>
                        </a:srgbClr>
                      </a:solidFill>
                      <a:prstDash val="solid"/>
                      <a:round/>
                      <a:headEnd type="none" w="sm" len="sm"/>
                      <a:tailEnd type="none" w="sm" len="sm"/>
                    </a:lnL>
                    <a:lnR w="9525" cap="flat" cmpd="sng">
                      <a:solidFill>
                        <a:srgbClr val="666666">
                          <a:alpha val="0"/>
                        </a:srgbClr>
                      </a:solidFill>
                      <a:prstDash val="solid"/>
                      <a:round/>
                      <a:headEnd type="none" w="sm" len="sm"/>
                      <a:tailEnd type="none" w="sm" len="sm"/>
                    </a:lnR>
                    <a:lnT w="38100" cap="flat" cmpd="sng">
                      <a:solidFill>
                        <a:srgbClr val="351C75"/>
                      </a:solidFill>
                      <a:prstDash val="solid"/>
                      <a:round/>
                      <a:headEnd type="none" w="sm" len="sm"/>
                      <a:tailEnd type="none" w="sm" len="sm"/>
                    </a:lnT>
                    <a:lnB w="9525" cap="flat" cmpd="sng">
                      <a:solidFill>
                        <a:srgbClr val="666666"/>
                      </a:solidFill>
                      <a:prstDash val="dot"/>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a:solidFill>
                            <a:schemeClr val="dk1"/>
                          </a:solidFill>
                          <a:highlight>
                            <a:srgbClr val="FFFFFF"/>
                          </a:highlight>
                          <a:latin typeface="Montserrat"/>
                          <a:ea typeface="Montserrat"/>
                          <a:cs typeface="Montserrat"/>
                          <a:sym typeface="Montserrat"/>
                        </a:rPr>
                        <a:t>Opening remarks</a:t>
                      </a:r>
                      <a:endParaRPr sz="600">
                        <a:highlight>
                          <a:srgbClr val="FFFF00"/>
                        </a:highlight>
                        <a:latin typeface="Open Sans"/>
                        <a:ea typeface="Open Sans"/>
                        <a:cs typeface="Open Sans"/>
                        <a:sym typeface="Open Sans"/>
                      </a:endParaRPr>
                    </a:p>
                  </a:txBody>
                  <a:tcPr marL="91425" marR="91425" marT="91425" marB="91425" anchor="ctr">
                    <a:lnL w="9525" cap="flat" cmpd="sng">
                      <a:solidFill>
                        <a:srgbClr val="666666">
                          <a:alpha val="0"/>
                        </a:srgbClr>
                      </a:solidFill>
                      <a:prstDash val="solid"/>
                      <a:round/>
                      <a:headEnd type="none" w="sm" len="sm"/>
                      <a:tailEnd type="none" w="sm" len="sm"/>
                    </a:lnL>
                    <a:lnR w="9525" cap="flat" cmpd="sng">
                      <a:solidFill>
                        <a:srgbClr val="666666">
                          <a:alpha val="0"/>
                        </a:srgbClr>
                      </a:solidFill>
                      <a:prstDash val="solid"/>
                      <a:round/>
                      <a:headEnd type="none" w="sm" len="sm"/>
                      <a:tailEnd type="none" w="sm" len="sm"/>
                    </a:lnR>
                    <a:lnT w="38100" cap="flat" cmpd="sng">
                      <a:solidFill>
                        <a:srgbClr val="351C75"/>
                      </a:solidFill>
                      <a:prstDash val="solid"/>
                      <a:round/>
                      <a:headEnd type="none" w="sm" len="sm"/>
                      <a:tailEnd type="none" w="sm" len="sm"/>
                    </a:lnT>
                    <a:lnB w="9525" cap="flat" cmpd="sng">
                      <a:solidFill>
                        <a:srgbClr val="666666"/>
                      </a:solidFill>
                      <a:prstDash val="dot"/>
                      <a:round/>
                      <a:headEnd type="none" w="sm" len="sm"/>
                      <a:tailEnd type="none" w="sm" len="sm"/>
                    </a:lnB>
                  </a:tcPr>
                </a:tc>
                <a:extLst>
                  <a:ext uri="{0D108BD9-81ED-4DB2-BD59-A6C34878D82A}">
                    <a16:rowId xmlns:a16="http://schemas.microsoft.com/office/drawing/2014/main" xmlns="" val="10001"/>
                  </a:ext>
                </a:extLst>
              </a:tr>
              <a:tr h="677775">
                <a:tc>
                  <a:txBody>
                    <a:bodyPr/>
                    <a:lstStyle/>
                    <a:p>
                      <a:pPr marL="0" lvl="0" indent="0" algn="l" rtl="0">
                        <a:spcBef>
                          <a:spcPts val="0"/>
                        </a:spcBef>
                        <a:spcAft>
                          <a:spcPts val="0"/>
                        </a:spcAft>
                        <a:buClr>
                          <a:schemeClr val="dk1"/>
                        </a:buClr>
                        <a:buSzPts val="1100"/>
                        <a:buFont typeface="Arial"/>
                        <a:buNone/>
                      </a:pPr>
                      <a:r>
                        <a:rPr lang="en">
                          <a:solidFill>
                            <a:srgbClr val="351C75"/>
                          </a:solidFill>
                          <a:latin typeface="Montserrat"/>
                          <a:ea typeface="Montserrat"/>
                          <a:cs typeface="Montserrat"/>
                          <a:sym typeface="Montserrat"/>
                        </a:rPr>
                        <a:t>2</a:t>
                      </a:r>
                      <a:endParaRPr>
                        <a:solidFill>
                          <a:srgbClr val="351C75"/>
                        </a:solidFill>
                        <a:latin typeface="Montserrat"/>
                        <a:ea typeface="Montserrat"/>
                        <a:cs typeface="Montserrat"/>
                        <a:sym typeface="Montserrat"/>
                      </a:endParaRPr>
                    </a:p>
                  </a:txBody>
                  <a:tcPr marL="91425" marR="91425" marT="91425" marB="91425" anchor="ctr">
                    <a:lnL w="9525" cap="flat" cmpd="sng">
                      <a:solidFill>
                        <a:srgbClr val="666666">
                          <a:alpha val="0"/>
                        </a:srgbClr>
                      </a:solidFill>
                      <a:prstDash val="solid"/>
                      <a:round/>
                      <a:headEnd type="none" w="sm" len="sm"/>
                      <a:tailEnd type="none" w="sm" len="sm"/>
                    </a:lnL>
                    <a:lnR w="9525" cap="flat" cmpd="sng">
                      <a:solidFill>
                        <a:srgbClr val="666666">
                          <a:alpha val="0"/>
                        </a:srgbClr>
                      </a:solidFill>
                      <a:prstDash val="solid"/>
                      <a:round/>
                      <a:headEnd type="none" w="sm" len="sm"/>
                      <a:tailEnd type="none" w="sm" len="sm"/>
                    </a:lnR>
                    <a:lnT w="9525" cap="flat" cmpd="sng">
                      <a:solidFill>
                        <a:srgbClr val="666666"/>
                      </a:solidFill>
                      <a:prstDash val="dot"/>
                      <a:round/>
                      <a:headEnd type="none" w="sm" len="sm"/>
                      <a:tailEnd type="none" w="sm" len="sm"/>
                    </a:lnT>
                    <a:lnB w="9525" cap="flat" cmpd="sng">
                      <a:solidFill>
                        <a:srgbClr val="666666"/>
                      </a:solidFill>
                      <a:prstDash val="dot"/>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Montserrat"/>
                          <a:ea typeface="Montserrat"/>
                          <a:cs typeface="Montserrat"/>
                          <a:sym typeface="Montserrat"/>
                        </a:rPr>
                        <a:t>How innovative universities prepare students for the rapidly changing workplace</a:t>
                      </a:r>
                      <a:endParaRPr>
                        <a:solidFill>
                          <a:schemeClr val="dk1"/>
                        </a:solidFill>
                        <a:latin typeface="Montserrat"/>
                        <a:ea typeface="Montserrat"/>
                        <a:cs typeface="Montserrat"/>
                        <a:sym typeface="Montserrat"/>
                      </a:endParaRPr>
                    </a:p>
                  </a:txBody>
                  <a:tcPr marL="91425" marR="91425" marT="91425" marB="91425" anchor="ctr">
                    <a:lnL w="9525" cap="flat" cmpd="sng">
                      <a:solidFill>
                        <a:srgbClr val="666666">
                          <a:alpha val="0"/>
                        </a:srgbClr>
                      </a:solidFill>
                      <a:prstDash val="solid"/>
                      <a:round/>
                      <a:headEnd type="none" w="sm" len="sm"/>
                      <a:tailEnd type="none" w="sm" len="sm"/>
                    </a:lnL>
                    <a:lnR w="9525" cap="flat" cmpd="sng">
                      <a:solidFill>
                        <a:srgbClr val="666666">
                          <a:alpha val="0"/>
                        </a:srgbClr>
                      </a:solidFill>
                      <a:prstDash val="solid"/>
                      <a:round/>
                      <a:headEnd type="none" w="sm" len="sm"/>
                      <a:tailEnd type="none" w="sm" len="sm"/>
                    </a:lnR>
                    <a:lnT w="9525" cap="flat" cmpd="sng">
                      <a:solidFill>
                        <a:srgbClr val="666666"/>
                      </a:solidFill>
                      <a:prstDash val="dot"/>
                      <a:round/>
                      <a:headEnd type="none" w="sm" len="sm"/>
                      <a:tailEnd type="none" w="sm" len="sm"/>
                    </a:lnT>
                    <a:lnB w="9525" cap="flat" cmpd="sng">
                      <a:solidFill>
                        <a:srgbClr val="666666"/>
                      </a:solidFill>
                      <a:prstDash val="dot"/>
                      <a:round/>
                      <a:headEnd type="none" w="sm" len="sm"/>
                      <a:tailEnd type="none" w="sm" len="sm"/>
                    </a:lnB>
                  </a:tcPr>
                </a:tc>
                <a:extLst>
                  <a:ext uri="{0D108BD9-81ED-4DB2-BD59-A6C34878D82A}">
                    <a16:rowId xmlns:a16="http://schemas.microsoft.com/office/drawing/2014/main" xmlns="" val="10002"/>
                  </a:ext>
                </a:extLst>
              </a:tr>
              <a:tr h="541225">
                <a:tc>
                  <a:txBody>
                    <a:bodyPr/>
                    <a:lstStyle/>
                    <a:p>
                      <a:pPr marL="0" lvl="0" indent="0" algn="l" rtl="0">
                        <a:spcBef>
                          <a:spcPts val="0"/>
                        </a:spcBef>
                        <a:spcAft>
                          <a:spcPts val="0"/>
                        </a:spcAft>
                        <a:buNone/>
                      </a:pPr>
                      <a:r>
                        <a:rPr lang="en">
                          <a:solidFill>
                            <a:srgbClr val="351C75"/>
                          </a:solidFill>
                          <a:latin typeface="Montserrat"/>
                          <a:ea typeface="Montserrat"/>
                          <a:cs typeface="Montserrat"/>
                          <a:sym typeface="Montserrat"/>
                        </a:rPr>
                        <a:t>3</a:t>
                      </a:r>
                      <a:r>
                        <a:rPr lang="en">
                          <a:solidFill>
                            <a:srgbClr val="1E94EB"/>
                          </a:solidFill>
                          <a:latin typeface="Montserrat"/>
                          <a:ea typeface="Montserrat"/>
                          <a:cs typeface="Montserrat"/>
                          <a:sym typeface="Montserrat"/>
                        </a:rPr>
                        <a:t> </a:t>
                      </a:r>
                      <a:endParaRPr>
                        <a:solidFill>
                          <a:srgbClr val="1E94EB"/>
                        </a:solidFill>
                        <a:latin typeface="Montserrat"/>
                        <a:ea typeface="Montserrat"/>
                        <a:cs typeface="Montserrat"/>
                        <a:sym typeface="Montserrat"/>
                      </a:endParaRPr>
                    </a:p>
                  </a:txBody>
                  <a:tcPr marL="91425" marR="91425" marT="91425" marB="91425" anchor="ctr">
                    <a:lnL w="9525" cap="flat" cmpd="sng">
                      <a:solidFill>
                        <a:srgbClr val="666666">
                          <a:alpha val="0"/>
                        </a:srgbClr>
                      </a:solidFill>
                      <a:prstDash val="solid"/>
                      <a:round/>
                      <a:headEnd type="none" w="sm" len="sm"/>
                      <a:tailEnd type="none" w="sm" len="sm"/>
                    </a:lnL>
                    <a:lnR w="9525" cap="flat" cmpd="sng">
                      <a:solidFill>
                        <a:srgbClr val="666666">
                          <a:alpha val="0"/>
                        </a:srgbClr>
                      </a:solidFill>
                      <a:prstDash val="solid"/>
                      <a:round/>
                      <a:headEnd type="none" w="sm" len="sm"/>
                      <a:tailEnd type="none" w="sm" len="sm"/>
                    </a:lnR>
                    <a:lnT w="9525" cap="flat" cmpd="sng">
                      <a:solidFill>
                        <a:srgbClr val="666666"/>
                      </a:solidFill>
                      <a:prstDash val="dot"/>
                      <a:round/>
                      <a:headEnd type="none" w="sm" len="sm"/>
                      <a:tailEnd type="none" w="sm" len="sm"/>
                    </a:lnT>
                    <a:lnB w="9525" cap="flat" cmpd="sng">
                      <a:solidFill>
                        <a:srgbClr val="666666"/>
                      </a:solidFill>
                      <a:prstDash val="dot"/>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Montserrat"/>
                          <a:ea typeface="Montserrat"/>
                          <a:cs typeface="Montserrat"/>
                          <a:sym typeface="Montserrat"/>
                        </a:rPr>
                        <a:t>How Coursera partners with universities to integrate online learning</a:t>
                      </a:r>
                      <a:endParaRPr>
                        <a:solidFill>
                          <a:schemeClr val="dk1"/>
                        </a:solidFill>
                        <a:latin typeface="Montserrat"/>
                        <a:ea typeface="Montserrat"/>
                        <a:cs typeface="Montserrat"/>
                        <a:sym typeface="Montserrat"/>
                      </a:endParaRPr>
                    </a:p>
                  </a:txBody>
                  <a:tcPr marL="91425" marR="91425" marT="91425" marB="91425" anchor="ctr">
                    <a:lnL w="9525" cap="flat" cmpd="sng">
                      <a:solidFill>
                        <a:srgbClr val="666666">
                          <a:alpha val="0"/>
                        </a:srgbClr>
                      </a:solidFill>
                      <a:prstDash val="solid"/>
                      <a:round/>
                      <a:headEnd type="none" w="sm" len="sm"/>
                      <a:tailEnd type="none" w="sm" len="sm"/>
                    </a:lnL>
                    <a:lnR w="9525" cap="flat" cmpd="sng">
                      <a:solidFill>
                        <a:srgbClr val="666666">
                          <a:alpha val="0"/>
                        </a:srgbClr>
                      </a:solidFill>
                      <a:prstDash val="solid"/>
                      <a:round/>
                      <a:headEnd type="none" w="sm" len="sm"/>
                      <a:tailEnd type="none" w="sm" len="sm"/>
                    </a:lnR>
                    <a:lnT w="9525" cap="flat" cmpd="sng">
                      <a:solidFill>
                        <a:srgbClr val="666666"/>
                      </a:solidFill>
                      <a:prstDash val="dot"/>
                      <a:round/>
                      <a:headEnd type="none" w="sm" len="sm"/>
                      <a:tailEnd type="none" w="sm" len="sm"/>
                    </a:lnT>
                    <a:lnB w="9525" cap="flat" cmpd="sng">
                      <a:solidFill>
                        <a:srgbClr val="666666"/>
                      </a:solidFill>
                      <a:prstDash val="dot"/>
                      <a:round/>
                      <a:headEnd type="none" w="sm" len="sm"/>
                      <a:tailEnd type="none" w="sm" len="sm"/>
                    </a:lnB>
                  </a:tcPr>
                </a:tc>
                <a:extLst>
                  <a:ext uri="{0D108BD9-81ED-4DB2-BD59-A6C34878D82A}">
                    <a16:rowId xmlns:a16="http://schemas.microsoft.com/office/drawing/2014/main" xmlns="" val="10003"/>
                  </a:ext>
                </a:extLst>
              </a:tr>
              <a:tr h="541225">
                <a:tc>
                  <a:txBody>
                    <a:bodyPr/>
                    <a:lstStyle/>
                    <a:p>
                      <a:pPr marL="0" lvl="0" indent="0" algn="l" rtl="0">
                        <a:spcBef>
                          <a:spcPts val="0"/>
                        </a:spcBef>
                        <a:spcAft>
                          <a:spcPts val="0"/>
                        </a:spcAft>
                        <a:buClr>
                          <a:srgbClr val="000000"/>
                        </a:buClr>
                        <a:buSzPts val="1100"/>
                        <a:buFont typeface="Arial"/>
                        <a:buNone/>
                      </a:pPr>
                      <a:r>
                        <a:rPr lang="en">
                          <a:solidFill>
                            <a:srgbClr val="351C75"/>
                          </a:solidFill>
                          <a:latin typeface="Montserrat"/>
                          <a:ea typeface="Montserrat"/>
                          <a:cs typeface="Montserrat"/>
                          <a:sym typeface="Montserrat"/>
                        </a:rPr>
                        <a:t>4</a:t>
                      </a:r>
                      <a:endParaRPr sz="1000">
                        <a:solidFill>
                          <a:srgbClr val="351C75"/>
                        </a:solidFill>
                        <a:latin typeface="Montserrat"/>
                        <a:ea typeface="Montserrat"/>
                        <a:cs typeface="Montserrat"/>
                        <a:sym typeface="Montserrat"/>
                      </a:endParaRPr>
                    </a:p>
                  </a:txBody>
                  <a:tcPr marL="91425" marR="91425" marT="91425" marB="91425" anchor="ctr">
                    <a:lnL w="9525" cap="flat" cmpd="sng">
                      <a:solidFill>
                        <a:srgbClr val="666666">
                          <a:alpha val="0"/>
                        </a:srgbClr>
                      </a:solidFill>
                      <a:prstDash val="solid"/>
                      <a:round/>
                      <a:headEnd type="none" w="sm" len="sm"/>
                      <a:tailEnd type="none" w="sm" len="sm"/>
                    </a:lnL>
                    <a:lnR w="9525" cap="flat" cmpd="sng">
                      <a:solidFill>
                        <a:srgbClr val="666666">
                          <a:alpha val="0"/>
                        </a:srgbClr>
                      </a:solidFill>
                      <a:prstDash val="solid"/>
                      <a:round/>
                      <a:headEnd type="none" w="sm" len="sm"/>
                      <a:tailEnd type="none" w="sm" len="sm"/>
                    </a:lnR>
                    <a:lnT w="9525" cap="flat" cmpd="sng">
                      <a:solidFill>
                        <a:srgbClr val="666666"/>
                      </a:solidFill>
                      <a:prstDash val="dot"/>
                      <a:round/>
                      <a:headEnd type="none" w="sm" len="sm"/>
                      <a:tailEnd type="none" w="sm" len="sm"/>
                    </a:lnT>
                    <a:lnB w="9525" cap="flat" cmpd="sng">
                      <a:solidFill>
                        <a:srgbClr val="666666"/>
                      </a:solidFill>
                      <a:prstDash val="dot"/>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Speaker discussion</a:t>
                      </a:r>
                      <a:endParaRPr>
                        <a:latin typeface="Montserrat"/>
                        <a:ea typeface="Montserrat"/>
                        <a:cs typeface="Montserrat"/>
                        <a:sym typeface="Montserrat"/>
                      </a:endParaRPr>
                    </a:p>
                  </a:txBody>
                  <a:tcPr marL="91425" marR="91425" marT="91425" marB="91425" anchor="ctr">
                    <a:lnL w="9525" cap="flat" cmpd="sng">
                      <a:solidFill>
                        <a:srgbClr val="666666">
                          <a:alpha val="0"/>
                        </a:srgbClr>
                      </a:solidFill>
                      <a:prstDash val="solid"/>
                      <a:round/>
                      <a:headEnd type="none" w="sm" len="sm"/>
                      <a:tailEnd type="none" w="sm" len="sm"/>
                    </a:lnL>
                    <a:lnR w="9525" cap="flat" cmpd="sng">
                      <a:solidFill>
                        <a:srgbClr val="666666">
                          <a:alpha val="0"/>
                        </a:srgbClr>
                      </a:solidFill>
                      <a:prstDash val="solid"/>
                      <a:round/>
                      <a:headEnd type="none" w="sm" len="sm"/>
                      <a:tailEnd type="none" w="sm" len="sm"/>
                    </a:lnR>
                    <a:lnT w="9525" cap="flat" cmpd="sng">
                      <a:solidFill>
                        <a:srgbClr val="666666"/>
                      </a:solidFill>
                      <a:prstDash val="dot"/>
                      <a:round/>
                      <a:headEnd type="none" w="sm" len="sm"/>
                      <a:tailEnd type="none" w="sm" len="sm"/>
                    </a:lnT>
                    <a:lnB w="9525" cap="flat" cmpd="sng">
                      <a:solidFill>
                        <a:srgbClr val="666666"/>
                      </a:solidFill>
                      <a:prstDash val="dot"/>
                      <a:round/>
                      <a:headEnd type="none" w="sm" len="sm"/>
                      <a:tailEnd type="none" w="sm" len="sm"/>
                    </a:lnB>
                  </a:tcPr>
                </a:tc>
                <a:extLst>
                  <a:ext uri="{0D108BD9-81ED-4DB2-BD59-A6C34878D82A}">
                    <a16:rowId xmlns:a16="http://schemas.microsoft.com/office/drawing/2014/main" xmlns="" val="10004"/>
                  </a:ext>
                </a:extLst>
              </a:tr>
              <a:tr h="541225">
                <a:tc>
                  <a:txBody>
                    <a:bodyPr/>
                    <a:lstStyle/>
                    <a:p>
                      <a:pPr marL="0" lvl="0" indent="0" algn="l" rtl="0">
                        <a:spcBef>
                          <a:spcPts val="0"/>
                        </a:spcBef>
                        <a:spcAft>
                          <a:spcPts val="0"/>
                        </a:spcAft>
                        <a:buNone/>
                      </a:pPr>
                      <a:r>
                        <a:rPr lang="en">
                          <a:solidFill>
                            <a:srgbClr val="351C75"/>
                          </a:solidFill>
                          <a:latin typeface="Montserrat"/>
                          <a:ea typeface="Montserrat"/>
                          <a:cs typeface="Montserrat"/>
                          <a:sym typeface="Montserrat"/>
                        </a:rPr>
                        <a:t>5</a:t>
                      </a:r>
                      <a:endParaRPr>
                        <a:solidFill>
                          <a:srgbClr val="351C75"/>
                        </a:solidFill>
                        <a:latin typeface="Montserrat"/>
                        <a:ea typeface="Montserrat"/>
                        <a:cs typeface="Montserrat"/>
                        <a:sym typeface="Montserrat"/>
                      </a:endParaRPr>
                    </a:p>
                  </a:txBody>
                  <a:tcPr marL="91425" marR="91425" marT="91425" marB="91425" anchor="ctr">
                    <a:lnL w="9525" cap="flat" cmpd="sng">
                      <a:solidFill>
                        <a:srgbClr val="666666">
                          <a:alpha val="0"/>
                        </a:srgbClr>
                      </a:solidFill>
                      <a:prstDash val="solid"/>
                      <a:round/>
                      <a:headEnd type="none" w="sm" len="sm"/>
                      <a:tailEnd type="none" w="sm" len="sm"/>
                    </a:lnL>
                    <a:lnR w="9525" cap="flat" cmpd="sng">
                      <a:solidFill>
                        <a:srgbClr val="666666">
                          <a:alpha val="0"/>
                        </a:srgbClr>
                      </a:solidFill>
                      <a:prstDash val="solid"/>
                      <a:round/>
                      <a:headEnd type="none" w="sm" len="sm"/>
                      <a:tailEnd type="none" w="sm" len="sm"/>
                    </a:lnR>
                    <a:lnT w="9525" cap="flat" cmpd="sng">
                      <a:solidFill>
                        <a:srgbClr val="666666"/>
                      </a:solidFill>
                      <a:prstDash val="dot"/>
                      <a:round/>
                      <a:headEnd type="none" w="sm" len="sm"/>
                      <a:tailEnd type="none" w="sm" len="sm"/>
                    </a:lnT>
                    <a:lnB w="9525" cap="flat" cmpd="sng">
                      <a:solidFill>
                        <a:srgbClr val="666666"/>
                      </a:solidFill>
                      <a:prstDash val="dot"/>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Montserrat"/>
                          <a:ea typeface="Montserrat"/>
                          <a:cs typeface="Montserrat"/>
                          <a:sym typeface="Montserrat"/>
                        </a:rPr>
                        <a:t>Audience Q&amp;A</a:t>
                      </a:r>
                      <a:endParaRPr>
                        <a:solidFill>
                          <a:schemeClr val="dk1"/>
                        </a:solidFill>
                        <a:latin typeface="Montserrat"/>
                        <a:ea typeface="Montserrat"/>
                        <a:cs typeface="Montserrat"/>
                        <a:sym typeface="Montserrat"/>
                      </a:endParaRPr>
                    </a:p>
                  </a:txBody>
                  <a:tcPr marL="91425" marR="91425" marT="91425" marB="91425" anchor="ctr">
                    <a:lnL w="9525" cap="flat" cmpd="sng">
                      <a:solidFill>
                        <a:srgbClr val="666666">
                          <a:alpha val="0"/>
                        </a:srgbClr>
                      </a:solidFill>
                      <a:prstDash val="solid"/>
                      <a:round/>
                      <a:headEnd type="none" w="sm" len="sm"/>
                      <a:tailEnd type="none" w="sm" len="sm"/>
                    </a:lnL>
                    <a:lnR w="9525" cap="flat" cmpd="sng">
                      <a:solidFill>
                        <a:srgbClr val="666666">
                          <a:alpha val="0"/>
                        </a:srgbClr>
                      </a:solidFill>
                      <a:prstDash val="solid"/>
                      <a:round/>
                      <a:headEnd type="none" w="sm" len="sm"/>
                      <a:tailEnd type="none" w="sm" len="sm"/>
                    </a:lnR>
                    <a:lnT w="9525" cap="flat" cmpd="sng">
                      <a:solidFill>
                        <a:srgbClr val="666666"/>
                      </a:solidFill>
                      <a:prstDash val="dot"/>
                      <a:round/>
                      <a:headEnd type="none" w="sm" len="sm"/>
                      <a:tailEnd type="none" w="sm" len="sm"/>
                    </a:lnT>
                    <a:lnB w="9525" cap="flat" cmpd="sng">
                      <a:solidFill>
                        <a:srgbClr val="666666"/>
                      </a:solidFill>
                      <a:prstDash val="dot"/>
                      <a:round/>
                      <a:headEnd type="none" w="sm" len="sm"/>
                      <a:tailEnd type="none" w="sm" len="sm"/>
                    </a:lnB>
                  </a:tcPr>
                </a:tc>
                <a:extLst>
                  <a:ext uri="{0D108BD9-81ED-4DB2-BD59-A6C34878D82A}">
                    <a16:rowId xmlns:a16="http://schemas.microsoft.com/office/drawing/2014/main" xmlns="" val="10005"/>
                  </a:ext>
                </a:extLst>
              </a:tr>
            </a:tbl>
          </a:graphicData>
        </a:graphic>
      </p:graphicFrame>
      <p:sp>
        <p:nvSpPr>
          <p:cNvPr id="723" name="Google Shape;723;p207"/>
          <p:cNvSpPr/>
          <p:nvPr/>
        </p:nvSpPr>
        <p:spPr>
          <a:xfrm>
            <a:off x="5711100" y="-915600"/>
            <a:ext cx="1363500" cy="1363500"/>
          </a:xfrm>
          <a:prstGeom prst="ellipse">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2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500"/>
              <a:buFont typeface="Calibri"/>
              <a:buNone/>
            </a:pPr>
            <a:r>
              <a:rPr lang="en" sz="4000"/>
              <a:t>Reposition Career Services</a:t>
            </a:r>
            <a:endParaRPr sz="4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226"/>
          <p:cNvSpPr txBox="1">
            <a:spLocks noGrp="1"/>
          </p:cNvSpPr>
          <p:nvPr>
            <p:ph type="title"/>
          </p:nvPr>
        </p:nvSpPr>
        <p:spPr>
          <a:xfrm>
            <a:off x="628650" y="2251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The Natural Partnership</a:t>
            </a:r>
            <a:endParaRPr sz="3200"/>
          </a:p>
        </p:txBody>
      </p:sp>
      <p:grpSp>
        <p:nvGrpSpPr>
          <p:cNvPr id="901" name="Google Shape;901;p226"/>
          <p:cNvGrpSpPr/>
          <p:nvPr/>
        </p:nvGrpSpPr>
        <p:grpSpPr>
          <a:xfrm>
            <a:off x="2583203" y="947876"/>
            <a:ext cx="3977653" cy="3958179"/>
            <a:chOff x="1412270" y="70442"/>
            <a:chExt cx="5303537" cy="5277572"/>
          </a:xfrm>
        </p:grpSpPr>
        <p:sp>
          <p:nvSpPr>
            <p:cNvPr id="902" name="Google Shape;902;p226"/>
            <p:cNvSpPr/>
            <p:nvPr/>
          </p:nvSpPr>
          <p:spPr>
            <a:xfrm>
              <a:off x="1881902" y="352213"/>
              <a:ext cx="4551600" cy="4551600"/>
            </a:xfrm>
            <a:prstGeom prst="pie">
              <a:avLst>
                <a:gd name="adj1" fmla="val 16200000"/>
                <a:gd name="adj2" fmla="val 1800000"/>
              </a:avLst>
            </a:prstGeom>
            <a:solidFill>
              <a:srgbClr val="4372C3"/>
            </a:solidFill>
            <a:ln w="19050" cap="flat" cmpd="sng">
              <a:solidFill>
                <a:srgbClr val="FFC000"/>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03" name="Google Shape;903;p226"/>
            <p:cNvSpPr txBox="1"/>
            <p:nvPr/>
          </p:nvSpPr>
          <p:spPr>
            <a:xfrm>
              <a:off x="4280746" y="1316736"/>
              <a:ext cx="1625700" cy="1354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FFC000"/>
                </a:buClr>
                <a:buSzPts val="1800"/>
                <a:buFont typeface="Calibri"/>
                <a:buNone/>
              </a:pPr>
              <a:r>
                <a:rPr lang="en" sz="1800" b="1">
                  <a:solidFill>
                    <a:srgbClr val="FFC000"/>
                  </a:solidFill>
                  <a:latin typeface="Calibri"/>
                  <a:ea typeface="Calibri"/>
                  <a:cs typeface="Calibri"/>
                  <a:sym typeface="Calibri"/>
                </a:rPr>
                <a:t>Career Services</a:t>
              </a:r>
              <a:endParaRPr sz="1100"/>
            </a:p>
          </p:txBody>
        </p:sp>
        <p:sp>
          <p:nvSpPr>
            <p:cNvPr id="904" name="Google Shape;904;p226"/>
            <p:cNvSpPr/>
            <p:nvPr/>
          </p:nvSpPr>
          <p:spPr>
            <a:xfrm>
              <a:off x="1788159" y="514773"/>
              <a:ext cx="4551600" cy="4551600"/>
            </a:xfrm>
            <a:prstGeom prst="pie">
              <a:avLst>
                <a:gd name="adj1" fmla="val 1800000"/>
                <a:gd name="adj2" fmla="val 9000000"/>
              </a:avLst>
            </a:prstGeom>
            <a:solidFill>
              <a:srgbClr val="4372C3"/>
            </a:solidFill>
            <a:ln w="19050" cap="flat" cmpd="sng">
              <a:solidFill>
                <a:srgbClr val="FFC000"/>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05" name="Google Shape;905;p226"/>
            <p:cNvSpPr txBox="1"/>
            <p:nvPr/>
          </p:nvSpPr>
          <p:spPr>
            <a:xfrm>
              <a:off x="2871893" y="3467946"/>
              <a:ext cx="2438400" cy="11922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FFC000"/>
                </a:buClr>
                <a:buSzPts val="1800"/>
                <a:buFont typeface="Calibri"/>
                <a:buNone/>
              </a:pPr>
              <a:r>
                <a:rPr lang="en" sz="1800" b="1">
                  <a:solidFill>
                    <a:srgbClr val="FFC000"/>
                  </a:solidFill>
                  <a:latin typeface="Calibri"/>
                  <a:ea typeface="Calibri"/>
                  <a:cs typeface="Calibri"/>
                  <a:sym typeface="Calibri"/>
                </a:rPr>
                <a:t>Alumni Association </a:t>
              </a:r>
              <a:endParaRPr sz="1100"/>
            </a:p>
          </p:txBody>
        </p:sp>
        <p:sp>
          <p:nvSpPr>
            <p:cNvPr id="906" name="Google Shape;906;p226"/>
            <p:cNvSpPr/>
            <p:nvPr/>
          </p:nvSpPr>
          <p:spPr>
            <a:xfrm>
              <a:off x="1694416" y="352213"/>
              <a:ext cx="4551600" cy="4551600"/>
            </a:xfrm>
            <a:prstGeom prst="pie">
              <a:avLst>
                <a:gd name="adj1" fmla="val 9000000"/>
                <a:gd name="adj2" fmla="val 16200000"/>
              </a:avLst>
            </a:prstGeom>
            <a:solidFill>
              <a:schemeClr val="accent1"/>
            </a:solidFill>
            <a:ln w="19050" cap="flat" cmpd="sng">
              <a:solidFill>
                <a:srgbClr val="FFC000"/>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07" name="Google Shape;907;p226"/>
            <p:cNvSpPr txBox="1"/>
            <p:nvPr/>
          </p:nvSpPr>
          <p:spPr>
            <a:xfrm>
              <a:off x="2221653" y="1316736"/>
              <a:ext cx="1625700" cy="13548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FFC000"/>
                </a:buClr>
                <a:buSzPts val="1800"/>
                <a:buFont typeface="Calibri"/>
                <a:buNone/>
              </a:pPr>
              <a:r>
                <a:rPr lang="en" sz="1800" b="1">
                  <a:solidFill>
                    <a:srgbClr val="FFC000"/>
                  </a:solidFill>
                  <a:latin typeface="Calibri"/>
                  <a:ea typeface="Calibri"/>
                  <a:cs typeface="Calibri"/>
                  <a:sym typeface="Calibri"/>
                </a:rPr>
                <a:t>Continuing Education</a:t>
              </a:r>
              <a:endParaRPr sz="1100"/>
            </a:p>
          </p:txBody>
        </p:sp>
        <p:sp>
          <p:nvSpPr>
            <p:cNvPr id="908" name="Google Shape;908;p226"/>
            <p:cNvSpPr/>
            <p:nvPr/>
          </p:nvSpPr>
          <p:spPr>
            <a:xfrm>
              <a:off x="1600507" y="70442"/>
              <a:ext cx="5115300" cy="5115300"/>
            </a:xfrm>
            <a:custGeom>
              <a:avLst/>
              <a:gdLst/>
              <a:ahLst/>
              <a:cxnLst/>
              <a:rect l="l" t="t" r="r" b="b"/>
              <a:pathLst>
                <a:path w="120000" h="120000" extrusionOk="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09" name="Google Shape;909;p226"/>
            <p:cNvSpPr/>
            <p:nvPr/>
          </p:nvSpPr>
          <p:spPr>
            <a:xfrm>
              <a:off x="1506389" y="232714"/>
              <a:ext cx="5115300" cy="5115300"/>
            </a:xfrm>
            <a:custGeom>
              <a:avLst/>
              <a:gdLst/>
              <a:ahLst/>
              <a:cxnLst/>
              <a:rect l="l" t="t" r="r" b="b"/>
              <a:pathLst>
                <a:path w="120000" h="120000" extrusionOk="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10" name="Google Shape;910;p226"/>
            <p:cNvSpPr/>
            <p:nvPr/>
          </p:nvSpPr>
          <p:spPr>
            <a:xfrm>
              <a:off x="1412270" y="70442"/>
              <a:ext cx="5115300" cy="5115300"/>
            </a:xfrm>
            <a:custGeom>
              <a:avLst/>
              <a:gdLst/>
              <a:ahLst/>
              <a:cxnLst/>
              <a:rect l="l" t="t" r="r" b="b"/>
              <a:pathLst>
                <a:path w="120000" h="120000" extrusionOk="0">
                  <a:moveTo>
                    <a:pt x="11561" y="87966"/>
                  </a:moveTo>
                  <a:lnTo>
                    <a:pt x="11561" y="87966"/>
                  </a:lnTo>
                  <a:cubicBezTo>
                    <a:pt x="2017" y="71436"/>
                    <a:pt x="1562" y="51181"/>
                    <a:pt x="10353" y="34238"/>
                  </a:cubicBezTo>
                  <a:cubicBezTo>
                    <a:pt x="19144" y="17296"/>
                    <a:pt x="35968" y="6007"/>
                    <a:pt x="54979" y="4293"/>
                  </a:cubicBezTo>
                  <a:lnTo>
                    <a:pt x="54979" y="239"/>
                  </a:lnTo>
                  <a:lnTo>
                    <a:pt x="60009" y="7118"/>
                  </a:lnTo>
                  <a:lnTo>
                    <a:pt x="54977" y="14476"/>
                  </a:lnTo>
                  <a:lnTo>
                    <a:pt x="54978" y="10423"/>
                  </a:lnTo>
                  <a:lnTo>
                    <a:pt x="54978" y="10423"/>
                  </a:lnTo>
                  <a:cubicBezTo>
                    <a:pt x="38157" y="12127"/>
                    <a:pt x="23347" y="22244"/>
                    <a:pt x="15643" y="37294"/>
                  </a:cubicBezTo>
                  <a:cubicBezTo>
                    <a:pt x="7939" y="52344"/>
                    <a:pt x="8392" y="70273"/>
                    <a:pt x="16845" y="84915"/>
                  </a:cubicBezTo>
                  <a:close/>
                </a:path>
              </a:pathLst>
            </a:cu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227"/>
          <p:cNvSpPr txBox="1">
            <a:spLocks noGrp="1"/>
          </p:cNvSpPr>
          <p:nvPr>
            <p:ph type="ctrTitle"/>
          </p:nvPr>
        </p:nvSpPr>
        <p:spPr>
          <a:xfrm>
            <a:off x="571500" y="916775"/>
            <a:ext cx="82362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r>
              <a:rPr lang="en" sz="4000" dirty="0"/>
              <a:t>Increase the Reach of Career </a:t>
            </a:r>
            <a:br>
              <a:rPr lang="en" sz="4000" dirty="0"/>
            </a:br>
            <a:r>
              <a:rPr lang="en" sz="4000" dirty="0"/>
              <a:t>Services through Technology</a:t>
            </a:r>
            <a:endParaRPr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2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UCI’s Three Talent Pools</a:t>
            </a:r>
            <a:endParaRPr sz="3200"/>
          </a:p>
        </p:txBody>
      </p:sp>
      <p:sp>
        <p:nvSpPr>
          <p:cNvPr id="922" name="Google Shape;922;p2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23</a:t>
            </a:fld>
            <a:endParaRPr sz="1100"/>
          </a:p>
        </p:txBody>
      </p:sp>
      <p:sp>
        <p:nvSpPr>
          <p:cNvPr id="923" name="Google Shape;923;p228"/>
          <p:cNvSpPr/>
          <p:nvPr/>
        </p:nvSpPr>
        <p:spPr>
          <a:xfrm>
            <a:off x="3457575" y="1063228"/>
            <a:ext cx="2286000" cy="2228700"/>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100" b="1">
                <a:solidFill>
                  <a:srgbClr val="FFC000"/>
                </a:solidFill>
                <a:latin typeface="Calibri"/>
                <a:ea typeface="Calibri"/>
                <a:cs typeface="Calibri"/>
                <a:sym typeface="Calibri"/>
              </a:rPr>
              <a:t>STUDENTS</a:t>
            </a:r>
            <a:endParaRPr sz="1100"/>
          </a:p>
          <a:p>
            <a:pPr marL="0" marR="0" lvl="0" indent="0" algn="ctr" rtl="0">
              <a:spcBef>
                <a:spcPts val="0"/>
              </a:spcBef>
              <a:spcAft>
                <a:spcPts val="0"/>
              </a:spcAft>
              <a:buNone/>
            </a:pPr>
            <a:r>
              <a:rPr lang="en" sz="2100" b="1">
                <a:solidFill>
                  <a:srgbClr val="FFC000"/>
                </a:solidFill>
                <a:latin typeface="Calibri"/>
                <a:ea typeface="Calibri"/>
                <a:cs typeface="Calibri"/>
                <a:sym typeface="Calibri"/>
              </a:rPr>
              <a:t>36,000</a:t>
            </a:r>
            <a:endParaRPr sz="2400" b="1">
              <a:solidFill>
                <a:srgbClr val="FFC000"/>
              </a:solidFill>
              <a:latin typeface="Calibri"/>
              <a:ea typeface="Calibri"/>
              <a:cs typeface="Calibri"/>
              <a:sym typeface="Calibri"/>
            </a:endParaRPr>
          </a:p>
        </p:txBody>
      </p:sp>
      <p:sp>
        <p:nvSpPr>
          <p:cNvPr id="924" name="Google Shape;924;p228"/>
          <p:cNvSpPr/>
          <p:nvPr/>
        </p:nvSpPr>
        <p:spPr>
          <a:xfrm>
            <a:off x="1143000" y="2571750"/>
            <a:ext cx="2286000" cy="2228700"/>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100" b="1">
                <a:solidFill>
                  <a:srgbClr val="FFC000"/>
                </a:solidFill>
                <a:latin typeface="Calibri"/>
                <a:ea typeface="Calibri"/>
                <a:cs typeface="Calibri"/>
                <a:sym typeface="Calibri"/>
              </a:rPr>
              <a:t>ALUMNI</a:t>
            </a:r>
            <a:endParaRPr sz="1100"/>
          </a:p>
          <a:p>
            <a:pPr marL="0" marR="0" lvl="0" indent="0" algn="ctr" rtl="0">
              <a:spcBef>
                <a:spcPts val="0"/>
              </a:spcBef>
              <a:spcAft>
                <a:spcPts val="0"/>
              </a:spcAft>
              <a:buNone/>
            </a:pPr>
            <a:r>
              <a:rPr lang="en" sz="2100" b="1">
                <a:solidFill>
                  <a:srgbClr val="FFC000"/>
                </a:solidFill>
                <a:latin typeface="Arial"/>
                <a:ea typeface="Arial"/>
                <a:cs typeface="Arial"/>
                <a:sym typeface="Arial"/>
              </a:rPr>
              <a:t>200,000</a:t>
            </a:r>
            <a:endParaRPr sz="1100"/>
          </a:p>
        </p:txBody>
      </p:sp>
      <p:sp>
        <p:nvSpPr>
          <p:cNvPr id="925" name="Google Shape;925;p228"/>
          <p:cNvSpPr/>
          <p:nvPr/>
        </p:nvSpPr>
        <p:spPr>
          <a:xfrm>
            <a:off x="5772150" y="2571750"/>
            <a:ext cx="2286000" cy="2228700"/>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100" b="1">
                <a:solidFill>
                  <a:srgbClr val="FFC000"/>
                </a:solidFill>
                <a:latin typeface="Calibri"/>
                <a:ea typeface="Calibri"/>
                <a:cs typeface="Calibri"/>
                <a:sym typeface="Calibri"/>
              </a:rPr>
              <a:t>CE GRADS</a:t>
            </a:r>
            <a:endParaRPr sz="1100"/>
          </a:p>
          <a:p>
            <a:pPr marL="0" marR="0" lvl="0" indent="0" algn="ctr" rtl="0">
              <a:spcBef>
                <a:spcPts val="0"/>
              </a:spcBef>
              <a:spcAft>
                <a:spcPts val="0"/>
              </a:spcAft>
              <a:buNone/>
            </a:pPr>
            <a:r>
              <a:rPr lang="en" sz="2100" b="1">
                <a:solidFill>
                  <a:srgbClr val="FFC000"/>
                </a:solidFill>
                <a:latin typeface="Calibri"/>
                <a:ea typeface="Calibri"/>
                <a:cs typeface="Calibri"/>
                <a:sym typeface="Calibri"/>
              </a:rPr>
              <a:t>35,000</a:t>
            </a:r>
            <a:endParaRPr sz="1100"/>
          </a:p>
        </p:txBody>
      </p:sp>
      <p:sp>
        <p:nvSpPr>
          <p:cNvPr id="926" name="Google Shape;926;p228"/>
          <p:cNvSpPr txBox="1"/>
          <p:nvPr/>
        </p:nvSpPr>
        <p:spPr>
          <a:xfrm>
            <a:off x="7631782" y="1063228"/>
            <a:ext cx="1225955"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chemeClr val="dk1"/>
                </a:solidFill>
                <a:latin typeface="Calibri"/>
                <a:ea typeface="Calibri"/>
                <a:cs typeface="Calibri"/>
                <a:sym typeface="Calibri"/>
              </a:rPr>
              <a:t>Entry Level</a:t>
            </a:r>
            <a:endParaRPr sz="1100"/>
          </a:p>
        </p:txBody>
      </p:sp>
      <p:sp>
        <p:nvSpPr>
          <p:cNvPr id="927" name="Google Shape;927;p228"/>
          <p:cNvSpPr txBox="1"/>
          <p:nvPr/>
        </p:nvSpPr>
        <p:spPr>
          <a:xfrm>
            <a:off x="7640555" y="2571749"/>
            <a:ext cx="15033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chemeClr val="dk1"/>
                </a:solidFill>
                <a:latin typeface="Calibri"/>
                <a:ea typeface="Calibri"/>
                <a:cs typeface="Calibri"/>
                <a:sym typeface="Calibri"/>
              </a:rPr>
              <a:t>Experienced</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2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The Three Tiers of Career Services </a:t>
            </a:r>
            <a:br>
              <a:rPr lang="en" sz="3200"/>
            </a:br>
            <a:r>
              <a:rPr lang="en" sz="3200"/>
              <a:t>for CE Students</a:t>
            </a:r>
            <a:endParaRPr sz="3200"/>
          </a:p>
        </p:txBody>
      </p:sp>
      <p:sp>
        <p:nvSpPr>
          <p:cNvPr id="933" name="Google Shape;933;p22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381000" algn="l" rtl="0">
              <a:lnSpc>
                <a:spcPct val="90000"/>
              </a:lnSpc>
              <a:spcBef>
                <a:spcPts val="0"/>
              </a:spcBef>
              <a:spcAft>
                <a:spcPts val="0"/>
              </a:spcAft>
              <a:buClr>
                <a:schemeClr val="dk1"/>
              </a:buClr>
              <a:buSzPts val="2200"/>
              <a:buFont typeface="Calibri"/>
              <a:buAutoNum type="arabicPeriod"/>
            </a:pPr>
            <a:r>
              <a:rPr lang="en" sz="2200"/>
              <a:t>Website information</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Technology-based services</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Customized treatments</a:t>
            </a:r>
            <a:endParaRPr sz="2200"/>
          </a:p>
          <a:p>
            <a:pPr marL="381000" lvl="0" indent="-241300" algn="l" rtl="0">
              <a:lnSpc>
                <a:spcPct val="90000"/>
              </a:lnSpc>
              <a:spcBef>
                <a:spcPts val="800"/>
              </a:spcBef>
              <a:spcAft>
                <a:spcPts val="0"/>
              </a:spcAft>
              <a:buClr>
                <a:schemeClr val="dk1"/>
              </a:buClr>
              <a:buSzPts val="2100"/>
              <a:buFont typeface="Calibri"/>
              <a:buNone/>
            </a:pPr>
            <a:endParaRPr sz="1100"/>
          </a:p>
          <a:p>
            <a:pPr marL="381000" lvl="0" indent="-241300" algn="l" rtl="0">
              <a:lnSpc>
                <a:spcPct val="90000"/>
              </a:lnSpc>
              <a:spcBef>
                <a:spcPts val="800"/>
              </a:spcBef>
              <a:spcAft>
                <a:spcPts val="0"/>
              </a:spcAft>
              <a:buClr>
                <a:schemeClr val="dk1"/>
              </a:buClr>
              <a:buSzPts val="2100"/>
              <a:buFont typeface="Calibri"/>
              <a:buNone/>
            </a:pP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pic>
        <p:nvPicPr>
          <p:cNvPr id="939" name="Google Shape;939;p230" descr="16-pointed brightmark, blue"/>
          <p:cNvPicPr preferRelativeResize="0"/>
          <p:nvPr/>
        </p:nvPicPr>
        <p:blipFill rotWithShape="1">
          <a:blip r:embed="rId3">
            <a:alphaModFix/>
          </a:blip>
          <a:srcRect/>
          <a:stretch/>
        </p:blipFill>
        <p:spPr>
          <a:xfrm>
            <a:off x="2173927" y="522581"/>
            <a:ext cx="4802483" cy="4802483"/>
          </a:xfrm>
          <a:prstGeom prst="rect">
            <a:avLst/>
          </a:prstGeom>
          <a:noFill/>
          <a:ln>
            <a:noFill/>
          </a:ln>
        </p:spPr>
      </p:pic>
      <p:sp>
        <p:nvSpPr>
          <p:cNvPr id="940" name="Google Shape;940;p230"/>
          <p:cNvSpPr/>
          <p:nvPr/>
        </p:nvSpPr>
        <p:spPr>
          <a:xfrm>
            <a:off x="1143000" y="642938"/>
            <a:ext cx="6858000" cy="10002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FFFFFF"/>
              </a:buClr>
              <a:buSzPts val="2700"/>
              <a:buFont typeface="Calibri"/>
              <a:buNone/>
            </a:pPr>
            <a:r>
              <a:rPr lang="en" sz="2700" b="0" i="0" u="none" strike="noStrike" cap="none">
                <a:solidFill>
                  <a:srgbClr val="FFFFFF"/>
                </a:solidFill>
                <a:latin typeface="Calibri"/>
                <a:ea typeface="Calibri"/>
                <a:cs typeface="Calibri"/>
                <a:sym typeface="Calibri"/>
              </a:rPr>
              <a:t>    </a:t>
            </a:r>
            <a:endParaRPr sz="1100"/>
          </a:p>
          <a:p>
            <a:pPr marL="0" marR="0" lvl="0" indent="0" algn="ctr" rtl="0">
              <a:lnSpc>
                <a:spcPct val="100000"/>
              </a:lnSpc>
              <a:spcBef>
                <a:spcPts val="0"/>
              </a:spcBef>
              <a:spcAft>
                <a:spcPts val="0"/>
              </a:spcAft>
              <a:buClr>
                <a:srgbClr val="FFFFFF"/>
              </a:buClr>
              <a:buSzPts val="2700"/>
              <a:buFont typeface="Arial"/>
              <a:buNone/>
            </a:pPr>
            <a:r>
              <a:rPr lang="en" sz="2700" b="0" i="0" u="none" strike="noStrike" cap="none">
                <a:solidFill>
                  <a:srgbClr val="FFFFFF"/>
                </a:solidFill>
                <a:latin typeface="Arial"/>
                <a:ea typeface="Arial"/>
                <a:cs typeface="Arial"/>
                <a:sym typeface="Arial"/>
              </a:rPr>
              <a:t>The Career Services</a:t>
            </a:r>
            <a:endParaRPr sz="1100"/>
          </a:p>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941" name="Google Shape;941;p230"/>
          <p:cNvSpPr/>
          <p:nvPr/>
        </p:nvSpPr>
        <p:spPr>
          <a:xfrm>
            <a:off x="1920053" y="3983803"/>
            <a:ext cx="2551500" cy="352800"/>
          </a:xfrm>
          <a:prstGeom prst="rect">
            <a:avLst/>
          </a:prstGeom>
          <a:solidFill>
            <a:srgbClr val="FFD200"/>
          </a:solidFill>
          <a:ln w="9525" cap="flat" cmpd="sng">
            <a:solidFill>
              <a:srgbClr val="FFD2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64A4"/>
              </a:buClr>
              <a:buSzPts val="900"/>
              <a:buFont typeface="Arial"/>
              <a:buNone/>
            </a:pPr>
            <a:r>
              <a:rPr lang="en" sz="900" b="1" i="0" u="none" strike="noStrike" cap="none">
                <a:solidFill>
                  <a:srgbClr val="0064A4"/>
                </a:solidFill>
                <a:latin typeface="Arial"/>
                <a:ea typeface="Arial"/>
                <a:cs typeface="Arial"/>
                <a:sym typeface="Arial"/>
              </a:rPr>
              <a:t>VMock</a:t>
            </a:r>
            <a:endParaRPr sz="1100"/>
          </a:p>
        </p:txBody>
      </p:sp>
      <p:sp>
        <p:nvSpPr>
          <p:cNvPr id="942" name="Google Shape;942;p230"/>
          <p:cNvSpPr/>
          <p:nvPr/>
        </p:nvSpPr>
        <p:spPr>
          <a:xfrm>
            <a:off x="1920054" y="2888515"/>
            <a:ext cx="2538600" cy="393000"/>
          </a:xfrm>
          <a:prstGeom prst="rect">
            <a:avLst/>
          </a:prstGeom>
          <a:solidFill>
            <a:srgbClr val="FFD200"/>
          </a:solidFill>
          <a:ln w="9525" cap="flat" cmpd="sng">
            <a:solidFill>
              <a:srgbClr val="FFD2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64A4"/>
              </a:buClr>
              <a:buSzPts val="900"/>
              <a:buFont typeface="Arial"/>
              <a:buNone/>
            </a:pPr>
            <a:r>
              <a:rPr lang="en" sz="900" b="1" i="0" u="none" strike="noStrike" cap="none">
                <a:solidFill>
                  <a:srgbClr val="0064A4"/>
                </a:solidFill>
                <a:latin typeface="Arial"/>
                <a:ea typeface="Arial"/>
                <a:cs typeface="Arial"/>
                <a:sym typeface="Arial"/>
              </a:rPr>
              <a:t>GoinGlobal</a:t>
            </a:r>
            <a:endParaRPr sz="1100"/>
          </a:p>
        </p:txBody>
      </p:sp>
      <p:sp>
        <p:nvSpPr>
          <p:cNvPr id="943" name="Google Shape;943;p230"/>
          <p:cNvSpPr/>
          <p:nvPr/>
        </p:nvSpPr>
        <p:spPr>
          <a:xfrm>
            <a:off x="1920054" y="1803015"/>
            <a:ext cx="2538600" cy="383100"/>
          </a:xfrm>
          <a:prstGeom prst="rect">
            <a:avLst/>
          </a:prstGeom>
          <a:solidFill>
            <a:srgbClr val="FFD200"/>
          </a:solidFill>
          <a:ln w="9525" cap="flat" cmpd="sng">
            <a:solidFill>
              <a:srgbClr val="FFD2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64A4"/>
              </a:buClr>
              <a:buSzPts val="900"/>
              <a:buFont typeface="Arial"/>
              <a:buNone/>
            </a:pPr>
            <a:r>
              <a:rPr lang="en" sz="900" b="1" i="0" u="none" strike="noStrike" cap="none">
                <a:solidFill>
                  <a:srgbClr val="0064A4"/>
                </a:solidFill>
                <a:latin typeface="Arial"/>
                <a:ea typeface="Arial"/>
                <a:cs typeface="Arial"/>
                <a:sym typeface="Arial"/>
              </a:rPr>
              <a:t>Handshake</a:t>
            </a:r>
            <a:endParaRPr sz="1100"/>
          </a:p>
        </p:txBody>
      </p:sp>
      <p:sp>
        <p:nvSpPr>
          <p:cNvPr id="944" name="Google Shape;944;p230"/>
          <p:cNvSpPr/>
          <p:nvPr/>
        </p:nvSpPr>
        <p:spPr>
          <a:xfrm>
            <a:off x="1920053" y="2340869"/>
            <a:ext cx="2551500" cy="393000"/>
          </a:xfrm>
          <a:prstGeom prst="rect">
            <a:avLst/>
          </a:prstGeom>
          <a:solidFill>
            <a:srgbClr val="FFD200"/>
          </a:solidFill>
          <a:ln w="9525" cap="flat" cmpd="sng">
            <a:solidFill>
              <a:srgbClr val="FFD2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64A4"/>
              </a:buClr>
              <a:buSzPts val="900"/>
              <a:buFont typeface="Arial"/>
              <a:buNone/>
            </a:pPr>
            <a:r>
              <a:rPr lang="en" sz="900" b="1" i="0" u="none" strike="noStrike" cap="none">
                <a:solidFill>
                  <a:srgbClr val="0064A4"/>
                </a:solidFill>
                <a:latin typeface="Arial"/>
                <a:ea typeface="Arial"/>
                <a:cs typeface="Arial"/>
                <a:sym typeface="Arial"/>
              </a:rPr>
              <a:t>Career Spots</a:t>
            </a:r>
            <a:endParaRPr sz="1100"/>
          </a:p>
        </p:txBody>
      </p:sp>
      <p:sp>
        <p:nvSpPr>
          <p:cNvPr id="945" name="Google Shape;945;p230"/>
          <p:cNvSpPr/>
          <p:nvPr/>
        </p:nvSpPr>
        <p:spPr>
          <a:xfrm>
            <a:off x="1920054" y="3436160"/>
            <a:ext cx="2538600" cy="393000"/>
          </a:xfrm>
          <a:prstGeom prst="rect">
            <a:avLst/>
          </a:prstGeom>
          <a:solidFill>
            <a:srgbClr val="FFD200"/>
          </a:solidFill>
          <a:ln w="9525" cap="flat" cmpd="sng">
            <a:solidFill>
              <a:srgbClr val="FFD2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64A4"/>
              </a:buClr>
              <a:buSzPts val="900"/>
              <a:buFont typeface="Arial"/>
              <a:buNone/>
            </a:pPr>
            <a:r>
              <a:rPr lang="en" sz="900" b="1" i="0" u="none" strike="noStrike" cap="none">
                <a:solidFill>
                  <a:srgbClr val="0064A4"/>
                </a:solidFill>
                <a:latin typeface="Arial"/>
                <a:ea typeface="Arial"/>
                <a:cs typeface="Arial"/>
                <a:sym typeface="Arial"/>
              </a:rPr>
              <a:t>Versatile PhD</a:t>
            </a:r>
            <a:endParaRPr sz="1100"/>
          </a:p>
        </p:txBody>
      </p:sp>
      <p:sp>
        <p:nvSpPr>
          <p:cNvPr id="946" name="Google Shape;946;p230"/>
          <p:cNvSpPr/>
          <p:nvPr/>
        </p:nvSpPr>
        <p:spPr>
          <a:xfrm>
            <a:off x="4670488" y="3988966"/>
            <a:ext cx="2551500" cy="352800"/>
          </a:xfrm>
          <a:prstGeom prst="rect">
            <a:avLst/>
          </a:prstGeom>
          <a:solidFill>
            <a:srgbClr val="FFD200"/>
          </a:solidFill>
          <a:ln w="9525" cap="flat" cmpd="sng">
            <a:solidFill>
              <a:srgbClr val="FFD2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64A4"/>
              </a:buClr>
              <a:buSzPts val="900"/>
              <a:buFont typeface="Arial"/>
              <a:buNone/>
            </a:pPr>
            <a:r>
              <a:rPr lang="en" sz="900" b="1" i="0" u="none" strike="noStrike" cap="none">
                <a:solidFill>
                  <a:srgbClr val="0064A4"/>
                </a:solidFill>
                <a:latin typeface="Arial"/>
                <a:ea typeface="Arial"/>
                <a:cs typeface="Arial"/>
                <a:sym typeface="Arial"/>
              </a:rPr>
              <a:t>EMSI Career Coach</a:t>
            </a:r>
            <a:endParaRPr sz="1100"/>
          </a:p>
        </p:txBody>
      </p:sp>
      <p:sp>
        <p:nvSpPr>
          <p:cNvPr id="947" name="Google Shape;947;p230"/>
          <p:cNvSpPr/>
          <p:nvPr/>
        </p:nvSpPr>
        <p:spPr>
          <a:xfrm>
            <a:off x="4670488" y="2893678"/>
            <a:ext cx="2538600" cy="393000"/>
          </a:xfrm>
          <a:prstGeom prst="rect">
            <a:avLst/>
          </a:prstGeom>
          <a:solidFill>
            <a:srgbClr val="FFD200"/>
          </a:solidFill>
          <a:ln w="9525" cap="flat" cmpd="sng">
            <a:solidFill>
              <a:srgbClr val="FFD2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64A4"/>
              </a:buClr>
              <a:buSzPts val="900"/>
              <a:buFont typeface="Arial"/>
              <a:buNone/>
            </a:pPr>
            <a:r>
              <a:rPr lang="en" sz="900" b="1" i="0" u="none" strike="noStrike" cap="none">
                <a:solidFill>
                  <a:srgbClr val="0064A4"/>
                </a:solidFill>
                <a:latin typeface="Arial"/>
                <a:ea typeface="Arial"/>
                <a:cs typeface="Arial"/>
                <a:sym typeface="Arial"/>
              </a:rPr>
              <a:t>Career Fairs Plus</a:t>
            </a:r>
            <a:endParaRPr sz="1100"/>
          </a:p>
        </p:txBody>
      </p:sp>
      <p:sp>
        <p:nvSpPr>
          <p:cNvPr id="948" name="Google Shape;948;p230"/>
          <p:cNvSpPr/>
          <p:nvPr/>
        </p:nvSpPr>
        <p:spPr>
          <a:xfrm>
            <a:off x="4670488" y="1808178"/>
            <a:ext cx="2538600" cy="383100"/>
          </a:xfrm>
          <a:prstGeom prst="rect">
            <a:avLst/>
          </a:prstGeom>
          <a:solidFill>
            <a:srgbClr val="FFD200"/>
          </a:solidFill>
          <a:ln w="9525" cap="flat" cmpd="sng">
            <a:solidFill>
              <a:srgbClr val="FFD2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64A4"/>
              </a:buClr>
              <a:buSzPts val="900"/>
              <a:buFont typeface="Arial"/>
              <a:buNone/>
            </a:pPr>
            <a:r>
              <a:rPr lang="en" sz="900" b="1" i="0" u="none" strike="noStrike" cap="none">
                <a:solidFill>
                  <a:srgbClr val="0064A4"/>
                </a:solidFill>
                <a:latin typeface="Arial"/>
                <a:ea typeface="Arial"/>
                <a:cs typeface="Arial"/>
                <a:sym typeface="Arial"/>
              </a:rPr>
              <a:t>PeopleGrove</a:t>
            </a:r>
            <a:endParaRPr sz="1100"/>
          </a:p>
        </p:txBody>
      </p:sp>
      <p:sp>
        <p:nvSpPr>
          <p:cNvPr id="949" name="Google Shape;949;p230"/>
          <p:cNvSpPr/>
          <p:nvPr/>
        </p:nvSpPr>
        <p:spPr>
          <a:xfrm>
            <a:off x="4670488" y="2346033"/>
            <a:ext cx="2551500" cy="393000"/>
          </a:xfrm>
          <a:prstGeom prst="rect">
            <a:avLst/>
          </a:prstGeom>
          <a:solidFill>
            <a:srgbClr val="FFD200"/>
          </a:solidFill>
          <a:ln w="9525" cap="flat" cmpd="sng">
            <a:solidFill>
              <a:srgbClr val="FFD2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64A4"/>
              </a:buClr>
              <a:buSzPts val="900"/>
              <a:buFont typeface="Arial"/>
              <a:buNone/>
            </a:pPr>
            <a:r>
              <a:rPr lang="en" sz="900" b="1" i="0" u="none" strike="noStrike" cap="none">
                <a:solidFill>
                  <a:srgbClr val="0064A4"/>
                </a:solidFill>
                <a:latin typeface="Arial"/>
                <a:ea typeface="Arial"/>
                <a:cs typeface="Arial"/>
                <a:sym typeface="Arial"/>
              </a:rPr>
              <a:t>Big Interview</a:t>
            </a:r>
            <a:endParaRPr sz="1100"/>
          </a:p>
        </p:txBody>
      </p:sp>
      <p:sp>
        <p:nvSpPr>
          <p:cNvPr id="950" name="Google Shape;950;p230"/>
          <p:cNvSpPr/>
          <p:nvPr/>
        </p:nvSpPr>
        <p:spPr>
          <a:xfrm>
            <a:off x="4670488" y="3441323"/>
            <a:ext cx="2538600" cy="393000"/>
          </a:xfrm>
          <a:prstGeom prst="rect">
            <a:avLst/>
          </a:prstGeom>
          <a:solidFill>
            <a:srgbClr val="FFD200"/>
          </a:solidFill>
          <a:ln w="9525" cap="flat" cmpd="sng">
            <a:solidFill>
              <a:srgbClr val="FFD2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64A4"/>
              </a:buClr>
              <a:buSzPts val="900"/>
              <a:buFont typeface="Arial"/>
              <a:buNone/>
            </a:pPr>
            <a:r>
              <a:rPr lang="en" sz="900" b="1" i="0" u="none" strike="noStrike" cap="none">
                <a:solidFill>
                  <a:srgbClr val="0064A4"/>
                </a:solidFill>
                <a:latin typeface="Arial"/>
                <a:ea typeface="Arial"/>
                <a:cs typeface="Arial"/>
                <a:sym typeface="Arial"/>
              </a:rPr>
              <a:t>Imagine PhD</a:t>
            </a:r>
            <a:endParaRPr sz="1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2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Acquire Strategic Partnerships</a:t>
            </a:r>
            <a:endParaRPr sz="3200"/>
          </a:p>
        </p:txBody>
      </p:sp>
      <p:sp>
        <p:nvSpPr>
          <p:cNvPr id="956" name="Google Shape;956;p23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381000" algn="l" rtl="0">
              <a:lnSpc>
                <a:spcPct val="90000"/>
              </a:lnSpc>
              <a:spcBef>
                <a:spcPts val="0"/>
              </a:spcBef>
              <a:spcAft>
                <a:spcPts val="0"/>
              </a:spcAft>
              <a:buClr>
                <a:schemeClr val="dk1"/>
              </a:buClr>
              <a:buSzPts val="2200"/>
              <a:buFont typeface="Calibri"/>
              <a:buAutoNum type="arabicPeriod"/>
            </a:pPr>
            <a:r>
              <a:rPr lang="en" sz="2200"/>
              <a:t>Distribution partnerships</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Curriculum partners</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Service partners</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232"/>
          <p:cNvSpPr txBox="1">
            <a:spLocks noGrp="1"/>
          </p:cNvSpPr>
          <p:nvPr>
            <p:ph type="title"/>
          </p:nvPr>
        </p:nvSpPr>
        <p:spPr>
          <a:xfrm>
            <a:off x="628500" y="616744"/>
            <a:ext cx="85155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000"/>
              <a:buFont typeface="Calibri"/>
              <a:buNone/>
            </a:pPr>
            <a:r>
              <a:rPr lang="en" sz="3000" dirty="0"/>
              <a:t>Distribution Partners:</a:t>
            </a:r>
            <a:br>
              <a:rPr lang="en" sz="3000" dirty="0"/>
            </a:br>
            <a:r>
              <a:rPr lang="en" sz="3000" dirty="0"/>
              <a:t>UCI Coursera Course Statistics: </a:t>
            </a:r>
            <a:br>
              <a:rPr lang="en" sz="3000" dirty="0"/>
            </a:br>
            <a:r>
              <a:rPr lang="en" sz="3000" dirty="0"/>
              <a:t>January 2013-Present</a:t>
            </a:r>
            <a:endParaRPr sz="1100" dirty="0"/>
          </a:p>
        </p:txBody>
      </p:sp>
      <p:graphicFrame>
        <p:nvGraphicFramePr>
          <p:cNvPr id="962" name="Google Shape;962;p232"/>
          <p:cNvGraphicFramePr/>
          <p:nvPr>
            <p:extLst>
              <p:ext uri="{D42A27DB-BD31-4B8C-83A1-F6EECF244321}">
                <p14:modId xmlns:p14="http://schemas.microsoft.com/office/powerpoint/2010/main" val="2670821968"/>
              </p:ext>
            </p:extLst>
          </p:nvPr>
        </p:nvGraphicFramePr>
        <p:xfrm>
          <a:off x="628650" y="1940719"/>
          <a:ext cx="7886700" cy="1714600"/>
        </p:xfrm>
        <a:graphic>
          <a:graphicData uri="http://schemas.openxmlformats.org/drawingml/2006/table">
            <a:tbl>
              <a:tblPr firstRow="1" bandRow="1">
                <a:noFill/>
                <a:tableStyleId>{94D1DA4D-47F8-4435-89B7-0A300489AEF9}</a:tableStyleId>
              </a:tblPr>
              <a:tblGrid>
                <a:gridCol w="3943350">
                  <a:extLst>
                    <a:ext uri="{9D8B030D-6E8A-4147-A177-3AD203B41FA5}">
                      <a16:colId xmlns:a16="http://schemas.microsoft.com/office/drawing/2014/main" xmlns="" val="20000"/>
                    </a:ext>
                  </a:extLst>
                </a:gridCol>
                <a:gridCol w="3943350">
                  <a:extLst>
                    <a:ext uri="{9D8B030D-6E8A-4147-A177-3AD203B41FA5}">
                      <a16:colId xmlns:a16="http://schemas.microsoft.com/office/drawing/2014/main" xmlns="" val="20001"/>
                    </a:ext>
                  </a:extLst>
                </a:gridCol>
              </a:tblGrid>
              <a:tr h="278125">
                <a:tc>
                  <a:txBody>
                    <a:bodyPr/>
                    <a:lstStyle/>
                    <a:p>
                      <a:pPr marL="0" marR="0" lvl="0" indent="0" algn="l" rtl="0">
                        <a:spcBef>
                          <a:spcPts val="0"/>
                        </a:spcBef>
                        <a:spcAft>
                          <a:spcPts val="0"/>
                        </a:spcAft>
                        <a:buNone/>
                      </a:pPr>
                      <a:r>
                        <a:rPr lang="en" sz="1800" b="0" u="none" strike="noStrike" cap="none"/>
                        <a:t>Total Visitors</a:t>
                      </a:r>
                      <a:endParaRPr sz="1100"/>
                    </a:p>
                  </a:txBody>
                  <a:tcPr marL="68600" marR="68600" marT="34300" marB="34300"/>
                </a:tc>
                <a:tc>
                  <a:txBody>
                    <a:bodyPr/>
                    <a:lstStyle/>
                    <a:p>
                      <a:pPr marL="0" marR="0" lvl="0" indent="0" algn="l" rtl="0">
                        <a:spcBef>
                          <a:spcPts val="0"/>
                        </a:spcBef>
                        <a:spcAft>
                          <a:spcPts val="0"/>
                        </a:spcAft>
                        <a:buNone/>
                      </a:pPr>
                      <a:r>
                        <a:rPr lang="en" sz="1800" b="0" dirty="0"/>
                        <a:t>19.4 million</a:t>
                      </a:r>
                      <a:endParaRPr sz="1100" dirty="0"/>
                    </a:p>
                  </a:txBody>
                  <a:tcPr marL="68600" marR="68600" marT="34300" marB="34300"/>
                </a:tc>
                <a:extLst>
                  <a:ext uri="{0D108BD9-81ED-4DB2-BD59-A6C34878D82A}">
                    <a16:rowId xmlns:a16="http://schemas.microsoft.com/office/drawing/2014/main" xmlns="" val="10000"/>
                  </a:ext>
                </a:extLst>
              </a:tr>
              <a:tr h="278125">
                <a:tc>
                  <a:txBody>
                    <a:bodyPr/>
                    <a:lstStyle/>
                    <a:p>
                      <a:pPr marL="0" marR="0" lvl="0" indent="0" algn="l" rtl="0">
                        <a:spcBef>
                          <a:spcPts val="0"/>
                        </a:spcBef>
                        <a:spcAft>
                          <a:spcPts val="0"/>
                        </a:spcAft>
                        <a:buNone/>
                      </a:pPr>
                      <a:r>
                        <a:rPr lang="en" sz="1800" b="0"/>
                        <a:t>Enrolled in Course</a:t>
                      </a:r>
                      <a:endParaRPr sz="1100"/>
                    </a:p>
                  </a:txBody>
                  <a:tcPr marL="68600" marR="68600" marT="34300" marB="34300"/>
                </a:tc>
                <a:tc>
                  <a:txBody>
                    <a:bodyPr/>
                    <a:lstStyle/>
                    <a:p>
                      <a:pPr marL="0" marR="0" lvl="0" indent="0" algn="l" rtl="0">
                        <a:spcBef>
                          <a:spcPts val="0"/>
                        </a:spcBef>
                        <a:spcAft>
                          <a:spcPts val="0"/>
                        </a:spcAft>
                        <a:buNone/>
                      </a:pPr>
                      <a:r>
                        <a:rPr lang="en" sz="1800" b="0"/>
                        <a:t>4.2 million</a:t>
                      </a:r>
                      <a:endParaRPr sz="1100"/>
                    </a:p>
                  </a:txBody>
                  <a:tcPr marL="68600" marR="68600" marT="34300" marB="34300"/>
                </a:tc>
                <a:extLst>
                  <a:ext uri="{0D108BD9-81ED-4DB2-BD59-A6C34878D82A}">
                    <a16:rowId xmlns:a16="http://schemas.microsoft.com/office/drawing/2014/main" xmlns="" val="10001"/>
                  </a:ext>
                </a:extLst>
              </a:tr>
              <a:tr h="278125">
                <a:tc>
                  <a:txBody>
                    <a:bodyPr/>
                    <a:lstStyle/>
                    <a:p>
                      <a:pPr marL="0" marR="0" lvl="0" indent="0" algn="l" rtl="0">
                        <a:spcBef>
                          <a:spcPts val="0"/>
                        </a:spcBef>
                        <a:spcAft>
                          <a:spcPts val="0"/>
                        </a:spcAft>
                        <a:buNone/>
                      </a:pPr>
                      <a:r>
                        <a:rPr lang="en" sz="1800" b="0"/>
                        <a:t>Started Course</a:t>
                      </a:r>
                      <a:endParaRPr sz="1100"/>
                    </a:p>
                  </a:txBody>
                  <a:tcPr marL="68600" marR="68600" marT="34300" marB="34300"/>
                </a:tc>
                <a:tc>
                  <a:txBody>
                    <a:bodyPr/>
                    <a:lstStyle/>
                    <a:p>
                      <a:pPr marL="0" marR="0" lvl="0" indent="0" algn="l" rtl="0">
                        <a:spcBef>
                          <a:spcPts val="0"/>
                        </a:spcBef>
                        <a:spcAft>
                          <a:spcPts val="0"/>
                        </a:spcAft>
                        <a:buNone/>
                      </a:pPr>
                      <a:r>
                        <a:rPr lang="en" sz="1800" b="0"/>
                        <a:t>2.7 million</a:t>
                      </a:r>
                      <a:endParaRPr sz="1100"/>
                    </a:p>
                  </a:txBody>
                  <a:tcPr marL="68600" marR="68600" marT="34300" marB="34300"/>
                </a:tc>
                <a:extLst>
                  <a:ext uri="{0D108BD9-81ED-4DB2-BD59-A6C34878D82A}">
                    <a16:rowId xmlns:a16="http://schemas.microsoft.com/office/drawing/2014/main" xmlns="" val="10002"/>
                  </a:ext>
                </a:extLst>
              </a:tr>
              <a:tr h="278125">
                <a:tc>
                  <a:txBody>
                    <a:bodyPr/>
                    <a:lstStyle/>
                    <a:p>
                      <a:pPr marL="0" marR="0" lvl="0" indent="0" algn="l" rtl="0">
                        <a:spcBef>
                          <a:spcPts val="0"/>
                        </a:spcBef>
                        <a:spcAft>
                          <a:spcPts val="0"/>
                        </a:spcAft>
                        <a:buNone/>
                      </a:pPr>
                      <a:r>
                        <a:rPr lang="en" sz="1800" b="0"/>
                        <a:t>Completed Course</a:t>
                      </a:r>
                      <a:endParaRPr sz="1100"/>
                    </a:p>
                  </a:txBody>
                  <a:tcPr marL="68600" marR="68600" marT="34300" marB="34300"/>
                </a:tc>
                <a:tc>
                  <a:txBody>
                    <a:bodyPr/>
                    <a:lstStyle/>
                    <a:p>
                      <a:pPr marL="0" marR="0" lvl="0" indent="0" algn="l" rtl="0">
                        <a:spcBef>
                          <a:spcPts val="0"/>
                        </a:spcBef>
                        <a:spcAft>
                          <a:spcPts val="0"/>
                        </a:spcAft>
                        <a:buNone/>
                      </a:pPr>
                      <a:r>
                        <a:rPr lang="en" sz="1800" b="0"/>
                        <a:t>500,000</a:t>
                      </a:r>
                      <a:endParaRPr sz="1100"/>
                    </a:p>
                  </a:txBody>
                  <a:tcPr marL="68600" marR="68600" marT="34300" marB="34300"/>
                </a:tc>
                <a:extLst>
                  <a:ext uri="{0D108BD9-81ED-4DB2-BD59-A6C34878D82A}">
                    <a16:rowId xmlns:a16="http://schemas.microsoft.com/office/drawing/2014/main" xmlns="" val="10003"/>
                  </a:ext>
                </a:extLst>
              </a:tr>
              <a:tr h="278125">
                <a:tc>
                  <a:txBody>
                    <a:bodyPr/>
                    <a:lstStyle/>
                    <a:p>
                      <a:pPr marL="0" marR="0" lvl="0" indent="0" algn="l" rtl="0">
                        <a:spcBef>
                          <a:spcPts val="0"/>
                        </a:spcBef>
                        <a:spcAft>
                          <a:spcPts val="0"/>
                        </a:spcAft>
                        <a:buNone/>
                      </a:pPr>
                      <a:r>
                        <a:rPr lang="en" sz="1800" b="1">
                          <a:solidFill>
                            <a:schemeClr val="lt1"/>
                          </a:solidFill>
                        </a:rPr>
                        <a:t>AVERAGE RATING (5PT SCALE)</a:t>
                      </a:r>
                      <a:endParaRPr sz="1100"/>
                    </a:p>
                  </a:txBody>
                  <a:tcPr marL="68600" marR="68600" marT="34300" marB="34300">
                    <a:solidFill>
                      <a:schemeClr val="dk1"/>
                    </a:solidFill>
                  </a:tcPr>
                </a:tc>
                <a:tc>
                  <a:txBody>
                    <a:bodyPr/>
                    <a:lstStyle/>
                    <a:p>
                      <a:pPr marL="0" marR="0" lvl="0" indent="0" algn="l" rtl="0">
                        <a:spcBef>
                          <a:spcPts val="0"/>
                        </a:spcBef>
                        <a:spcAft>
                          <a:spcPts val="0"/>
                        </a:spcAft>
                        <a:buNone/>
                      </a:pPr>
                      <a:r>
                        <a:rPr lang="en" sz="1800" b="1" dirty="0">
                          <a:solidFill>
                            <a:schemeClr val="lt1"/>
                          </a:solidFill>
                        </a:rPr>
                        <a:t>4.6</a:t>
                      </a:r>
                      <a:endParaRPr sz="1100" dirty="0"/>
                    </a:p>
                  </a:txBody>
                  <a:tcPr marL="68600" marR="68600" marT="34300" marB="34300">
                    <a:solidFill>
                      <a:schemeClr val="dk1"/>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2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200" dirty="0">
                <a:latin typeface="Calibri" panose="020F0502020204030204" pitchFamily="34" charset="0"/>
                <a:cs typeface="Calibri" panose="020F0502020204030204" pitchFamily="34" charset="0"/>
              </a:rPr>
              <a:t>UCI/Coursera Top Six Courses</a:t>
            </a:r>
          </a:p>
        </p:txBody>
      </p:sp>
      <p:graphicFrame>
        <p:nvGraphicFramePr>
          <p:cNvPr id="968" name="Google Shape;968;p233"/>
          <p:cNvGraphicFramePr/>
          <p:nvPr>
            <p:extLst>
              <p:ext uri="{D42A27DB-BD31-4B8C-83A1-F6EECF244321}">
                <p14:modId xmlns:p14="http://schemas.microsoft.com/office/powerpoint/2010/main" val="2848156322"/>
              </p:ext>
            </p:extLst>
          </p:nvPr>
        </p:nvGraphicFramePr>
        <p:xfrm>
          <a:off x="628650" y="1369219"/>
          <a:ext cx="7701638" cy="2400440"/>
        </p:xfrm>
        <a:graphic>
          <a:graphicData uri="http://schemas.openxmlformats.org/drawingml/2006/table">
            <a:tbl>
              <a:tblPr firstRow="1" bandRow="1">
                <a:noFill/>
                <a:tableStyleId>{8C26C228-FA3E-41C8-8FF9-DDBDEAB13987}</a:tableStyleId>
              </a:tblPr>
              <a:tblGrid>
                <a:gridCol w="4407694">
                  <a:extLst>
                    <a:ext uri="{9D8B030D-6E8A-4147-A177-3AD203B41FA5}">
                      <a16:colId xmlns:a16="http://schemas.microsoft.com/office/drawing/2014/main" xmlns="" val="20000"/>
                    </a:ext>
                  </a:extLst>
                </a:gridCol>
                <a:gridCol w="3293944">
                  <a:extLst>
                    <a:ext uri="{9D8B030D-6E8A-4147-A177-3AD203B41FA5}">
                      <a16:colId xmlns:a16="http://schemas.microsoft.com/office/drawing/2014/main" xmlns="" val="20001"/>
                    </a:ext>
                  </a:extLst>
                </a:gridCol>
              </a:tblGrid>
              <a:tr h="278125">
                <a:tc>
                  <a:txBody>
                    <a:bodyPr/>
                    <a:lstStyle/>
                    <a:p>
                      <a:pPr marL="0" marR="0" lvl="0" indent="0" algn="l" rtl="0">
                        <a:spcBef>
                          <a:spcPts val="0"/>
                        </a:spcBef>
                        <a:spcAft>
                          <a:spcPts val="0"/>
                        </a:spcAft>
                        <a:buNone/>
                      </a:pPr>
                      <a:r>
                        <a:rPr lang="en" sz="1800"/>
                        <a:t>COURSE NAME</a:t>
                      </a:r>
                      <a:endParaRPr sz="1100"/>
                    </a:p>
                  </a:txBody>
                  <a:tcPr marL="68600" marR="68600" marT="34300" marB="34300"/>
                </a:tc>
                <a:tc>
                  <a:txBody>
                    <a:bodyPr/>
                    <a:lstStyle/>
                    <a:p>
                      <a:pPr marL="0" marR="0" lvl="0" indent="0" algn="l" rtl="0">
                        <a:spcBef>
                          <a:spcPts val="0"/>
                        </a:spcBef>
                        <a:spcAft>
                          <a:spcPts val="0"/>
                        </a:spcAft>
                        <a:buNone/>
                      </a:pPr>
                      <a:r>
                        <a:rPr lang="en" sz="1800"/>
                        <a:t>VISITORS (in millions)</a:t>
                      </a:r>
                      <a:endParaRPr sz="1100"/>
                    </a:p>
                  </a:txBody>
                  <a:tcPr marL="68600" marR="68600" marT="34300" marB="34300"/>
                </a:tc>
                <a:extLst>
                  <a:ext uri="{0D108BD9-81ED-4DB2-BD59-A6C34878D82A}">
                    <a16:rowId xmlns:a16="http://schemas.microsoft.com/office/drawing/2014/main" xmlns="" val="10000"/>
                  </a:ext>
                </a:extLst>
              </a:tr>
              <a:tr h="278125">
                <a:tc>
                  <a:txBody>
                    <a:bodyPr/>
                    <a:lstStyle/>
                    <a:p>
                      <a:pPr marL="0" marR="0" lvl="0" indent="0" algn="l" rtl="0">
                        <a:spcBef>
                          <a:spcPts val="0"/>
                        </a:spcBef>
                        <a:spcAft>
                          <a:spcPts val="0"/>
                        </a:spcAft>
                        <a:buNone/>
                      </a:pPr>
                      <a:r>
                        <a:rPr lang="en" sz="1800"/>
                        <a:t>Grammar and Punctuation</a:t>
                      </a:r>
                      <a:endParaRPr sz="1100"/>
                    </a:p>
                  </a:txBody>
                  <a:tcPr marL="68600" marR="68600" marT="34300" marB="34300"/>
                </a:tc>
                <a:tc>
                  <a:txBody>
                    <a:bodyPr/>
                    <a:lstStyle/>
                    <a:p>
                      <a:pPr marL="0" marR="0" lvl="0" indent="0" algn="l" rtl="0">
                        <a:spcBef>
                          <a:spcPts val="0"/>
                        </a:spcBef>
                        <a:spcAft>
                          <a:spcPts val="0"/>
                        </a:spcAft>
                        <a:buNone/>
                      </a:pPr>
                      <a:r>
                        <a:rPr lang="en" sz="1800"/>
                        <a:t>1.93</a:t>
                      </a:r>
                      <a:endParaRPr sz="1100"/>
                    </a:p>
                  </a:txBody>
                  <a:tcPr marL="68600" marR="68600" marT="34300" marB="34300"/>
                </a:tc>
                <a:extLst>
                  <a:ext uri="{0D108BD9-81ED-4DB2-BD59-A6C34878D82A}">
                    <a16:rowId xmlns:a16="http://schemas.microsoft.com/office/drawing/2014/main" xmlns="" val="10001"/>
                  </a:ext>
                </a:extLst>
              </a:tr>
              <a:tr h="278125">
                <a:tc>
                  <a:txBody>
                    <a:bodyPr/>
                    <a:lstStyle/>
                    <a:p>
                      <a:pPr marL="0" marR="0" lvl="0" indent="0" algn="l" rtl="0">
                        <a:spcBef>
                          <a:spcPts val="0"/>
                        </a:spcBef>
                        <a:spcAft>
                          <a:spcPts val="0"/>
                        </a:spcAft>
                        <a:buNone/>
                      </a:pPr>
                      <a:r>
                        <a:rPr lang="en" sz="1800"/>
                        <a:t>Project Management-The Basics</a:t>
                      </a:r>
                      <a:endParaRPr sz="1100"/>
                    </a:p>
                  </a:txBody>
                  <a:tcPr marL="68600" marR="68600" marT="34300" marB="34300"/>
                </a:tc>
                <a:tc>
                  <a:txBody>
                    <a:bodyPr/>
                    <a:lstStyle/>
                    <a:p>
                      <a:pPr marL="0" marR="0" lvl="0" indent="0" algn="l" rtl="0">
                        <a:spcBef>
                          <a:spcPts val="0"/>
                        </a:spcBef>
                        <a:spcAft>
                          <a:spcPts val="0"/>
                        </a:spcAft>
                        <a:buNone/>
                      </a:pPr>
                      <a:r>
                        <a:rPr lang="en" sz="1800"/>
                        <a:t>1.88</a:t>
                      </a:r>
                      <a:endParaRPr sz="1100"/>
                    </a:p>
                  </a:txBody>
                  <a:tcPr marL="68600" marR="68600" marT="34300" marB="34300"/>
                </a:tc>
                <a:extLst>
                  <a:ext uri="{0D108BD9-81ED-4DB2-BD59-A6C34878D82A}">
                    <a16:rowId xmlns:a16="http://schemas.microsoft.com/office/drawing/2014/main" xmlns="" val="10002"/>
                  </a:ext>
                </a:extLst>
              </a:tr>
              <a:tr h="278125">
                <a:tc>
                  <a:txBody>
                    <a:bodyPr/>
                    <a:lstStyle/>
                    <a:p>
                      <a:pPr marL="0" marR="0" lvl="0" indent="0" algn="l" rtl="0">
                        <a:spcBef>
                          <a:spcPts val="0"/>
                        </a:spcBef>
                        <a:spcAft>
                          <a:spcPts val="0"/>
                        </a:spcAft>
                        <a:buNone/>
                      </a:pPr>
                      <a:r>
                        <a:rPr lang="en" sz="1800"/>
                        <a:t>Work Smarter, Not Harder</a:t>
                      </a:r>
                      <a:endParaRPr sz="1100"/>
                    </a:p>
                  </a:txBody>
                  <a:tcPr marL="68600" marR="68600" marT="34300" marB="34300"/>
                </a:tc>
                <a:tc>
                  <a:txBody>
                    <a:bodyPr/>
                    <a:lstStyle/>
                    <a:p>
                      <a:pPr marL="0" marR="0" lvl="0" indent="0" algn="l" rtl="0">
                        <a:spcBef>
                          <a:spcPts val="0"/>
                        </a:spcBef>
                        <a:spcAft>
                          <a:spcPts val="0"/>
                        </a:spcAft>
                        <a:buNone/>
                      </a:pPr>
                      <a:r>
                        <a:rPr lang="en" sz="1800"/>
                        <a:t>1.5</a:t>
                      </a:r>
                      <a:endParaRPr sz="1100"/>
                    </a:p>
                  </a:txBody>
                  <a:tcPr marL="68600" marR="68600" marT="34300" marB="34300"/>
                </a:tc>
                <a:extLst>
                  <a:ext uri="{0D108BD9-81ED-4DB2-BD59-A6C34878D82A}">
                    <a16:rowId xmlns:a16="http://schemas.microsoft.com/office/drawing/2014/main" xmlns="" val="10003"/>
                  </a:ext>
                </a:extLst>
              </a:tr>
              <a:tr h="278125">
                <a:tc>
                  <a:txBody>
                    <a:bodyPr/>
                    <a:lstStyle/>
                    <a:p>
                      <a:pPr marL="0" marR="0" lvl="0" indent="0" algn="l" rtl="0">
                        <a:spcBef>
                          <a:spcPts val="0"/>
                        </a:spcBef>
                        <a:spcAft>
                          <a:spcPts val="0"/>
                        </a:spcAft>
                        <a:buNone/>
                      </a:pPr>
                      <a:r>
                        <a:rPr lang="en" sz="1800"/>
                        <a:t>Power of Macroeconomics</a:t>
                      </a:r>
                      <a:endParaRPr sz="1100"/>
                    </a:p>
                  </a:txBody>
                  <a:tcPr marL="68600" marR="68600" marT="34300" marB="34300"/>
                </a:tc>
                <a:tc>
                  <a:txBody>
                    <a:bodyPr/>
                    <a:lstStyle/>
                    <a:p>
                      <a:pPr marL="0" marR="0" lvl="0" indent="0" algn="l" rtl="0">
                        <a:spcBef>
                          <a:spcPts val="0"/>
                        </a:spcBef>
                        <a:spcAft>
                          <a:spcPts val="0"/>
                        </a:spcAft>
                        <a:buNone/>
                      </a:pPr>
                      <a:r>
                        <a:rPr lang="en" sz="1800"/>
                        <a:t>0.7</a:t>
                      </a:r>
                      <a:endParaRPr sz="1100"/>
                    </a:p>
                  </a:txBody>
                  <a:tcPr marL="68600" marR="68600" marT="34300" marB="34300"/>
                </a:tc>
                <a:extLst>
                  <a:ext uri="{0D108BD9-81ED-4DB2-BD59-A6C34878D82A}">
                    <a16:rowId xmlns:a16="http://schemas.microsoft.com/office/drawing/2014/main" xmlns="" val="10004"/>
                  </a:ext>
                </a:extLst>
              </a:tr>
              <a:tr h="278125">
                <a:tc>
                  <a:txBody>
                    <a:bodyPr/>
                    <a:lstStyle/>
                    <a:p>
                      <a:pPr marL="0" marR="0" lvl="0" indent="0" algn="l" rtl="0">
                        <a:spcBef>
                          <a:spcPts val="0"/>
                        </a:spcBef>
                        <a:spcAft>
                          <a:spcPts val="0"/>
                        </a:spcAft>
                        <a:buNone/>
                      </a:pPr>
                      <a:r>
                        <a:rPr lang="en" sz="1800"/>
                        <a:t>Finance of Non-Financial Professionals</a:t>
                      </a:r>
                      <a:endParaRPr sz="1100"/>
                    </a:p>
                  </a:txBody>
                  <a:tcPr marL="68600" marR="68600" marT="34300" marB="34300"/>
                </a:tc>
                <a:tc>
                  <a:txBody>
                    <a:bodyPr/>
                    <a:lstStyle/>
                    <a:p>
                      <a:pPr marL="0" marR="0" lvl="0" indent="0" algn="l" rtl="0">
                        <a:spcBef>
                          <a:spcPts val="0"/>
                        </a:spcBef>
                        <a:spcAft>
                          <a:spcPts val="0"/>
                        </a:spcAft>
                        <a:buNone/>
                      </a:pPr>
                      <a:r>
                        <a:rPr lang="en" sz="1800"/>
                        <a:t>0.7</a:t>
                      </a:r>
                      <a:endParaRPr sz="1100"/>
                    </a:p>
                  </a:txBody>
                  <a:tcPr marL="68600" marR="68600" marT="34300" marB="34300"/>
                </a:tc>
                <a:extLst>
                  <a:ext uri="{0D108BD9-81ED-4DB2-BD59-A6C34878D82A}">
                    <a16:rowId xmlns:a16="http://schemas.microsoft.com/office/drawing/2014/main" xmlns="" val="10005"/>
                  </a:ext>
                </a:extLst>
              </a:tr>
              <a:tr h="278125">
                <a:tc>
                  <a:txBody>
                    <a:bodyPr/>
                    <a:lstStyle/>
                    <a:p>
                      <a:pPr marL="0" marR="0" lvl="0" indent="0" algn="l" rtl="0">
                        <a:spcBef>
                          <a:spcPts val="0"/>
                        </a:spcBef>
                        <a:spcAft>
                          <a:spcPts val="0"/>
                        </a:spcAft>
                        <a:buNone/>
                      </a:pPr>
                      <a:r>
                        <a:rPr lang="en" sz="1800"/>
                        <a:t>The Power of Microeconomics</a:t>
                      </a:r>
                      <a:endParaRPr sz="1100"/>
                    </a:p>
                  </a:txBody>
                  <a:tcPr marL="68600" marR="68600" marT="34300" marB="34300"/>
                </a:tc>
                <a:tc>
                  <a:txBody>
                    <a:bodyPr/>
                    <a:lstStyle/>
                    <a:p>
                      <a:pPr marL="0" marR="0" lvl="0" indent="0" algn="l" rtl="0">
                        <a:spcBef>
                          <a:spcPts val="0"/>
                        </a:spcBef>
                        <a:spcAft>
                          <a:spcPts val="0"/>
                        </a:spcAft>
                        <a:buNone/>
                      </a:pPr>
                      <a:r>
                        <a:rPr lang="en" sz="1800" dirty="0"/>
                        <a:t>0.6</a:t>
                      </a:r>
                      <a:endParaRPr sz="1100" dirty="0"/>
                    </a:p>
                  </a:txBody>
                  <a:tcPr marL="68600" marR="68600" marT="34300" marB="34300"/>
                </a:tc>
                <a:extLst>
                  <a:ext uri="{0D108BD9-81ED-4DB2-BD59-A6C34878D82A}">
                    <a16:rowId xmlns:a16="http://schemas.microsoft.com/office/drawing/2014/main" xmlns=""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2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UCI CE YouTube Course Views</a:t>
            </a:r>
            <a:endParaRPr sz="3200"/>
          </a:p>
        </p:txBody>
      </p:sp>
      <p:graphicFrame>
        <p:nvGraphicFramePr>
          <p:cNvPr id="974" name="Google Shape;974;p234"/>
          <p:cNvGraphicFramePr/>
          <p:nvPr>
            <p:extLst>
              <p:ext uri="{D42A27DB-BD31-4B8C-83A1-F6EECF244321}">
                <p14:modId xmlns:p14="http://schemas.microsoft.com/office/powerpoint/2010/main" val="3442383239"/>
              </p:ext>
            </p:extLst>
          </p:nvPr>
        </p:nvGraphicFramePr>
        <p:xfrm>
          <a:off x="628650" y="1369219"/>
          <a:ext cx="7886700" cy="685840"/>
        </p:xfrm>
        <a:graphic>
          <a:graphicData uri="http://schemas.openxmlformats.org/drawingml/2006/table">
            <a:tbl>
              <a:tblPr firstRow="1" bandRow="1">
                <a:noFill/>
                <a:tableStyleId>{94D1DA4D-47F8-4435-89B7-0A300489AEF9}</a:tableStyleId>
              </a:tblPr>
              <a:tblGrid>
                <a:gridCol w="3943350">
                  <a:extLst>
                    <a:ext uri="{9D8B030D-6E8A-4147-A177-3AD203B41FA5}">
                      <a16:colId xmlns:a16="http://schemas.microsoft.com/office/drawing/2014/main" xmlns="" val="20000"/>
                    </a:ext>
                  </a:extLst>
                </a:gridCol>
                <a:gridCol w="3943350">
                  <a:extLst>
                    <a:ext uri="{9D8B030D-6E8A-4147-A177-3AD203B41FA5}">
                      <a16:colId xmlns:a16="http://schemas.microsoft.com/office/drawing/2014/main" xmlns="" val="20001"/>
                    </a:ext>
                  </a:extLst>
                </a:gridCol>
              </a:tblGrid>
              <a:tr h="278125">
                <a:tc>
                  <a:txBody>
                    <a:bodyPr/>
                    <a:lstStyle/>
                    <a:p>
                      <a:pPr marL="0" marR="0" lvl="0" indent="0" algn="l" rtl="0">
                        <a:spcBef>
                          <a:spcPts val="0"/>
                        </a:spcBef>
                        <a:spcAft>
                          <a:spcPts val="0"/>
                        </a:spcAft>
                        <a:buNone/>
                      </a:pPr>
                      <a:r>
                        <a:rPr lang="en" sz="1800" b="0" dirty="0">
                          <a:latin typeface="+mj-lt"/>
                        </a:rPr>
                        <a:t>2018/2019</a:t>
                      </a:r>
                      <a:endParaRPr sz="1100" dirty="0">
                        <a:latin typeface="+mj-lt"/>
                      </a:endParaRPr>
                    </a:p>
                  </a:txBody>
                  <a:tcPr marL="68600" marR="68600" marT="34300" marB="34300"/>
                </a:tc>
                <a:tc>
                  <a:txBody>
                    <a:bodyPr/>
                    <a:lstStyle/>
                    <a:p>
                      <a:pPr marL="0" marR="0" lvl="0" indent="0" algn="l" rtl="0">
                        <a:spcBef>
                          <a:spcPts val="0"/>
                        </a:spcBef>
                        <a:spcAft>
                          <a:spcPts val="0"/>
                        </a:spcAft>
                        <a:buNone/>
                      </a:pPr>
                      <a:r>
                        <a:rPr lang="en" sz="1800" b="0"/>
                        <a:t>3,739,629</a:t>
                      </a:r>
                      <a:endParaRPr sz="1100"/>
                    </a:p>
                  </a:txBody>
                  <a:tcPr marL="68600" marR="68600" marT="34300" marB="34300"/>
                </a:tc>
                <a:extLst>
                  <a:ext uri="{0D108BD9-81ED-4DB2-BD59-A6C34878D82A}">
                    <a16:rowId xmlns:a16="http://schemas.microsoft.com/office/drawing/2014/main" xmlns="" val="10000"/>
                  </a:ext>
                </a:extLst>
              </a:tr>
              <a:tr h="278125">
                <a:tc>
                  <a:txBody>
                    <a:bodyPr/>
                    <a:lstStyle/>
                    <a:p>
                      <a:pPr marL="0" marR="0" lvl="0" indent="0" algn="l" rtl="0">
                        <a:spcBef>
                          <a:spcPts val="0"/>
                        </a:spcBef>
                        <a:spcAft>
                          <a:spcPts val="0"/>
                        </a:spcAft>
                        <a:buNone/>
                      </a:pPr>
                      <a:r>
                        <a:rPr lang="en" sz="1800" b="0"/>
                        <a:t>2019/2020 (est.)</a:t>
                      </a:r>
                      <a:endParaRPr sz="1100"/>
                    </a:p>
                  </a:txBody>
                  <a:tcPr marL="68600" marR="68600" marT="34300" marB="34300"/>
                </a:tc>
                <a:tc>
                  <a:txBody>
                    <a:bodyPr/>
                    <a:lstStyle/>
                    <a:p>
                      <a:pPr marL="0" marR="0" lvl="0" indent="0" algn="l" rtl="0">
                        <a:spcBef>
                          <a:spcPts val="0"/>
                        </a:spcBef>
                        <a:spcAft>
                          <a:spcPts val="0"/>
                        </a:spcAft>
                        <a:buNone/>
                      </a:pPr>
                      <a:r>
                        <a:rPr lang="en" sz="1800" b="0" dirty="0"/>
                        <a:t>4,014,000</a:t>
                      </a:r>
                      <a:endParaRPr sz="1100" dirty="0"/>
                    </a:p>
                  </a:txBody>
                  <a:tcPr marL="68600" marR="68600" marT="34300" marB="34300"/>
                </a:tc>
                <a:extLst>
                  <a:ext uri="{0D108BD9-81ED-4DB2-BD59-A6C34878D82A}">
                    <a16:rowId xmlns:a16="http://schemas.microsoft.com/office/drawing/2014/main" xmlns=""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pic>
        <p:nvPicPr>
          <p:cNvPr id="728" name="Google Shape;728;p208"/>
          <p:cNvPicPr preferRelativeResize="0"/>
          <p:nvPr/>
        </p:nvPicPr>
        <p:blipFill>
          <a:blip r:embed="rId3">
            <a:alphaModFix/>
          </a:blip>
          <a:stretch>
            <a:fillRect/>
          </a:stretch>
        </p:blipFill>
        <p:spPr>
          <a:xfrm>
            <a:off x="7287975" y="1713699"/>
            <a:ext cx="1382625" cy="1851425"/>
          </a:xfrm>
          <a:prstGeom prst="rect">
            <a:avLst/>
          </a:prstGeom>
          <a:noFill/>
          <a:ln>
            <a:noFill/>
          </a:ln>
        </p:spPr>
      </p:pic>
      <p:sp>
        <p:nvSpPr>
          <p:cNvPr id="729" name="Google Shape;729;p208"/>
          <p:cNvSpPr txBox="1"/>
          <p:nvPr/>
        </p:nvSpPr>
        <p:spPr>
          <a:xfrm>
            <a:off x="168500" y="3777975"/>
            <a:ext cx="3116400" cy="6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Gary W. Matkin Ph.D</a:t>
            </a:r>
            <a:endParaRPr b="1">
              <a:latin typeface="Montserrat"/>
              <a:ea typeface="Montserrat"/>
              <a:cs typeface="Montserrat"/>
              <a:sym typeface="Montserrat"/>
            </a:endParaRPr>
          </a:p>
          <a:p>
            <a:pPr marL="0" lvl="0" indent="0" algn="ctr" rtl="0">
              <a:spcBef>
                <a:spcPts val="0"/>
              </a:spcBef>
              <a:spcAft>
                <a:spcPts val="0"/>
              </a:spcAft>
              <a:buNone/>
            </a:pPr>
            <a:r>
              <a:rPr lang="en" sz="1100">
                <a:latin typeface="Montserrat"/>
                <a:ea typeface="Montserrat"/>
                <a:cs typeface="Montserrat"/>
                <a:sym typeface="Montserrat"/>
              </a:rPr>
              <a:t>Dean, Division of Continuing Education</a:t>
            </a:r>
            <a:endParaRPr sz="1100">
              <a:latin typeface="Montserrat"/>
              <a:ea typeface="Montserrat"/>
              <a:cs typeface="Montserrat"/>
              <a:sym typeface="Montserrat"/>
            </a:endParaRPr>
          </a:p>
          <a:p>
            <a:pPr marL="0" lvl="0" indent="0" algn="ctr" rtl="0">
              <a:spcBef>
                <a:spcPts val="0"/>
              </a:spcBef>
              <a:spcAft>
                <a:spcPts val="0"/>
              </a:spcAft>
              <a:buNone/>
            </a:pPr>
            <a:r>
              <a:rPr lang="en" sz="1100">
                <a:latin typeface="Montserrat"/>
                <a:ea typeface="Montserrat"/>
                <a:cs typeface="Montserrat"/>
                <a:sym typeface="Montserrat"/>
              </a:rPr>
              <a:t>Vice Provost, Division of Career Pathways</a:t>
            </a:r>
            <a:endParaRPr sz="1100">
              <a:latin typeface="Montserrat"/>
              <a:ea typeface="Montserrat"/>
              <a:cs typeface="Montserrat"/>
              <a:sym typeface="Montserrat"/>
            </a:endParaRPr>
          </a:p>
          <a:p>
            <a:pPr marL="0" lvl="0" indent="0" algn="ctr" rtl="0">
              <a:spcBef>
                <a:spcPts val="0"/>
              </a:spcBef>
              <a:spcAft>
                <a:spcPts val="0"/>
              </a:spcAft>
              <a:buNone/>
            </a:pPr>
            <a:r>
              <a:rPr lang="en" sz="1100">
                <a:latin typeface="Montserrat"/>
                <a:ea typeface="Montserrat"/>
                <a:cs typeface="Montserrat"/>
                <a:sym typeface="Montserrat"/>
              </a:rPr>
              <a:t>University of California, Irvine</a:t>
            </a:r>
            <a:endParaRPr sz="1100">
              <a:latin typeface="Montserrat"/>
              <a:ea typeface="Montserrat"/>
              <a:cs typeface="Montserrat"/>
              <a:sym typeface="Montserrat"/>
            </a:endParaRPr>
          </a:p>
          <a:p>
            <a:pPr marL="0" lvl="0" indent="0" algn="ctr" rtl="0">
              <a:spcBef>
                <a:spcPts val="0"/>
              </a:spcBef>
              <a:spcAft>
                <a:spcPts val="0"/>
              </a:spcAft>
              <a:buNone/>
            </a:pPr>
            <a:endParaRPr sz="2000">
              <a:latin typeface="Montserrat"/>
              <a:ea typeface="Montserrat"/>
              <a:cs typeface="Montserrat"/>
              <a:sym typeface="Montserrat"/>
            </a:endParaRPr>
          </a:p>
        </p:txBody>
      </p:sp>
      <p:sp>
        <p:nvSpPr>
          <p:cNvPr id="730" name="Google Shape;730;p208"/>
          <p:cNvSpPr txBox="1"/>
          <p:nvPr/>
        </p:nvSpPr>
        <p:spPr>
          <a:xfrm>
            <a:off x="3147925" y="3777975"/>
            <a:ext cx="2833200" cy="6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Betty Vandenbosch, Ph.D</a:t>
            </a:r>
            <a:endParaRPr b="1">
              <a:latin typeface="Montserrat"/>
              <a:ea typeface="Montserrat"/>
              <a:cs typeface="Montserrat"/>
              <a:sym typeface="Montserrat"/>
            </a:endParaRPr>
          </a:p>
          <a:p>
            <a:pPr marL="0" lvl="0" indent="0" algn="ctr" rtl="0">
              <a:spcBef>
                <a:spcPts val="0"/>
              </a:spcBef>
              <a:spcAft>
                <a:spcPts val="0"/>
              </a:spcAft>
              <a:buNone/>
            </a:pPr>
            <a:r>
              <a:rPr lang="en" sz="1100">
                <a:latin typeface="Montserrat"/>
                <a:ea typeface="Montserrat"/>
                <a:cs typeface="Montserrat"/>
                <a:sym typeface="Montserrat"/>
              </a:rPr>
              <a:t>Chief Content Officer</a:t>
            </a:r>
            <a:endParaRPr sz="1100">
              <a:latin typeface="Montserrat"/>
              <a:ea typeface="Montserrat"/>
              <a:cs typeface="Montserrat"/>
              <a:sym typeface="Montserrat"/>
            </a:endParaRPr>
          </a:p>
          <a:p>
            <a:pPr marL="0" lvl="0" indent="0" algn="ctr" rtl="0">
              <a:spcBef>
                <a:spcPts val="0"/>
              </a:spcBef>
              <a:spcAft>
                <a:spcPts val="0"/>
              </a:spcAft>
              <a:buNone/>
            </a:pPr>
            <a:r>
              <a:rPr lang="en" sz="1100">
                <a:latin typeface="Montserrat"/>
                <a:ea typeface="Montserrat"/>
                <a:cs typeface="Montserrat"/>
                <a:sym typeface="Montserrat"/>
              </a:rPr>
              <a:t>Coursera</a:t>
            </a:r>
            <a:endParaRPr sz="1100">
              <a:latin typeface="Montserrat"/>
              <a:ea typeface="Montserrat"/>
              <a:cs typeface="Montserrat"/>
              <a:sym typeface="Montserrat"/>
            </a:endParaRPr>
          </a:p>
          <a:p>
            <a:pPr marL="0" lvl="0" indent="0" algn="ctr" rtl="0">
              <a:spcBef>
                <a:spcPts val="0"/>
              </a:spcBef>
              <a:spcAft>
                <a:spcPts val="0"/>
              </a:spcAft>
              <a:buNone/>
            </a:pPr>
            <a:endParaRPr sz="1800" b="1">
              <a:latin typeface="Montserrat"/>
              <a:ea typeface="Montserrat"/>
              <a:cs typeface="Montserrat"/>
              <a:sym typeface="Montserrat"/>
            </a:endParaRPr>
          </a:p>
        </p:txBody>
      </p:sp>
      <p:sp>
        <p:nvSpPr>
          <p:cNvPr id="731" name="Google Shape;731;p208"/>
          <p:cNvSpPr txBox="1"/>
          <p:nvPr/>
        </p:nvSpPr>
        <p:spPr>
          <a:xfrm>
            <a:off x="5981394" y="3777975"/>
            <a:ext cx="2689200" cy="6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Todd Bloom</a:t>
            </a:r>
            <a:endParaRPr b="1">
              <a:latin typeface="Montserrat"/>
              <a:ea typeface="Montserrat"/>
              <a:cs typeface="Montserrat"/>
              <a:sym typeface="Montserrat"/>
            </a:endParaRPr>
          </a:p>
          <a:p>
            <a:pPr marL="0" lvl="0" indent="0" algn="ctr" rtl="0">
              <a:spcBef>
                <a:spcPts val="0"/>
              </a:spcBef>
              <a:spcAft>
                <a:spcPts val="0"/>
              </a:spcAft>
              <a:buNone/>
            </a:pPr>
            <a:r>
              <a:rPr lang="en" sz="1100">
                <a:latin typeface="Montserrat"/>
                <a:ea typeface="Montserrat"/>
                <a:cs typeface="Montserrat"/>
                <a:sym typeface="Montserrat"/>
              </a:rPr>
              <a:t>Managing Director</a:t>
            </a:r>
            <a:br>
              <a:rPr lang="en" sz="1100">
                <a:latin typeface="Montserrat"/>
                <a:ea typeface="Montserrat"/>
                <a:cs typeface="Montserrat"/>
                <a:sym typeface="Montserrat"/>
              </a:rPr>
            </a:br>
            <a:r>
              <a:rPr lang="en" sz="1100">
                <a:latin typeface="Montserrat"/>
                <a:ea typeface="Montserrat"/>
                <a:cs typeface="Montserrat"/>
                <a:sym typeface="Montserrat"/>
              </a:rPr>
              <a:t>WGU Labs </a:t>
            </a:r>
            <a:endParaRPr sz="1100">
              <a:latin typeface="Montserrat"/>
              <a:ea typeface="Montserrat"/>
              <a:cs typeface="Montserrat"/>
              <a:sym typeface="Montserrat"/>
            </a:endParaRPr>
          </a:p>
        </p:txBody>
      </p:sp>
      <p:pic>
        <p:nvPicPr>
          <p:cNvPr id="732" name="Google Shape;732;p208"/>
          <p:cNvPicPr preferRelativeResize="0"/>
          <p:nvPr/>
        </p:nvPicPr>
        <p:blipFill rotWithShape="1">
          <a:blip r:embed="rId4">
            <a:alphaModFix/>
          </a:blip>
          <a:srcRect l="777" r="767"/>
          <a:stretch/>
        </p:blipFill>
        <p:spPr>
          <a:xfrm>
            <a:off x="6177402" y="1515027"/>
            <a:ext cx="1965300" cy="1996200"/>
          </a:xfrm>
          <a:prstGeom prst="ellipse">
            <a:avLst/>
          </a:prstGeom>
          <a:noFill/>
          <a:ln>
            <a:noFill/>
          </a:ln>
        </p:spPr>
      </p:pic>
      <p:pic>
        <p:nvPicPr>
          <p:cNvPr id="733" name="Google Shape;733;p208"/>
          <p:cNvPicPr preferRelativeResize="0"/>
          <p:nvPr/>
        </p:nvPicPr>
        <p:blipFill>
          <a:blip r:embed="rId5">
            <a:alphaModFix/>
          </a:blip>
          <a:stretch>
            <a:fillRect/>
          </a:stretch>
        </p:blipFill>
        <p:spPr>
          <a:xfrm rot="448823">
            <a:off x="230532" y="1576259"/>
            <a:ext cx="1591858" cy="1990980"/>
          </a:xfrm>
          <a:prstGeom prst="rect">
            <a:avLst/>
          </a:prstGeom>
          <a:noFill/>
          <a:ln>
            <a:noFill/>
          </a:ln>
        </p:spPr>
      </p:pic>
      <p:pic>
        <p:nvPicPr>
          <p:cNvPr id="734" name="Google Shape;734;p208"/>
          <p:cNvPicPr preferRelativeResize="0"/>
          <p:nvPr/>
        </p:nvPicPr>
        <p:blipFill rotWithShape="1">
          <a:blip r:embed="rId6">
            <a:alphaModFix/>
          </a:blip>
          <a:srcRect l="855" r="855"/>
          <a:stretch/>
        </p:blipFill>
        <p:spPr>
          <a:xfrm>
            <a:off x="801295" y="1490127"/>
            <a:ext cx="1965300" cy="1965300"/>
          </a:xfrm>
          <a:prstGeom prst="ellipse">
            <a:avLst/>
          </a:prstGeom>
          <a:noFill/>
          <a:ln>
            <a:noFill/>
          </a:ln>
        </p:spPr>
      </p:pic>
      <p:pic>
        <p:nvPicPr>
          <p:cNvPr id="735" name="Google Shape;735;p208"/>
          <p:cNvPicPr preferRelativeResize="0"/>
          <p:nvPr/>
        </p:nvPicPr>
        <p:blipFill>
          <a:blip r:embed="rId7">
            <a:alphaModFix/>
          </a:blip>
          <a:stretch>
            <a:fillRect/>
          </a:stretch>
        </p:blipFill>
        <p:spPr>
          <a:xfrm>
            <a:off x="4102408" y="2405228"/>
            <a:ext cx="1849749" cy="931042"/>
          </a:xfrm>
          <a:prstGeom prst="rect">
            <a:avLst/>
          </a:prstGeom>
          <a:noFill/>
          <a:ln>
            <a:noFill/>
          </a:ln>
        </p:spPr>
      </p:pic>
      <p:pic>
        <p:nvPicPr>
          <p:cNvPr id="736" name="Google Shape;736;p208"/>
          <p:cNvPicPr preferRelativeResize="0"/>
          <p:nvPr/>
        </p:nvPicPr>
        <p:blipFill rotWithShape="1">
          <a:blip r:embed="rId8">
            <a:alphaModFix/>
          </a:blip>
          <a:srcRect t="5405" b="5396"/>
          <a:stretch/>
        </p:blipFill>
        <p:spPr>
          <a:xfrm>
            <a:off x="3471054" y="1521056"/>
            <a:ext cx="1927500" cy="1924200"/>
          </a:xfrm>
          <a:prstGeom prst="ellipse">
            <a:avLst/>
          </a:prstGeom>
          <a:noFill/>
          <a:ln>
            <a:noFill/>
          </a:ln>
        </p:spPr>
      </p:pic>
      <p:graphicFrame>
        <p:nvGraphicFramePr>
          <p:cNvPr id="737" name="Google Shape;737;p208"/>
          <p:cNvGraphicFramePr/>
          <p:nvPr>
            <p:extLst>
              <p:ext uri="{D42A27DB-BD31-4B8C-83A1-F6EECF244321}">
                <p14:modId xmlns:p14="http://schemas.microsoft.com/office/powerpoint/2010/main" val="1439604656"/>
              </p:ext>
            </p:extLst>
          </p:nvPr>
        </p:nvGraphicFramePr>
        <p:xfrm>
          <a:off x="608225" y="550000"/>
          <a:ext cx="4043937" cy="548610"/>
        </p:xfrm>
        <a:graphic>
          <a:graphicData uri="http://schemas.openxmlformats.org/drawingml/2006/table">
            <a:tbl>
              <a:tblPr>
                <a:noFill/>
                <a:tableStyleId>{CCCF0B90-7DCA-4B04-96D6-A3CC64B5ED1A}</a:tableStyleId>
              </a:tblPr>
              <a:tblGrid>
                <a:gridCol w="4043937">
                  <a:extLst>
                    <a:ext uri="{9D8B030D-6E8A-4147-A177-3AD203B41FA5}">
                      <a16:colId xmlns:a16="http://schemas.microsoft.com/office/drawing/2014/main" xmlns="" val="20000"/>
                    </a:ext>
                  </a:extLst>
                </a:gridCol>
              </a:tblGrid>
              <a:tr h="381000">
                <a:tc>
                  <a:txBody>
                    <a:bodyPr/>
                    <a:lstStyle/>
                    <a:p>
                      <a:pPr marL="0" lvl="0" indent="0" algn="l" rtl="0">
                        <a:spcBef>
                          <a:spcPts val="0"/>
                        </a:spcBef>
                        <a:spcAft>
                          <a:spcPts val="0"/>
                        </a:spcAft>
                        <a:buNone/>
                      </a:pPr>
                      <a:r>
                        <a:rPr lang="en" sz="2400" b="1" dirty="0">
                          <a:latin typeface="Montserrat"/>
                          <a:ea typeface="Montserrat"/>
                          <a:cs typeface="Montserrat"/>
                          <a:sym typeface="Montserrat"/>
                        </a:rPr>
                        <a:t>Your presenters today</a:t>
                      </a: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38100" cap="flat" cmpd="sng">
                      <a:solidFill>
                        <a:srgbClr val="FB6C76">
                          <a:alpha val="0"/>
                        </a:srgbClr>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sp>
        <p:nvSpPr>
          <p:cNvPr id="738" name="Google Shape;738;p208"/>
          <p:cNvSpPr txBox="1">
            <a:spLocks noGrp="1"/>
          </p:cNvSpPr>
          <p:nvPr>
            <p:ph type="sldNum" idx="4294967295"/>
          </p:nvPr>
        </p:nvSpPr>
        <p:spPr>
          <a:xfrm>
            <a:off x="8748713" y="4662488"/>
            <a:ext cx="395287" cy="3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2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Curriculum Partners</a:t>
            </a:r>
            <a:endParaRPr sz="3200"/>
          </a:p>
        </p:txBody>
      </p:sp>
      <p:sp>
        <p:nvSpPr>
          <p:cNvPr id="980" name="Google Shape;980;p2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381000" algn="l" rtl="0">
              <a:lnSpc>
                <a:spcPct val="90000"/>
              </a:lnSpc>
              <a:spcBef>
                <a:spcPts val="0"/>
              </a:spcBef>
              <a:spcAft>
                <a:spcPts val="0"/>
              </a:spcAft>
              <a:buClr>
                <a:schemeClr val="dk1"/>
              </a:buClr>
              <a:buSzPts val="2200"/>
              <a:buFont typeface="Calibri"/>
              <a:buAutoNum type="arabicPeriod"/>
            </a:pPr>
            <a:r>
              <a:rPr lang="en" sz="2200"/>
              <a:t>Trilogy-Boot Camps</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Program Sharing Network</a:t>
            </a:r>
            <a:endParaRPr sz="2200"/>
          </a:p>
          <a:p>
            <a:pPr marL="520700" lvl="1" indent="-203200" algn="l" rtl="0">
              <a:lnSpc>
                <a:spcPct val="90000"/>
              </a:lnSpc>
              <a:spcBef>
                <a:spcPts val="400"/>
              </a:spcBef>
              <a:spcAft>
                <a:spcPts val="0"/>
              </a:spcAft>
              <a:buClr>
                <a:schemeClr val="dk1"/>
              </a:buClr>
              <a:buSzPts val="2200"/>
              <a:buFont typeface="Noto Sans Symbols"/>
              <a:buChar char="▪"/>
            </a:pPr>
            <a:r>
              <a:rPr lang="en" sz="2200"/>
              <a:t>UC Davis</a:t>
            </a:r>
            <a:endParaRPr sz="2200"/>
          </a:p>
          <a:p>
            <a:pPr marL="520700" lvl="1" indent="-203200" algn="l" rtl="0">
              <a:lnSpc>
                <a:spcPct val="90000"/>
              </a:lnSpc>
              <a:spcBef>
                <a:spcPts val="400"/>
              </a:spcBef>
              <a:spcAft>
                <a:spcPts val="0"/>
              </a:spcAft>
              <a:buClr>
                <a:schemeClr val="dk1"/>
              </a:buClr>
              <a:buSzPts val="2200"/>
              <a:buFont typeface="Noto Sans Symbols"/>
              <a:buChar char="▪"/>
            </a:pPr>
            <a:r>
              <a:rPr lang="en" sz="2200"/>
              <a:t>UC Riverside</a:t>
            </a:r>
            <a:endParaRPr sz="2200"/>
          </a:p>
          <a:p>
            <a:pPr marL="520700" lvl="1" indent="-203200" algn="l" rtl="0">
              <a:lnSpc>
                <a:spcPct val="90000"/>
              </a:lnSpc>
              <a:spcBef>
                <a:spcPts val="400"/>
              </a:spcBef>
              <a:spcAft>
                <a:spcPts val="0"/>
              </a:spcAft>
              <a:buClr>
                <a:schemeClr val="dk1"/>
              </a:buClr>
              <a:buSzPts val="2200"/>
              <a:buFont typeface="Noto Sans Symbols"/>
              <a:buChar char="▪"/>
            </a:pPr>
            <a:r>
              <a:rPr lang="en" sz="2200"/>
              <a:t>Athabasca</a:t>
            </a:r>
            <a:endParaRPr sz="2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23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500"/>
              <a:buFont typeface="Calibri"/>
              <a:buNone/>
            </a:pPr>
            <a:r>
              <a:rPr lang="en" sz="4000"/>
              <a:t>Adopt Alternative Digital Credentialing</a:t>
            </a:r>
            <a:endParaRPr sz="4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237"/>
          <p:cNvSpPr txBox="1"/>
          <p:nvPr/>
        </p:nvSpPr>
        <p:spPr>
          <a:xfrm>
            <a:off x="3647997" y="2157668"/>
            <a:ext cx="1902600" cy="900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a:solidFill>
                  <a:schemeClr val="dk2"/>
                </a:solidFill>
                <a:latin typeface="Arial"/>
                <a:ea typeface="Arial"/>
                <a:cs typeface="Arial"/>
                <a:sym typeface="Arial"/>
              </a:rPr>
              <a:t>The Alternative Credential Ecosystem</a:t>
            </a:r>
            <a:endParaRPr sz="1100"/>
          </a:p>
        </p:txBody>
      </p:sp>
      <p:cxnSp>
        <p:nvCxnSpPr>
          <p:cNvPr id="992" name="Google Shape;992;p237"/>
          <p:cNvCxnSpPr>
            <a:stCxn id="993" idx="2"/>
            <a:endCxn id="994" idx="6"/>
          </p:cNvCxnSpPr>
          <p:nvPr/>
        </p:nvCxnSpPr>
        <p:spPr>
          <a:xfrm rot="10800000">
            <a:off x="4617274" y="4324634"/>
            <a:ext cx="18000" cy="0"/>
          </a:xfrm>
          <a:prstGeom prst="straightConnector1">
            <a:avLst/>
          </a:prstGeom>
          <a:noFill/>
          <a:ln w="50800" cap="flat" cmpd="sng">
            <a:solidFill>
              <a:schemeClr val="dk2"/>
            </a:solidFill>
            <a:prstDash val="solid"/>
            <a:miter lim="800000"/>
            <a:headEnd type="none" w="sm" len="sm"/>
            <a:tailEnd type="none" w="sm" len="sm"/>
          </a:ln>
        </p:spPr>
      </p:cxnSp>
      <p:grpSp>
        <p:nvGrpSpPr>
          <p:cNvPr id="995" name="Google Shape;995;p237"/>
          <p:cNvGrpSpPr/>
          <p:nvPr/>
        </p:nvGrpSpPr>
        <p:grpSpPr>
          <a:xfrm>
            <a:off x="1964769" y="67287"/>
            <a:ext cx="5305077" cy="5027631"/>
            <a:chOff x="2619692" y="89717"/>
            <a:chExt cx="7073435" cy="6703508"/>
          </a:xfrm>
        </p:grpSpPr>
        <p:grpSp>
          <p:nvGrpSpPr>
            <p:cNvPr id="996" name="Google Shape;996;p237"/>
            <p:cNvGrpSpPr/>
            <p:nvPr/>
          </p:nvGrpSpPr>
          <p:grpSpPr>
            <a:xfrm>
              <a:off x="2619692" y="89717"/>
              <a:ext cx="7073435" cy="6703508"/>
              <a:chOff x="2619692" y="89717"/>
              <a:chExt cx="7073435" cy="6703508"/>
            </a:xfrm>
          </p:grpSpPr>
          <p:grpSp>
            <p:nvGrpSpPr>
              <p:cNvPr id="997" name="Google Shape;997;p237"/>
              <p:cNvGrpSpPr/>
              <p:nvPr/>
            </p:nvGrpSpPr>
            <p:grpSpPr>
              <a:xfrm>
                <a:off x="5091942" y="89717"/>
                <a:ext cx="2112276" cy="2054093"/>
                <a:chOff x="2935111" y="3330222"/>
                <a:chExt cx="2187300" cy="2187300"/>
              </a:xfrm>
            </p:grpSpPr>
            <p:sp>
              <p:nvSpPr>
                <p:cNvPr id="998" name="Google Shape;998;p237"/>
                <p:cNvSpPr/>
                <p:nvPr/>
              </p:nvSpPr>
              <p:spPr>
                <a:xfrm>
                  <a:off x="2935111" y="3330222"/>
                  <a:ext cx="2187300" cy="2187300"/>
                </a:xfrm>
                <a:prstGeom prst="ellipse">
                  <a:avLst/>
                </a:prstGeom>
                <a:solidFill>
                  <a:srgbClr val="1B3D6D"/>
                </a:solidFill>
                <a:ln w="952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99" name="Google Shape;999;p237"/>
                <p:cNvSpPr txBox="1"/>
                <p:nvPr/>
              </p:nvSpPr>
              <p:spPr>
                <a:xfrm>
                  <a:off x="3209692" y="4069890"/>
                  <a:ext cx="1721700" cy="753900"/>
                </a:xfrm>
                <a:prstGeom prst="rect">
                  <a:avLst/>
                </a:prstGeom>
                <a:solidFill>
                  <a:srgbClr val="1B3D6D"/>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FFFFFF"/>
                      </a:solidFill>
                      <a:latin typeface="Arial"/>
                      <a:ea typeface="Arial"/>
                      <a:cs typeface="Arial"/>
                      <a:sym typeface="Arial"/>
                    </a:rPr>
                    <a:t>Certificate Programs</a:t>
                  </a:r>
                  <a:endParaRPr sz="1100"/>
                </a:p>
              </p:txBody>
            </p:sp>
          </p:grpSp>
          <p:grpSp>
            <p:nvGrpSpPr>
              <p:cNvPr id="1000" name="Google Shape;1000;p237"/>
              <p:cNvGrpSpPr/>
              <p:nvPr/>
            </p:nvGrpSpPr>
            <p:grpSpPr>
              <a:xfrm>
                <a:off x="7248933" y="1055995"/>
                <a:ext cx="2112276" cy="2054093"/>
                <a:chOff x="2935111" y="3330222"/>
                <a:chExt cx="2187300" cy="2187300"/>
              </a:xfrm>
            </p:grpSpPr>
            <p:sp>
              <p:nvSpPr>
                <p:cNvPr id="1001" name="Google Shape;1001;p237"/>
                <p:cNvSpPr/>
                <p:nvPr/>
              </p:nvSpPr>
              <p:spPr>
                <a:xfrm>
                  <a:off x="2935111" y="3330222"/>
                  <a:ext cx="2187300" cy="2187300"/>
                </a:xfrm>
                <a:prstGeom prst="ellipse">
                  <a:avLst/>
                </a:prstGeom>
                <a:solidFill>
                  <a:srgbClr val="1B3D6D"/>
                </a:solidFill>
                <a:ln w="952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02" name="Google Shape;1002;p237"/>
                <p:cNvSpPr txBox="1"/>
                <p:nvPr/>
              </p:nvSpPr>
              <p:spPr>
                <a:xfrm>
                  <a:off x="3191933" y="4098359"/>
                  <a:ext cx="1721700" cy="753900"/>
                </a:xfrm>
                <a:prstGeom prst="rect">
                  <a:avLst/>
                </a:prstGeom>
                <a:solidFill>
                  <a:srgbClr val="1B3D6D"/>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FFFFFF"/>
                      </a:solidFill>
                      <a:latin typeface="Arial"/>
                      <a:ea typeface="Arial"/>
                      <a:cs typeface="Arial"/>
                      <a:sym typeface="Arial"/>
                    </a:rPr>
                    <a:t>Nano-Credentials</a:t>
                  </a:r>
                  <a:endParaRPr sz="1100"/>
                </a:p>
              </p:txBody>
            </p:sp>
          </p:grpSp>
          <p:grpSp>
            <p:nvGrpSpPr>
              <p:cNvPr id="1003" name="Google Shape;1003;p237"/>
              <p:cNvGrpSpPr/>
              <p:nvPr/>
            </p:nvGrpSpPr>
            <p:grpSpPr>
              <a:xfrm>
                <a:off x="7580851" y="3124269"/>
                <a:ext cx="2112276" cy="2054093"/>
                <a:chOff x="2935111" y="3330222"/>
                <a:chExt cx="2187300" cy="2187300"/>
              </a:xfrm>
            </p:grpSpPr>
            <p:sp>
              <p:nvSpPr>
                <p:cNvPr id="1004" name="Google Shape;1004;p237"/>
                <p:cNvSpPr/>
                <p:nvPr/>
              </p:nvSpPr>
              <p:spPr>
                <a:xfrm>
                  <a:off x="2935111" y="3330222"/>
                  <a:ext cx="2187300" cy="2187300"/>
                </a:xfrm>
                <a:prstGeom prst="ellipse">
                  <a:avLst/>
                </a:prstGeom>
                <a:solidFill>
                  <a:srgbClr val="1B3D6D"/>
                </a:solidFill>
                <a:ln w="952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05" name="Google Shape;1005;p237"/>
                <p:cNvSpPr txBox="1"/>
                <p:nvPr/>
              </p:nvSpPr>
              <p:spPr>
                <a:xfrm>
                  <a:off x="3167944" y="4098359"/>
                  <a:ext cx="1721700" cy="753900"/>
                </a:xfrm>
                <a:prstGeom prst="rect">
                  <a:avLst/>
                </a:prstGeom>
                <a:solidFill>
                  <a:srgbClr val="1B3D6D"/>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FFFFFF"/>
                      </a:solidFill>
                      <a:latin typeface="Arial"/>
                      <a:ea typeface="Arial"/>
                      <a:cs typeface="Arial"/>
                      <a:sym typeface="Arial"/>
                    </a:rPr>
                    <a:t>Micro-Credentials</a:t>
                  </a:r>
                  <a:endParaRPr sz="1100"/>
                </a:p>
              </p:txBody>
            </p:sp>
          </p:grpSp>
          <p:grpSp>
            <p:nvGrpSpPr>
              <p:cNvPr id="1006" name="Google Shape;1006;p237"/>
              <p:cNvGrpSpPr/>
              <p:nvPr/>
            </p:nvGrpSpPr>
            <p:grpSpPr>
              <a:xfrm>
                <a:off x="6180365" y="4739132"/>
                <a:ext cx="2112276" cy="2054093"/>
                <a:chOff x="2935111" y="3330222"/>
                <a:chExt cx="2187300" cy="2187300"/>
              </a:xfrm>
            </p:grpSpPr>
            <p:sp>
              <p:nvSpPr>
                <p:cNvPr id="993" name="Google Shape;993;p237"/>
                <p:cNvSpPr/>
                <p:nvPr/>
              </p:nvSpPr>
              <p:spPr>
                <a:xfrm>
                  <a:off x="2935111" y="3330222"/>
                  <a:ext cx="2187300" cy="2187300"/>
                </a:xfrm>
                <a:prstGeom prst="ellipse">
                  <a:avLst/>
                </a:prstGeom>
                <a:solidFill>
                  <a:srgbClr val="1B3D6D"/>
                </a:solidFill>
                <a:ln w="952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07" name="Google Shape;1007;p237"/>
                <p:cNvSpPr txBox="1"/>
                <p:nvPr/>
              </p:nvSpPr>
              <p:spPr>
                <a:xfrm>
                  <a:off x="3180851" y="4223778"/>
                  <a:ext cx="1721700" cy="426000"/>
                </a:xfrm>
                <a:prstGeom prst="rect">
                  <a:avLst/>
                </a:prstGeom>
                <a:solidFill>
                  <a:srgbClr val="1B3D6D"/>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FFFFFF"/>
                      </a:solidFill>
                      <a:latin typeface="Arial"/>
                      <a:ea typeface="Arial"/>
                      <a:cs typeface="Arial"/>
                      <a:sym typeface="Arial"/>
                    </a:rPr>
                    <a:t>Boot Camps</a:t>
                  </a:r>
                  <a:endParaRPr sz="1100"/>
                </a:p>
              </p:txBody>
            </p:sp>
          </p:grpSp>
          <p:grpSp>
            <p:nvGrpSpPr>
              <p:cNvPr id="1008" name="Google Shape;1008;p237"/>
              <p:cNvGrpSpPr/>
              <p:nvPr/>
            </p:nvGrpSpPr>
            <p:grpSpPr>
              <a:xfrm>
                <a:off x="4044168" y="4739132"/>
                <a:ext cx="2112276" cy="2054093"/>
                <a:chOff x="2935111" y="3330222"/>
                <a:chExt cx="2187300" cy="2187300"/>
              </a:xfrm>
            </p:grpSpPr>
            <p:sp>
              <p:nvSpPr>
                <p:cNvPr id="994" name="Google Shape;994;p237"/>
                <p:cNvSpPr/>
                <p:nvPr/>
              </p:nvSpPr>
              <p:spPr>
                <a:xfrm>
                  <a:off x="2935111" y="3330222"/>
                  <a:ext cx="2187300" cy="2187300"/>
                </a:xfrm>
                <a:prstGeom prst="ellipse">
                  <a:avLst/>
                </a:prstGeom>
                <a:solidFill>
                  <a:srgbClr val="1B3D6D"/>
                </a:solidFill>
                <a:ln w="952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09" name="Google Shape;1009;p237"/>
                <p:cNvSpPr txBox="1"/>
                <p:nvPr/>
              </p:nvSpPr>
              <p:spPr>
                <a:xfrm>
                  <a:off x="3167944" y="4180839"/>
                  <a:ext cx="1721700" cy="426000"/>
                </a:xfrm>
                <a:prstGeom prst="rect">
                  <a:avLst/>
                </a:prstGeom>
                <a:solidFill>
                  <a:srgbClr val="1B3D6D"/>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FFFFFF"/>
                      </a:solidFill>
                      <a:latin typeface="Arial"/>
                      <a:ea typeface="Arial"/>
                      <a:cs typeface="Arial"/>
                      <a:sym typeface="Arial"/>
                    </a:rPr>
                    <a:t>MOOCs</a:t>
                  </a:r>
                  <a:endParaRPr sz="1100"/>
                </a:p>
              </p:txBody>
            </p:sp>
          </p:grpSp>
          <p:grpSp>
            <p:nvGrpSpPr>
              <p:cNvPr id="1010" name="Google Shape;1010;p237"/>
              <p:cNvGrpSpPr/>
              <p:nvPr/>
            </p:nvGrpSpPr>
            <p:grpSpPr>
              <a:xfrm>
                <a:off x="2619692" y="3136519"/>
                <a:ext cx="2112276" cy="2054093"/>
                <a:chOff x="2935111" y="3330222"/>
                <a:chExt cx="2187300" cy="2187300"/>
              </a:xfrm>
            </p:grpSpPr>
            <p:sp>
              <p:nvSpPr>
                <p:cNvPr id="1011" name="Google Shape;1011;p237"/>
                <p:cNvSpPr/>
                <p:nvPr/>
              </p:nvSpPr>
              <p:spPr>
                <a:xfrm>
                  <a:off x="2935111" y="3330222"/>
                  <a:ext cx="2187300" cy="2187300"/>
                </a:xfrm>
                <a:prstGeom prst="ellipse">
                  <a:avLst/>
                </a:prstGeom>
                <a:solidFill>
                  <a:srgbClr val="1B3D6D"/>
                </a:solidFill>
                <a:ln w="952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12" name="Google Shape;1012;p237"/>
                <p:cNvSpPr txBox="1"/>
                <p:nvPr/>
              </p:nvSpPr>
              <p:spPr>
                <a:xfrm>
                  <a:off x="3198326" y="4132225"/>
                  <a:ext cx="1721700" cy="753900"/>
                </a:xfrm>
                <a:prstGeom prst="rect">
                  <a:avLst/>
                </a:prstGeom>
                <a:solidFill>
                  <a:srgbClr val="1B3D6D"/>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FFFFFF"/>
                      </a:solidFill>
                      <a:latin typeface="Arial"/>
                      <a:ea typeface="Arial"/>
                      <a:cs typeface="Arial"/>
                      <a:sym typeface="Arial"/>
                    </a:rPr>
                    <a:t>Workplace Training</a:t>
                  </a:r>
                  <a:endParaRPr sz="1100"/>
                </a:p>
              </p:txBody>
            </p:sp>
          </p:grpSp>
          <p:grpSp>
            <p:nvGrpSpPr>
              <p:cNvPr id="1013" name="Google Shape;1013;p237"/>
              <p:cNvGrpSpPr/>
              <p:nvPr/>
            </p:nvGrpSpPr>
            <p:grpSpPr>
              <a:xfrm>
                <a:off x="2973587" y="1055995"/>
                <a:ext cx="2112276" cy="2054093"/>
                <a:chOff x="2935111" y="3330222"/>
                <a:chExt cx="2187300" cy="2187300"/>
              </a:xfrm>
            </p:grpSpPr>
            <p:sp>
              <p:nvSpPr>
                <p:cNvPr id="1014" name="Google Shape;1014;p237"/>
                <p:cNvSpPr/>
                <p:nvPr/>
              </p:nvSpPr>
              <p:spPr>
                <a:xfrm>
                  <a:off x="2935111" y="3330222"/>
                  <a:ext cx="2187300" cy="2187300"/>
                </a:xfrm>
                <a:prstGeom prst="ellipse">
                  <a:avLst/>
                </a:prstGeom>
                <a:solidFill>
                  <a:srgbClr val="1B3D6D"/>
                </a:solidFill>
                <a:ln w="952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15" name="Google Shape;1015;p237"/>
                <p:cNvSpPr txBox="1"/>
                <p:nvPr/>
              </p:nvSpPr>
              <p:spPr>
                <a:xfrm>
                  <a:off x="3158505" y="4109537"/>
                  <a:ext cx="1721700" cy="753900"/>
                </a:xfrm>
                <a:prstGeom prst="rect">
                  <a:avLst/>
                </a:prstGeom>
                <a:solidFill>
                  <a:srgbClr val="1B3D6D"/>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FFFFFF"/>
                      </a:solidFill>
                      <a:latin typeface="Arial"/>
                      <a:ea typeface="Arial"/>
                      <a:cs typeface="Arial"/>
                      <a:sym typeface="Arial"/>
                    </a:rPr>
                    <a:t>Industry Credential</a:t>
                  </a:r>
                  <a:endParaRPr sz="1100"/>
                </a:p>
              </p:txBody>
            </p:sp>
          </p:grpSp>
        </p:grpSp>
        <p:cxnSp>
          <p:nvCxnSpPr>
            <p:cNvPr id="1016" name="Google Shape;1016;p237"/>
            <p:cNvCxnSpPr>
              <a:stCxn id="998" idx="6"/>
              <a:endCxn id="1001" idx="1"/>
            </p:cNvCxnSpPr>
            <p:nvPr/>
          </p:nvCxnSpPr>
          <p:spPr>
            <a:xfrm>
              <a:off x="7204218" y="1116763"/>
              <a:ext cx="354000" cy="240000"/>
            </a:xfrm>
            <a:prstGeom prst="straightConnector1">
              <a:avLst/>
            </a:prstGeom>
            <a:noFill/>
            <a:ln w="50800" cap="flat" cmpd="sng">
              <a:solidFill>
                <a:schemeClr val="dk2"/>
              </a:solidFill>
              <a:prstDash val="solid"/>
              <a:miter lim="800000"/>
              <a:headEnd type="none" w="sm" len="sm"/>
              <a:tailEnd type="none" w="sm" len="sm"/>
            </a:ln>
          </p:spPr>
        </p:cxnSp>
        <p:cxnSp>
          <p:nvCxnSpPr>
            <p:cNvPr id="1017" name="Google Shape;1017;p237"/>
            <p:cNvCxnSpPr/>
            <p:nvPr/>
          </p:nvCxnSpPr>
          <p:spPr>
            <a:xfrm>
              <a:off x="3200314" y="2725513"/>
              <a:ext cx="0" cy="471900"/>
            </a:xfrm>
            <a:prstGeom prst="straightConnector1">
              <a:avLst/>
            </a:prstGeom>
            <a:noFill/>
            <a:ln w="50800" cap="flat" cmpd="sng">
              <a:solidFill>
                <a:schemeClr val="dk2"/>
              </a:solidFill>
              <a:prstDash val="solid"/>
              <a:miter lim="800000"/>
              <a:headEnd type="none" w="sm" len="sm"/>
              <a:tailEnd type="none" w="sm" len="sm"/>
            </a:ln>
          </p:spPr>
        </p:cxnSp>
        <p:cxnSp>
          <p:nvCxnSpPr>
            <p:cNvPr id="1018" name="Google Shape;1018;p237"/>
            <p:cNvCxnSpPr>
              <a:stCxn id="1004" idx="4"/>
              <a:endCxn id="993" idx="6"/>
            </p:cNvCxnSpPr>
            <p:nvPr/>
          </p:nvCxnSpPr>
          <p:spPr>
            <a:xfrm flipH="1">
              <a:off x="8292589" y="5178362"/>
              <a:ext cx="344400" cy="588000"/>
            </a:xfrm>
            <a:prstGeom prst="straightConnector1">
              <a:avLst/>
            </a:prstGeom>
            <a:noFill/>
            <a:ln w="50800" cap="flat" cmpd="sng">
              <a:solidFill>
                <a:schemeClr val="dk2"/>
              </a:solidFill>
              <a:prstDash val="solid"/>
              <a:miter lim="800000"/>
              <a:headEnd type="none" w="sm" len="sm"/>
              <a:tailEnd type="none" w="sm" len="sm"/>
            </a:ln>
          </p:spPr>
        </p:cxnSp>
        <p:cxnSp>
          <p:nvCxnSpPr>
            <p:cNvPr id="1019" name="Google Shape;1019;p237"/>
            <p:cNvCxnSpPr>
              <a:stCxn id="1011" idx="4"/>
              <a:endCxn id="994" idx="2"/>
            </p:cNvCxnSpPr>
            <p:nvPr/>
          </p:nvCxnSpPr>
          <p:spPr>
            <a:xfrm>
              <a:off x="3675829" y="5190612"/>
              <a:ext cx="368400" cy="575700"/>
            </a:xfrm>
            <a:prstGeom prst="straightConnector1">
              <a:avLst/>
            </a:prstGeom>
            <a:noFill/>
            <a:ln w="50800" cap="flat" cmpd="sng">
              <a:solidFill>
                <a:schemeClr val="dk2"/>
              </a:solidFill>
              <a:prstDash val="solid"/>
              <a:miter lim="800000"/>
              <a:headEnd type="none" w="sm" len="sm"/>
              <a:tailEnd type="none" w="sm" len="sm"/>
            </a:ln>
          </p:spPr>
        </p:cxnSp>
        <p:cxnSp>
          <p:nvCxnSpPr>
            <p:cNvPr id="1020" name="Google Shape;1020;p237"/>
            <p:cNvCxnSpPr/>
            <p:nvPr/>
          </p:nvCxnSpPr>
          <p:spPr>
            <a:xfrm>
              <a:off x="9159470" y="2664471"/>
              <a:ext cx="0" cy="533100"/>
            </a:xfrm>
            <a:prstGeom prst="straightConnector1">
              <a:avLst/>
            </a:prstGeom>
            <a:noFill/>
            <a:ln w="50800" cap="flat" cmpd="sng">
              <a:solidFill>
                <a:schemeClr val="dk2"/>
              </a:solidFill>
              <a:prstDash val="solid"/>
              <a:miter lim="800000"/>
              <a:headEnd type="none" w="sm" len="sm"/>
              <a:tailEnd type="none" w="sm" len="sm"/>
            </a:ln>
          </p:spPr>
        </p:cxnSp>
        <p:cxnSp>
          <p:nvCxnSpPr>
            <p:cNvPr id="1021" name="Google Shape;1021;p237"/>
            <p:cNvCxnSpPr>
              <a:endCxn id="998" idx="2"/>
            </p:cNvCxnSpPr>
            <p:nvPr/>
          </p:nvCxnSpPr>
          <p:spPr>
            <a:xfrm rot="10800000" flipH="1">
              <a:off x="4709442" y="1116763"/>
              <a:ext cx="382500" cy="240000"/>
            </a:xfrm>
            <a:prstGeom prst="straightConnector1">
              <a:avLst/>
            </a:prstGeom>
            <a:noFill/>
            <a:ln w="50800" cap="flat" cmpd="sng">
              <a:solidFill>
                <a:schemeClr val="dk2"/>
              </a:solidFill>
              <a:prstDash val="solid"/>
              <a:miter lim="800000"/>
              <a:headEnd type="none" w="sm" len="sm"/>
              <a:tailEnd type="none" w="sm" len="sm"/>
            </a:ln>
          </p:spPr>
        </p:cxn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2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The Concept of ADCs (Badges)</a:t>
            </a:r>
            <a:endParaRPr sz="3200"/>
          </a:p>
        </p:txBody>
      </p:sp>
      <p:sp>
        <p:nvSpPr>
          <p:cNvPr id="1028" name="Google Shape;1028;p2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33</a:t>
            </a:fld>
            <a:endParaRPr sz="1100"/>
          </a:p>
        </p:txBody>
      </p:sp>
      <p:pic>
        <p:nvPicPr>
          <p:cNvPr id="1029" name="Google Shape;1029;p238"/>
          <p:cNvPicPr preferRelativeResize="0"/>
          <p:nvPr/>
        </p:nvPicPr>
        <p:blipFill rotWithShape="1">
          <a:blip r:embed="rId3">
            <a:alphaModFix/>
          </a:blip>
          <a:srcRect/>
          <a:stretch/>
        </p:blipFill>
        <p:spPr>
          <a:xfrm>
            <a:off x="444259" y="835037"/>
            <a:ext cx="2593238" cy="2593238"/>
          </a:xfrm>
          <a:prstGeom prst="rect">
            <a:avLst/>
          </a:prstGeom>
          <a:noFill/>
          <a:ln>
            <a:noFill/>
          </a:ln>
        </p:spPr>
      </p:pic>
      <p:pic>
        <p:nvPicPr>
          <p:cNvPr id="1030" name="Google Shape;1030;p238" descr="Screen Shot 2018-05-20 at 9.23.39 PM.png"/>
          <p:cNvPicPr preferRelativeResize="0"/>
          <p:nvPr/>
        </p:nvPicPr>
        <p:blipFill rotWithShape="1">
          <a:blip r:embed="rId4">
            <a:alphaModFix/>
          </a:blip>
          <a:srcRect/>
          <a:stretch/>
        </p:blipFill>
        <p:spPr>
          <a:xfrm>
            <a:off x="2878666" y="2883826"/>
            <a:ext cx="5247573" cy="2163315"/>
          </a:xfrm>
          <a:prstGeom prst="rect">
            <a:avLst/>
          </a:prstGeom>
          <a:noFill/>
          <a:ln>
            <a:noFill/>
          </a:ln>
        </p:spPr>
      </p:pic>
      <p:pic>
        <p:nvPicPr>
          <p:cNvPr id="1031" name="Google Shape;1031;p238" descr="Screen Shot 2018-05-20 at 4.09.40 PM.png"/>
          <p:cNvPicPr preferRelativeResize="0"/>
          <p:nvPr/>
        </p:nvPicPr>
        <p:blipFill rotWithShape="1">
          <a:blip r:embed="rId5">
            <a:alphaModFix/>
          </a:blip>
          <a:srcRect/>
          <a:stretch/>
        </p:blipFill>
        <p:spPr>
          <a:xfrm>
            <a:off x="6959813" y="1216729"/>
            <a:ext cx="1686771" cy="1967795"/>
          </a:xfrm>
          <a:prstGeom prst="rect">
            <a:avLst/>
          </a:prstGeom>
          <a:noFill/>
          <a:ln>
            <a:noFill/>
          </a:ln>
        </p:spPr>
      </p:pic>
      <p:pic>
        <p:nvPicPr>
          <p:cNvPr id="1032" name="Google Shape;1032;p238" descr="Screen Shot 2018-11-19 at 12.32.10 PM.png"/>
          <p:cNvPicPr preferRelativeResize="0"/>
          <p:nvPr/>
        </p:nvPicPr>
        <p:blipFill rotWithShape="1">
          <a:blip r:embed="rId6">
            <a:alphaModFix/>
          </a:blip>
          <a:srcRect/>
          <a:stretch/>
        </p:blipFill>
        <p:spPr>
          <a:xfrm>
            <a:off x="814916" y="3091541"/>
            <a:ext cx="1809750" cy="1770492"/>
          </a:xfrm>
          <a:prstGeom prst="rect">
            <a:avLst/>
          </a:prstGeom>
          <a:noFill/>
          <a:ln>
            <a:noFill/>
          </a:ln>
        </p:spPr>
      </p:pic>
      <p:pic>
        <p:nvPicPr>
          <p:cNvPr id="1033" name="Google Shape;1033;p238" descr="Screen Shot 2018-11-19 at 12.42.58 PM.png"/>
          <p:cNvPicPr preferRelativeResize="0"/>
          <p:nvPr/>
        </p:nvPicPr>
        <p:blipFill rotWithShape="1">
          <a:blip r:embed="rId7">
            <a:alphaModFix/>
          </a:blip>
          <a:srcRect/>
          <a:stretch/>
        </p:blipFill>
        <p:spPr>
          <a:xfrm>
            <a:off x="3118644" y="1524000"/>
            <a:ext cx="3568700" cy="11482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2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Examples of Competency-Based ADCs</a:t>
            </a:r>
            <a:endParaRPr sz="3200"/>
          </a:p>
        </p:txBody>
      </p:sp>
      <p:sp>
        <p:nvSpPr>
          <p:cNvPr id="1040" name="Google Shape;1040;p2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34</a:t>
            </a:fld>
            <a:endParaRPr sz="1100"/>
          </a:p>
        </p:txBody>
      </p:sp>
      <p:grpSp>
        <p:nvGrpSpPr>
          <p:cNvPr id="1041" name="Google Shape;1041;p239"/>
          <p:cNvGrpSpPr/>
          <p:nvPr/>
        </p:nvGrpSpPr>
        <p:grpSpPr>
          <a:xfrm>
            <a:off x="412509" y="1290117"/>
            <a:ext cx="8318982" cy="2593238"/>
            <a:chOff x="550012" y="1113383"/>
            <a:chExt cx="11091976" cy="3457651"/>
          </a:xfrm>
        </p:grpSpPr>
        <p:pic>
          <p:nvPicPr>
            <p:cNvPr id="1042" name="Google Shape;1042;p239"/>
            <p:cNvPicPr preferRelativeResize="0"/>
            <p:nvPr/>
          </p:nvPicPr>
          <p:blipFill rotWithShape="1">
            <a:blip r:embed="rId3">
              <a:alphaModFix/>
            </a:blip>
            <a:srcRect/>
            <a:stretch/>
          </p:blipFill>
          <p:spPr>
            <a:xfrm>
              <a:off x="550012" y="1113383"/>
              <a:ext cx="3457650" cy="3457650"/>
            </a:xfrm>
            <a:prstGeom prst="rect">
              <a:avLst/>
            </a:prstGeom>
            <a:noFill/>
            <a:ln>
              <a:noFill/>
            </a:ln>
          </p:spPr>
        </p:pic>
        <p:pic>
          <p:nvPicPr>
            <p:cNvPr id="1043" name="Google Shape;1043;p239"/>
            <p:cNvPicPr preferRelativeResize="0"/>
            <p:nvPr/>
          </p:nvPicPr>
          <p:blipFill rotWithShape="1">
            <a:blip r:embed="rId4">
              <a:alphaModFix/>
            </a:blip>
            <a:srcRect/>
            <a:stretch/>
          </p:blipFill>
          <p:spPr>
            <a:xfrm>
              <a:off x="4367175" y="1113384"/>
              <a:ext cx="3457650" cy="3457650"/>
            </a:xfrm>
            <a:prstGeom prst="rect">
              <a:avLst/>
            </a:prstGeom>
            <a:noFill/>
            <a:ln>
              <a:noFill/>
            </a:ln>
          </p:spPr>
        </p:pic>
        <p:pic>
          <p:nvPicPr>
            <p:cNvPr id="1044" name="Google Shape;1044;p239"/>
            <p:cNvPicPr preferRelativeResize="0"/>
            <p:nvPr/>
          </p:nvPicPr>
          <p:blipFill rotWithShape="1">
            <a:blip r:embed="rId5">
              <a:alphaModFix/>
            </a:blip>
            <a:srcRect/>
            <a:stretch/>
          </p:blipFill>
          <p:spPr>
            <a:xfrm>
              <a:off x="8184338" y="1113383"/>
              <a:ext cx="3457650" cy="3457650"/>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240"/>
          <p:cNvSpPr txBox="1">
            <a:spLocks noGrp="1"/>
          </p:cNvSpPr>
          <p:nvPr>
            <p:ph type="title"/>
          </p:nvPr>
        </p:nvSpPr>
        <p:spPr>
          <a:xfrm>
            <a:off x="321800" y="565100"/>
            <a:ext cx="8364900" cy="81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ADC Pathways</a:t>
            </a:r>
            <a:endParaRPr sz="3200"/>
          </a:p>
        </p:txBody>
      </p:sp>
      <p:grpSp>
        <p:nvGrpSpPr>
          <p:cNvPr id="1051" name="Google Shape;1051;p240"/>
          <p:cNvGrpSpPr/>
          <p:nvPr/>
        </p:nvGrpSpPr>
        <p:grpSpPr>
          <a:xfrm>
            <a:off x="5926994" y="105821"/>
            <a:ext cx="2159164" cy="1968394"/>
            <a:chOff x="7648222" y="423333"/>
            <a:chExt cx="3358476" cy="3005640"/>
          </a:xfrm>
        </p:grpSpPr>
        <p:sp>
          <p:nvSpPr>
            <p:cNvPr id="1052" name="Google Shape;1052;p240"/>
            <p:cNvSpPr/>
            <p:nvPr/>
          </p:nvSpPr>
          <p:spPr>
            <a:xfrm>
              <a:off x="7648222" y="423333"/>
              <a:ext cx="3358476" cy="3005640"/>
            </a:xfrm>
            <a:prstGeom prst="cloud">
              <a:avLst/>
            </a:prstGeom>
            <a:solidFill>
              <a:schemeClr val="dk2"/>
            </a:solidFill>
            <a:ln w="952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000090"/>
                </a:solidFill>
                <a:latin typeface="Calibri"/>
                <a:ea typeface="Calibri"/>
                <a:cs typeface="Calibri"/>
                <a:sym typeface="Calibri"/>
              </a:endParaRPr>
            </a:p>
          </p:txBody>
        </p:sp>
        <p:sp>
          <p:nvSpPr>
            <p:cNvPr id="1053" name="Google Shape;1053;p240"/>
            <p:cNvSpPr txBox="1"/>
            <p:nvPr/>
          </p:nvSpPr>
          <p:spPr>
            <a:xfrm>
              <a:off x="8043334" y="1213555"/>
              <a:ext cx="2709300" cy="1374600"/>
            </a:xfrm>
            <a:prstGeom prst="rect">
              <a:avLst/>
            </a:prstGeom>
            <a:solidFill>
              <a:schemeClr val="dk2"/>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chemeClr val="lt1"/>
                  </a:solidFill>
                  <a:latin typeface="Arial"/>
                  <a:ea typeface="Arial"/>
                  <a:cs typeface="Arial"/>
                  <a:sym typeface="Arial"/>
                </a:rPr>
                <a:t>Secure, Unhackable Repository</a:t>
              </a:r>
              <a:endParaRPr sz="1100"/>
            </a:p>
          </p:txBody>
        </p:sp>
      </p:grpSp>
      <p:grpSp>
        <p:nvGrpSpPr>
          <p:cNvPr id="1054" name="Google Shape;1054;p240"/>
          <p:cNvGrpSpPr/>
          <p:nvPr/>
        </p:nvGrpSpPr>
        <p:grpSpPr>
          <a:xfrm>
            <a:off x="6233584" y="2762248"/>
            <a:ext cx="1640475" cy="1640475"/>
            <a:chOff x="2935111" y="3330222"/>
            <a:chExt cx="2187300" cy="2187300"/>
          </a:xfrm>
        </p:grpSpPr>
        <p:sp>
          <p:nvSpPr>
            <p:cNvPr id="1055" name="Google Shape;1055;p240"/>
            <p:cNvSpPr/>
            <p:nvPr/>
          </p:nvSpPr>
          <p:spPr>
            <a:xfrm>
              <a:off x="2935111" y="3330222"/>
              <a:ext cx="2187300" cy="2187300"/>
            </a:xfrm>
            <a:prstGeom prst="ellipse">
              <a:avLst/>
            </a:prstGeom>
            <a:solidFill>
              <a:srgbClr val="1B3D6D"/>
            </a:solidFill>
            <a:ln w="952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56" name="Google Shape;1056;p240"/>
            <p:cNvSpPr txBox="1"/>
            <p:nvPr/>
          </p:nvSpPr>
          <p:spPr>
            <a:xfrm>
              <a:off x="3330222" y="4063999"/>
              <a:ext cx="1411200" cy="708000"/>
            </a:xfrm>
            <a:prstGeom prst="rect">
              <a:avLst/>
            </a:prstGeom>
            <a:solidFill>
              <a:srgbClr val="1B3D6D"/>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FFFFFF"/>
                  </a:solidFill>
                  <a:latin typeface="Arial"/>
                  <a:ea typeface="Arial"/>
                  <a:cs typeface="Arial"/>
                  <a:sym typeface="Arial"/>
                </a:rPr>
                <a:t>ADC Recipient</a:t>
              </a:r>
              <a:endParaRPr sz="1100"/>
            </a:p>
          </p:txBody>
        </p:sp>
      </p:grpSp>
      <p:grpSp>
        <p:nvGrpSpPr>
          <p:cNvPr id="1057" name="Google Shape;1057;p240"/>
          <p:cNvGrpSpPr/>
          <p:nvPr/>
        </p:nvGrpSpPr>
        <p:grpSpPr>
          <a:xfrm>
            <a:off x="4392482" y="4659668"/>
            <a:ext cx="5691370" cy="446989"/>
            <a:chOff x="5856643" y="5930671"/>
            <a:chExt cx="7588493" cy="595985"/>
          </a:xfrm>
        </p:grpSpPr>
        <p:sp>
          <p:nvSpPr>
            <p:cNvPr id="1058" name="Google Shape;1058;p240"/>
            <p:cNvSpPr txBox="1"/>
            <p:nvPr/>
          </p:nvSpPr>
          <p:spPr>
            <a:xfrm>
              <a:off x="5856643" y="6011331"/>
              <a:ext cx="2441100" cy="338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a:solidFill>
                    <a:srgbClr val="000090"/>
                  </a:solidFill>
                  <a:latin typeface="Arial"/>
                  <a:ea typeface="Arial"/>
                  <a:cs typeface="Arial"/>
                  <a:sym typeface="Arial"/>
                </a:rPr>
                <a:t>Friends</a:t>
              </a:r>
              <a:endParaRPr sz="1100"/>
            </a:p>
          </p:txBody>
        </p:sp>
        <p:sp>
          <p:nvSpPr>
            <p:cNvPr id="1059" name="Google Shape;1059;p240"/>
            <p:cNvSpPr txBox="1"/>
            <p:nvPr/>
          </p:nvSpPr>
          <p:spPr>
            <a:xfrm>
              <a:off x="6530631" y="5930671"/>
              <a:ext cx="3925800" cy="584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a:solidFill>
                    <a:srgbClr val="000090"/>
                  </a:solidFill>
                  <a:latin typeface="Arial"/>
                  <a:ea typeface="Arial"/>
                  <a:cs typeface="Arial"/>
                  <a:sym typeface="Arial"/>
                </a:rPr>
                <a:t>LinkedIn </a:t>
              </a:r>
              <a:endParaRPr sz="1100"/>
            </a:p>
            <a:p>
              <a:pPr marL="0" marR="0" lvl="0" indent="0" algn="ctr" rtl="0">
                <a:spcBef>
                  <a:spcPts val="0"/>
                </a:spcBef>
                <a:spcAft>
                  <a:spcPts val="0"/>
                </a:spcAft>
                <a:buNone/>
              </a:pPr>
              <a:r>
                <a:rPr lang="en" sz="1200" b="1">
                  <a:solidFill>
                    <a:srgbClr val="000090"/>
                  </a:solidFill>
                  <a:latin typeface="Arial"/>
                  <a:ea typeface="Arial"/>
                  <a:cs typeface="Arial"/>
                  <a:sym typeface="Arial"/>
                </a:rPr>
                <a:t>Social Media</a:t>
              </a:r>
              <a:endParaRPr sz="1100"/>
            </a:p>
          </p:txBody>
        </p:sp>
        <p:sp>
          <p:nvSpPr>
            <p:cNvPr id="1060" name="Google Shape;1060;p240"/>
            <p:cNvSpPr txBox="1"/>
            <p:nvPr/>
          </p:nvSpPr>
          <p:spPr>
            <a:xfrm>
              <a:off x="9519336" y="5941956"/>
              <a:ext cx="3925800" cy="584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a:solidFill>
                    <a:srgbClr val="000090"/>
                  </a:solidFill>
                  <a:latin typeface="Arial"/>
                  <a:ea typeface="Arial"/>
                  <a:cs typeface="Arial"/>
                  <a:sym typeface="Arial"/>
                </a:rPr>
                <a:t>Potential </a:t>
              </a:r>
              <a:endParaRPr sz="1100"/>
            </a:p>
            <a:p>
              <a:pPr marL="0" marR="0" lvl="0" indent="0" algn="ctr" rtl="0">
                <a:spcBef>
                  <a:spcPts val="0"/>
                </a:spcBef>
                <a:spcAft>
                  <a:spcPts val="0"/>
                </a:spcAft>
                <a:buNone/>
              </a:pPr>
              <a:r>
                <a:rPr lang="en" sz="1200" b="1">
                  <a:solidFill>
                    <a:srgbClr val="000090"/>
                  </a:solidFill>
                  <a:latin typeface="Arial"/>
                  <a:ea typeface="Arial"/>
                  <a:cs typeface="Arial"/>
                  <a:sym typeface="Arial"/>
                </a:rPr>
                <a:t>Employers</a:t>
              </a:r>
              <a:endParaRPr sz="1100"/>
            </a:p>
          </p:txBody>
        </p:sp>
        <p:sp>
          <p:nvSpPr>
            <p:cNvPr id="1061" name="Google Shape;1061;p240"/>
            <p:cNvSpPr txBox="1"/>
            <p:nvPr/>
          </p:nvSpPr>
          <p:spPr>
            <a:xfrm>
              <a:off x="8034853" y="6023798"/>
              <a:ext cx="3925800" cy="338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a:solidFill>
                    <a:srgbClr val="000090"/>
                  </a:solidFill>
                  <a:latin typeface="Arial"/>
                  <a:ea typeface="Arial"/>
                  <a:cs typeface="Arial"/>
                  <a:sym typeface="Arial"/>
                </a:rPr>
                <a:t>Digital Resume</a:t>
              </a:r>
              <a:endParaRPr sz="1100"/>
            </a:p>
          </p:txBody>
        </p:sp>
      </p:grpSp>
      <p:cxnSp>
        <p:nvCxnSpPr>
          <p:cNvPr id="1062" name="Google Shape;1062;p240"/>
          <p:cNvCxnSpPr>
            <a:stCxn id="1055" idx="3"/>
          </p:cNvCxnSpPr>
          <p:nvPr/>
        </p:nvCxnSpPr>
        <p:spPr>
          <a:xfrm flipH="1">
            <a:off x="5556426" y="4162481"/>
            <a:ext cx="917400" cy="504900"/>
          </a:xfrm>
          <a:prstGeom prst="straightConnector1">
            <a:avLst/>
          </a:prstGeom>
          <a:noFill/>
          <a:ln w="12700" cap="flat" cmpd="sng">
            <a:solidFill>
              <a:schemeClr val="dk2"/>
            </a:solidFill>
            <a:prstDash val="solid"/>
            <a:miter lim="800000"/>
            <a:headEnd type="none" w="sm" len="sm"/>
            <a:tailEnd type="stealth" w="med" len="med"/>
          </a:ln>
        </p:spPr>
      </p:cxnSp>
      <p:cxnSp>
        <p:nvCxnSpPr>
          <p:cNvPr id="1063" name="Google Shape;1063;p240"/>
          <p:cNvCxnSpPr/>
          <p:nvPr/>
        </p:nvCxnSpPr>
        <p:spPr>
          <a:xfrm flipH="1">
            <a:off x="6487516" y="4328583"/>
            <a:ext cx="296400" cy="391500"/>
          </a:xfrm>
          <a:prstGeom prst="straightConnector1">
            <a:avLst/>
          </a:prstGeom>
          <a:noFill/>
          <a:ln w="12700" cap="flat" cmpd="sng">
            <a:solidFill>
              <a:schemeClr val="dk2"/>
            </a:solidFill>
            <a:prstDash val="solid"/>
            <a:miter lim="800000"/>
            <a:headEnd type="none" w="sm" len="sm"/>
            <a:tailEnd type="stealth" w="med" len="med"/>
          </a:ln>
        </p:spPr>
      </p:cxnSp>
      <p:cxnSp>
        <p:nvCxnSpPr>
          <p:cNvPr id="1064" name="Google Shape;1064;p240"/>
          <p:cNvCxnSpPr/>
          <p:nvPr/>
        </p:nvCxnSpPr>
        <p:spPr>
          <a:xfrm>
            <a:off x="7344833" y="4360334"/>
            <a:ext cx="317400" cy="423300"/>
          </a:xfrm>
          <a:prstGeom prst="straightConnector1">
            <a:avLst/>
          </a:prstGeom>
          <a:noFill/>
          <a:ln w="12700" cap="flat" cmpd="sng">
            <a:solidFill>
              <a:schemeClr val="dk2"/>
            </a:solidFill>
            <a:prstDash val="solid"/>
            <a:miter lim="800000"/>
            <a:headEnd type="none" w="sm" len="sm"/>
            <a:tailEnd type="stealth" w="med" len="med"/>
          </a:ln>
        </p:spPr>
      </p:cxnSp>
      <p:cxnSp>
        <p:nvCxnSpPr>
          <p:cNvPr id="1065" name="Google Shape;1065;p240"/>
          <p:cNvCxnSpPr>
            <a:stCxn id="1055" idx="5"/>
          </p:cNvCxnSpPr>
          <p:nvPr/>
        </p:nvCxnSpPr>
        <p:spPr>
          <a:xfrm>
            <a:off x="7633817" y="4162481"/>
            <a:ext cx="896400" cy="557700"/>
          </a:xfrm>
          <a:prstGeom prst="straightConnector1">
            <a:avLst/>
          </a:prstGeom>
          <a:noFill/>
          <a:ln w="12700" cap="flat" cmpd="sng">
            <a:solidFill>
              <a:schemeClr val="dk2"/>
            </a:solidFill>
            <a:prstDash val="solid"/>
            <a:miter lim="800000"/>
            <a:headEnd type="none" w="sm" len="sm"/>
            <a:tailEnd type="stealth" w="med" len="med"/>
          </a:ln>
        </p:spPr>
      </p:cxnSp>
      <p:cxnSp>
        <p:nvCxnSpPr>
          <p:cNvPr id="1066" name="Google Shape;1066;p240"/>
          <p:cNvCxnSpPr/>
          <p:nvPr/>
        </p:nvCxnSpPr>
        <p:spPr>
          <a:xfrm>
            <a:off x="7048500" y="2148417"/>
            <a:ext cx="5400" cy="582000"/>
          </a:xfrm>
          <a:prstGeom prst="straightConnector1">
            <a:avLst/>
          </a:prstGeom>
          <a:noFill/>
          <a:ln w="12700" cap="flat" cmpd="sng">
            <a:solidFill>
              <a:srgbClr val="1B3D6D"/>
            </a:solidFill>
            <a:prstDash val="solid"/>
            <a:miter lim="800000"/>
            <a:headEnd type="none" w="sm" len="sm"/>
            <a:tailEnd type="stealth" w="med" len="med"/>
          </a:ln>
        </p:spPr>
      </p:cxnSp>
      <p:cxnSp>
        <p:nvCxnSpPr>
          <p:cNvPr id="1067" name="Google Shape;1067;p240"/>
          <p:cNvCxnSpPr/>
          <p:nvPr/>
        </p:nvCxnSpPr>
        <p:spPr>
          <a:xfrm rot="10800000" flipH="1">
            <a:off x="3069166" y="1682865"/>
            <a:ext cx="2857500" cy="1195800"/>
          </a:xfrm>
          <a:prstGeom prst="straightConnector1">
            <a:avLst/>
          </a:prstGeom>
          <a:noFill/>
          <a:ln w="12700" cap="flat" cmpd="sng">
            <a:solidFill>
              <a:schemeClr val="dk2"/>
            </a:solidFill>
            <a:prstDash val="solid"/>
            <a:miter lim="800000"/>
            <a:headEnd type="none" w="sm" len="sm"/>
            <a:tailEnd type="stealth" w="med" len="med"/>
          </a:ln>
        </p:spPr>
      </p:cxnSp>
      <p:grpSp>
        <p:nvGrpSpPr>
          <p:cNvPr id="1068" name="Google Shape;1068;p240"/>
          <p:cNvGrpSpPr/>
          <p:nvPr/>
        </p:nvGrpSpPr>
        <p:grpSpPr>
          <a:xfrm>
            <a:off x="1341967" y="1672166"/>
            <a:ext cx="1640475" cy="2104023"/>
            <a:chOff x="1789290" y="1933223"/>
            <a:chExt cx="2187300" cy="2805364"/>
          </a:xfrm>
        </p:grpSpPr>
        <p:grpSp>
          <p:nvGrpSpPr>
            <p:cNvPr id="1069" name="Google Shape;1069;p240"/>
            <p:cNvGrpSpPr/>
            <p:nvPr/>
          </p:nvGrpSpPr>
          <p:grpSpPr>
            <a:xfrm>
              <a:off x="1789290" y="2551287"/>
              <a:ext cx="2187300" cy="2187300"/>
              <a:chOff x="2935111" y="3330222"/>
              <a:chExt cx="2187300" cy="2187300"/>
            </a:xfrm>
          </p:grpSpPr>
          <p:sp>
            <p:nvSpPr>
              <p:cNvPr id="1070" name="Google Shape;1070;p240"/>
              <p:cNvSpPr/>
              <p:nvPr/>
            </p:nvSpPr>
            <p:spPr>
              <a:xfrm>
                <a:off x="2935111" y="3330222"/>
                <a:ext cx="2187300" cy="2187300"/>
              </a:xfrm>
              <a:prstGeom prst="ellipse">
                <a:avLst/>
              </a:prstGeom>
              <a:solidFill>
                <a:srgbClr val="1B3D6D"/>
              </a:solidFill>
              <a:ln w="952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1" name="Google Shape;1071;p240"/>
              <p:cNvSpPr txBox="1"/>
              <p:nvPr/>
            </p:nvSpPr>
            <p:spPr>
              <a:xfrm>
                <a:off x="3191933" y="4007555"/>
                <a:ext cx="1721700" cy="708000"/>
              </a:xfrm>
              <a:prstGeom prst="rect">
                <a:avLst/>
              </a:prstGeom>
              <a:solidFill>
                <a:srgbClr val="1B3D6D"/>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FFFFFF"/>
                    </a:solidFill>
                    <a:latin typeface="Arial"/>
                    <a:ea typeface="Arial"/>
                    <a:cs typeface="Arial"/>
                    <a:sym typeface="Arial"/>
                  </a:rPr>
                  <a:t>Issuing</a:t>
                </a:r>
                <a:endParaRPr sz="1100"/>
              </a:p>
              <a:p>
                <a:pPr marL="0" marR="0" lvl="0" indent="0" algn="ctr" rtl="0">
                  <a:spcBef>
                    <a:spcPts val="0"/>
                  </a:spcBef>
                  <a:spcAft>
                    <a:spcPts val="0"/>
                  </a:spcAft>
                  <a:buNone/>
                </a:pPr>
                <a:r>
                  <a:rPr lang="en" sz="1500">
                    <a:solidFill>
                      <a:srgbClr val="FFFFFF"/>
                    </a:solidFill>
                    <a:latin typeface="Arial"/>
                    <a:ea typeface="Arial"/>
                    <a:cs typeface="Arial"/>
                    <a:sym typeface="Arial"/>
                  </a:rPr>
                  <a:t>Organization</a:t>
                </a:r>
                <a:endParaRPr sz="1100"/>
              </a:p>
            </p:txBody>
          </p:sp>
        </p:grpSp>
        <p:sp>
          <p:nvSpPr>
            <p:cNvPr id="1072" name="Google Shape;1072;p240"/>
            <p:cNvSpPr txBox="1"/>
            <p:nvPr/>
          </p:nvSpPr>
          <p:spPr>
            <a:xfrm>
              <a:off x="2003778" y="1933223"/>
              <a:ext cx="1792200" cy="6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b="1">
                  <a:solidFill>
                    <a:schemeClr val="dk2"/>
                  </a:solidFill>
                  <a:latin typeface="Arial"/>
                  <a:ea typeface="Arial"/>
                  <a:cs typeface="Arial"/>
                  <a:sym typeface="Arial"/>
                </a:rPr>
                <a:t>Permanent Record</a:t>
              </a:r>
              <a:endParaRPr sz="1100"/>
            </a:p>
          </p:txBody>
        </p:sp>
      </p:grpSp>
      <p:sp>
        <p:nvSpPr>
          <p:cNvPr id="1073" name="Google Shape;1073;p240"/>
          <p:cNvSpPr/>
          <p:nvPr/>
        </p:nvSpPr>
        <p:spPr>
          <a:xfrm rot="-3887093">
            <a:off x="2696502" y="571795"/>
            <a:ext cx="3855470" cy="3955585"/>
          </a:xfrm>
          <a:prstGeom prst="arc">
            <a:avLst>
              <a:gd name="adj1" fmla="val 15020389"/>
              <a:gd name="adj2" fmla="val 1152609"/>
            </a:avLst>
          </a:prstGeom>
          <a:noFill/>
          <a:ln w="127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2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1100"/>
              <a:t/>
            </a:r>
            <a:br>
              <a:rPr lang="en" sz="1100"/>
            </a:br>
            <a:r>
              <a:rPr lang="en" sz="3200"/>
              <a:t>Rationale for Institutional Adoption of ADCs</a:t>
            </a:r>
            <a:endParaRPr sz="3200"/>
          </a:p>
        </p:txBody>
      </p:sp>
      <p:sp>
        <p:nvSpPr>
          <p:cNvPr id="1080" name="Google Shape;1080;p241"/>
          <p:cNvSpPr txBox="1">
            <a:spLocks noGrp="1"/>
          </p:cNvSpPr>
          <p:nvPr>
            <p:ph type="body" idx="1"/>
          </p:nvPr>
        </p:nvSpPr>
        <p:spPr>
          <a:xfrm>
            <a:off x="628650" y="1369225"/>
            <a:ext cx="7886700" cy="3263400"/>
          </a:xfrm>
          <a:prstGeom prst="rect">
            <a:avLst/>
          </a:prstGeom>
          <a:noFill/>
          <a:ln>
            <a:noFill/>
          </a:ln>
        </p:spPr>
        <p:txBody>
          <a:bodyPr spcFirstLastPara="1" wrap="square" lIns="68575" tIns="34275" rIns="68575" bIns="34275" anchor="t" anchorCtr="0">
            <a:noAutofit/>
          </a:bodyPr>
          <a:lstStyle/>
          <a:p>
            <a:pPr marL="177800" lvl="0" indent="-38100" algn="l" rtl="0">
              <a:lnSpc>
                <a:spcPct val="80000"/>
              </a:lnSpc>
              <a:spcBef>
                <a:spcPts val="0"/>
              </a:spcBef>
              <a:spcAft>
                <a:spcPts val="0"/>
              </a:spcAft>
              <a:buClr>
                <a:schemeClr val="dk1"/>
              </a:buClr>
              <a:buSzPts val="2100"/>
              <a:buNone/>
            </a:pPr>
            <a:endParaRPr sz="1100"/>
          </a:p>
          <a:p>
            <a:pPr marL="177800" lvl="0" indent="-177800" algn="l" rtl="0">
              <a:lnSpc>
                <a:spcPct val="80000"/>
              </a:lnSpc>
              <a:spcBef>
                <a:spcPts val="800"/>
              </a:spcBef>
              <a:spcAft>
                <a:spcPts val="0"/>
              </a:spcAft>
              <a:buClr>
                <a:schemeClr val="dk1"/>
              </a:buClr>
              <a:buSzPts val="2200"/>
              <a:buChar char="•"/>
            </a:pPr>
            <a:r>
              <a:rPr lang="en" sz="2200"/>
              <a:t>Already widely used</a:t>
            </a:r>
            <a:endParaRPr sz="2200"/>
          </a:p>
          <a:p>
            <a:pPr marL="177800" lvl="0" indent="-177800" algn="l" rtl="0">
              <a:lnSpc>
                <a:spcPct val="80000"/>
              </a:lnSpc>
              <a:spcBef>
                <a:spcPts val="800"/>
              </a:spcBef>
              <a:spcAft>
                <a:spcPts val="0"/>
              </a:spcAft>
              <a:buClr>
                <a:schemeClr val="dk1"/>
              </a:buClr>
              <a:buSzPts val="2200"/>
              <a:buChar char="•"/>
            </a:pPr>
            <a:r>
              <a:rPr lang="en" sz="2200"/>
              <a:t>Certify valuable, more granular, non-degree-level skills and abilities</a:t>
            </a:r>
            <a:endParaRPr sz="2200"/>
          </a:p>
          <a:p>
            <a:pPr marL="177800" lvl="0" indent="-177800" algn="l" rtl="0">
              <a:lnSpc>
                <a:spcPct val="80000"/>
              </a:lnSpc>
              <a:spcBef>
                <a:spcPts val="800"/>
              </a:spcBef>
              <a:spcAft>
                <a:spcPts val="0"/>
              </a:spcAft>
              <a:buClr>
                <a:schemeClr val="dk1"/>
              </a:buClr>
              <a:buSzPts val="2200"/>
              <a:buChar char="•"/>
            </a:pPr>
            <a:r>
              <a:rPr lang="en" sz="2200"/>
              <a:t>Makes universities accountable</a:t>
            </a:r>
            <a:endParaRPr sz="2200"/>
          </a:p>
          <a:p>
            <a:pPr marL="177800" lvl="0" indent="-177800" algn="l" rtl="0">
              <a:lnSpc>
                <a:spcPct val="80000"/>
              </a:lnSpc>
              <a:spcBef>
                <a:spcPts val="800"/>
              </a:spcBef>
              <a:spcAft>
                <a:spcPts val="0"/>
              </a:spcAft>
              <a:buClr>
                <a:schemeClr val="dk1"/>
              </a:buClr>
              <a:buSzPts val="2200"/>
              <a:buChar char="•"/>
            </a:pPr>
            <a:r>
              <a:rPr lang="en" sz="2200"/>
              <a:t>Young adults demand shorter, relevant education</a:t>
            </a:r>
            <a:endParaRPr sz="2200"/>
          </a:p>
          <a:p>
            <a:pPr marL="177800" lvl="0" indent="-177800" algn="l" rtl="0">
              <a:lnSpc>
                <a:spcPct val="80000"/>
              </a:lnSpc>
              <a:spcBef>
                <a:spcPts val="800"/>
              </a:spcBef>
              <a:spcAft>
                <a:spcPts val="0"/>
              </a:spcAft>
              <a:buClr>
                <a:schemeClr val="dk1"/>
              </a:buClr>
              <a:buSzPts val="2200"/>
              <a:buChar char="•"/>
            </a:pPr>
            <a:r>
              <a:rPr lang="en" sz="2200"/>
              <a:t>ADCs are a natural outcome of open education</a:t>
            </a:r>
            <a:endParaRPr sz="2200"/>
          </a:p>
          <a:p>
            <a:pPr marL="177800" lvl="0" indent="-177800" algn="l" rtl="0">
              <a:lnSpc>
                <a:spcPct val="80000"/>
              </a:lnSpc>
              <a:spcBef>
                <a:spcPts val="800"/>
              </a:spcBef>
              <a:spcAft>
                <a:spcPts val="0"/>
              </a:spcAft>
              <a:buClr>
                <a:schemeClr val="dk1"/>
              </a:buClr>
              <a:buSzPts val="2200"/>
              <a:buChar char="•"/>
            </a:pPr>
            <a:r>
              <a:rPr lang="en" sz="2200"/>
              <a:t>Companies use digital searches to hire candidates</a:t>
            </a:r>
            <a:endParaRPr sz="2200"/>
          </a:p>
          <a:p>
            <a:pPr marL="177800" lvl="0" indent="-177800" algn="l" rtl="0">
              <a:lnSpc>
                <a:spcPct val="80000"/>
              </a:lnSpc>
              <a:spcBef>
                <a:spcPts val="800"/>
              </a:spcBef>
              <a:spcAft>
                <a:spcPts val="0"/>
              </a:spcAft>
              <a:buClr>
                <a:schemeClr val="dk1"/>
              </a:buClr>
              <a:buSzPts val="2200"/>
              <a:buChar char="•"/>
            </a:pPr>
            <a:r>
              <a:rPr lang="en" sz="2200"/>
              <a:t>The ADC ecosystem is developing</a:t>
            </a:r>
            <a:endParaRPr sz="2200"/>
          </a:p>
          <a:p>
            <a:pPr marL="177800" lvl="0" indent="-177800" algn="l" rtl="0">
              <a:lnSpc>
                <a:spcPct val="80000"/>
              </a:lnSpc>
              <a:spcBef>
                <a:spcPts val="800"/>
              </a:spcBef>
              <a:spcAft>
                <a:spcPts val="0"/>
              </a:spcAft>
              <a:buClr>
                <a:schemeClr val="dk1"/>
              </a:buClr>
              <a:buSzPts val="2200"/>
              <a:buChar char="•"/>
            </a:pPr>
            <a:r>
              <a:rPr lang="en" sz="2200"/>
              <a:t>Employer acceptance is increasing</a:t>
            </a:r>
            <a:endParaRPr sz="2200"/>
          </a:p>
          <a:p>
            <a:pPr marL="177800" lvl="0" indent="-38100" algn="l" rtl="0">
              <a:lnSpc>
                <a:spcPct val="80000"/>
              </a:lnSpc>
              <a:spcBef>
                <a:spcPts val="800"/>
              </a:spcBef>
              <a:spcAft>
                <a:spcPts val="0"/>
              </a:spcAft>
              <a:buClr>
                <a:schemeClr val="dk1"/>
              </a:buClr>
              <a:buSzPts val="2100"/>
              <a:buNone/>
            </a:pPr>
            <a:endParaRPr sz="1100"/>
          </a:p>
          <a:p>
            <a:pPr marL="177800" lvl="0" indent="-38100" algn="l" rtl="0">
              <a:lnSpc>
                <a:spcPct val="80000"/>
              </a:lnSpc>
              <a:spcBef>
                <a:spcPts val="800"/>
              </a:spcBef>
              <a:spcAft>
                <a:spcPts val="0"/>
              </a:spcAft>
              <a:buClr>
                <a:schemeClr val="dk1"/>
              </a:buClr>
              <a:buSzPts val="2100"/>
              <a:buNone/>
            </a:pPr>
            <a:endParaRPr sz="1100"/>
          </a:p>
        </p:txBody>
      </p:sp>
      <p:sp>
        <p:nvSpPr>
          <p:cNvPr id="1081" name="Google Shape;1081;p2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36</a:t>
            </a:fld>
            <a:endParaRPr sz="1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24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Implementation: Critical Decisions</a:t>
            </a:r>
            <a:endParaRPr sz="3200"/>
          </a:p>
        </p:txBody>
      </p:sp>
      <p:sp>
        <p:nvSpPr>
          <p:cNvPr id="1088" name="Google Shape;1088;p24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381000" algn="l" rtl="0">
              <a:lnSpc>
                <a:spcPct val="90000"/>
              </a:lnSpc>
              <a:spcBef>
                <a:spcPts val="0"/>
              </a:spcBef>
              <a:spcAft>
                <a:spcPts val="0"/>
              </a:spcAft>
              <a:buClr>
                <a:schemeClr val="dk1"/>
              </a:buClr>
              <a:buSzPts val="2200"/>
              <a:buFont typeface="Calibri"/>
              <a:buAutoNum type="arabicPeriod"/>
            </a:pPr>
            <a:r>
              <a:rPr lang="en" sz="2200"/>
              <a:t>Criteria for issuance</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Icon design</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Metadata content</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Platform selection</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Administration – issuing unit(s)</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Recordkeeping</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Oversight</a:t>
            </a:r>
            <a:endParaRPr sz="2200"/>
          </a:p>
          <a:p>
            <a:pPr marL="381000" lvl="0" indent="-241300" algn="l" rtl="0">
              <a:lnSpc>
                <a:spcPct val="90000"/>
              </a:lnSpc>
              <a:spcBef>
                <a:spcPts val="800"/>
              </a:spcBef>
              <a:spcAft>
                <a:spcPts val="0"/>
              </a:spcAft>
              <a:buClr>
                <a:schemeClr val="dk1"/>
              </a:buClr>
              <a:buSzPts val="2100"/>
              <a:buFont typeface="Calibri"/>
              <a:buNone/>
            </a:pPr>
            <a:endParaRPr sz="1100"/>
          </a:p>
        </p:txBody>
      </p:sp>
      <p:sp>
        <p:nvSpPr>
          <p:cNvPr id="1089" name="Google Shape;1089;p2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37</a:t>
            </a:fld>
            <a:endParaRPr sz="11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24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r>
              <a:rPr lang="en" sz="4100"/>
              <a:t>ICDE Report: </a:t>
            </a:r>
            <a:br>
              <a:rPr lang="en" sz="4100"/>
            </a:br>
            <a:r>
              <a:rPr lang="en" sz="4100"/>
              <a:t>The Present and Future of Alternative Digital Credentials</a:t>
            </a:r>
            <a:endParaRPr sz="1100"/>
          </a:p>
        </p:txBody>
      </p:sp>
      <p:sp>
        <p:nvSpPr>
          <p:cNvPr id="1095" name="Google Shape;1095;p243"/>
          <p:cNvSpPr txBox="1">
            <a:spLocks noGrp="1"/>
          </p:cNvSpPr>
          <p:nvPr>
            <p:ph type="subTitle" idx="1"/>
          </p:nvPr>
        </p:nvSpPr>
        <p:spPr>
          <a:xfrm>
            <a:off x="1384575" y="2766425"/>
            <a:ext cx="6182100" cy="12417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1800"/>
              <a:buNone/>
            </a:pPr>
            <a:r>
              <a:rPr lang="en" u="sng">
                <a:solidFill>
                  <a:schemeClr val="hlink"/>
                </a:solidFill>
                <a:hlinkClick r:id="rId3"/>
              </a:rPr>
              <a:t>https://www.icde.org/knowledge-hub/2019/4/10/the-present-and-future-of-alternative-digital-credentials</a:t>
            </a:r>
            <a:endParaRPr/>
          </a:p>
          <a:p>
            <a:pPr marL="0" lvl="0" indent="0" algn="ctr" rtl="0">
              <a:lnSpc>
                <a:spcPct val="90000"/>
              </a:lnSpc>
              <a:spcBef>
                <a:spcPts val="800"/>
              </a:spcBef>
              <a:spcAft>
                <a:spcPts val="0"/>
              </a:spcAft>
              <a:buClr>
                <a:schemeClr val="dk1"/>
              </a:buClr>
              <a:buSzPts val="1800"/>
              <a:buNone/>
            </a:pPr>
            <a:endParaRPr sz="11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244"/>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6C76"/>
        </a:solidFill>
        <a:effectLst/>
      </p:bgPr>
    </p:bg>
    <p:spTree>
      <p:nvGrpSpPr>
        <p:cNvPr id="1" name="Shape 742"/>
        <p:cNvGrpSpPr/>
        <p:nvPr/>
      </p:nvGrpSpPr>
      <p:grpSpPr>
        <a:xfrm>
          <a:off x="0" y="0"/>
          <a:ext cx="0" cy="0"/>
          <a:chOff x="0" y="0"/>
          <a:chExt cx="0" cy="0"/>
        </a:xfrm>
      </p:grpSpPr>
      <p:sp>
        <p:nvSpPr>
          <p:cNvPr id="743" name="Google Shape;743;p209"/>
          <p:cNvSpPr txBox="1"/>
          <p:nvPr/>
        </p:nvSpPr>
        <p:spPr>
          <a:xfrm>
            <a:off x="953550" y="1501050"/>
            <a:ext cx="7236900" cy="214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000" b="1">
                <a:latin typeface="Montserrat"/>
                <a:ea typeface="Montserrat"/>
                <a:cs typeface="Montserrat"/>
                <a:sym typeface="Montserrat"/>
              </a:rPr>
              <a:t>Poll Question</a:t>
            </a:r>
            <a:endParaRPr sz="4000" b="1">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4"/>
        <p:cNvGrpSpPr/>
        <p:nvPr/>
      </p:nvGrpSpPr>
      <p:grpSpPr>
        <a:xfrm>
          <a:off x="0" y="0"/>
          <a:ext cx="0" cy="0"/>
          <a:chOff x="0" y="0"/>
          <a:chExt cx="0" cy="0"/>
        </a:xfrm>
      </p:grpSpPr>
      <p:sp>
        <p:nvSpPr>
          <p:cNvPr id="1105" name="Google Shape;1105;p245"/>
          <p:cNvSpPr/>
          <p:nvPr/>
        </p:nvSpPr>
        <p:spPr>
          <a:xfrm>
            <a:off x="841550" y="3424850"/>
            <a:ext cx="1215300" cy="1215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6" name="Google Shape;1106;p245"/>
          <p:cNvPicPr preferRelativeResize="0"/>
          <p:nvPr/>
        </p:nvPicPr>
        <p:blipFill rotWithShape="1">
          <a:blip r:embed="rId3">
            <a:alphaModFix/>
          </a:blip>
          <a:srcRect t="5325" b="5325"/>
          <a:stretch/>
        </p:blipFill>
        <p:spPr>
          <a:xfrm>
            <a:off x="872696" y="3452766"/>
            <a:ext cx="1157100" cy="1157100"/>
          </a:xfrm>
          <a:prstGeom prst="ellipse">
            <a:avLst/>
          </a:prstGeom>
          <a:noFill/>
          <a:ln>
            <a:noFill/>
          </a:ln>
        </p:spPr>
      </p:pic>
      <p:sp>
        <p:nvSpPr>
          <p:cNvPr id="1107" name="Google Shape;1107;p245"/>
          <p:cNvSpPr txBox="1"/>
          <p:nvPr/>
        </p:nvSpPr>
        <p:spPr>
          <a:xfrm>
            <a:off x="2187275" y="3823825"/>
            <a:ext cx="3132000" cy="867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500" b="1">
                <a:solidFill>
                  <a:schemeClr val="lt2"/>
                </a:solidFill>
                <a:latin typeface="Montserrat"/>
                <a:ea typeface="Montserrat"/>
                <a:cs typeface="Montserrat"/>
                <a:sym typeface="Montserrat"/>
              </a:rPr>
              <a:t>Betty Vandenbosch, Ph.D</a:t>
            </a:r>
            <a:endParaRPr sz="1500" b="1">
              <a:solidFill>
                <a:schemeClr val="lt2"/>
              </a:solidFill>
              <a:latin typeface="Montserrat"/>
              <a:ea typeface="Montserrat"/>
              <a:cs typeface="Montserrat"/>
              <a:sym typeface="Montserrat"/>
            </a:endParaRPr>
          </a:p>
          <a:p>
            <a:pPr marL="0" lvl="0" indent="0" algn="l" rtl="0">
              <a:spcBef>
                <a:spcPts val="0"/>
              </a:spcBef>
              <a:spcAft>
                <a:spcPts val="0"/>
              </a:spcAft>
              <a:buNone/>
            </a:pPr>
            <a:r>
              <a:rPr lang="en" sz="1200">
                <a:solidFill>
                  <a:schemeClr val="lt2"/>
                </a:solidFill>
                <a:latin typeface="Montserrat"/>
                <a:ea typeface="Montserrat"/>
                <a:cs typeface="Montserrat"/>
                <a:sym typeface="Montserrat"/>
              </a:rPr>
              <a:t>Chief Content Officer</a:t>
            </a:r>
            <a:endParaRPr sz="1200">
              <a:solidFill>
                <a:schemeClr val="lt2"/>
              </a:solidFill>
              <a:latin typeface="Montserrat"/>
              <a:ea typeface="Montserrat"/>
              <a:cs typeface="Montserrat"/>
              <a:sym typeface="Montserrat"/>
            </a:endParaRPr>
          </a:p>
          <a:p>
            <a:pPr marL="0" lvl="0" indent="0" algn="l" rtl="0">
              <a:spcBef>
                <a:spcPts val="0"/>
              </a:spcBef>
              <a:spcAft>
                <a:spcPts val="0"/>
              </a:spcAft>
              <a:buNone/>
            </a:pPr>
            <a:r>
              <a:rPr lang="en" sz="1200">
                <a:solidFill>
                  <a:schemeClr val="lt2"/>
                </a:solidFill>
                <a:latin typeface="Montserrat"/>
                <a:ea typeface="Montserrat"/>
                <a:cs typeface="Montserrat"/>
                <a:sym typeface="Montserrat"/>
              </a:rPr>
              <a:t>Coursera</a:t>
            </a:r>
            <a:endParaRPr sz="1200">
              <a:solidFill>
                <a:schemeClr val="lt2"/>
              </a:solidFill>
              <a:latin typeface="Montserrat"/>
              <a:ea typeface="Montserrat"/>
              <a:cs typeface="Montserrat"/>
              <a:sym typeface="Montserrat"/>
            </a:endParaRPr>
          </a:p>
          <a:p>
            <a:pPr marL="0" lvl="0" indent="0" algn="l" rtl="0">
              <a:spcBef>
                <a:spcPts val="0"/>
              </a:spcBef>
              <a:spcAft>
                <a:spcPts val="0"/>
              </a:spcAft>
              <a:buNone/>
            </a:pPr>
            <a:endParaRPr sz="1500" b="1">
              <a:solidFill>
                <a:schemeClr val="lt2"/>
              </a:solidFill>
              <a:latin typeface="Montserrat"/>
              <a:ea typeface="Montserrat"/>
              <a:cs typeface="Montserrat"/>
              <a:sym typeface="Montserrat"/>
            </a:endParaRPr>
          </a:p>
          <a:p>
            <a:pPr marL="0" lvl="0" indent="0" algn="l" rtl="0">
              <a:spcBef>
                <a:spcPts val="0"/>
              </a:spcBef>
              <a:spcAft>
                <a:spcPts val="0"/>
              </a:spcAft>
              <a:buNone/>
            </a:pPr>
            <a:endParaRPr sz="1200" b="1">
              <a:solidFill>
                <a:schemeClr val="lt2"/>
              </a:solidFill>
              <a:latin typeface="Montserrat"/>
              <a:ea typeface="Montserrat"/>
              <a:cs typeface="Montserrat"/>
              <a:sym typeface="Montserrat"/>
            </a:endParaRPr>
          </a:p>
        </p:txBody>
      </p:sp>
      <p:sp>
        <p:nvSpPr>
          <p:cNvPr id="1108" name="Google Shape;1108;p245"/>
          <p:cNvSpPr txBox="1"/>
          <p:nvPr/>
        </p:nvSpPr>
        <p:spPr>
          <a:xfrm>
            <a:off x="729600" y="1445875"/>
            <a:ext cx="7684800" cy="1215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2700" b="1">
                <a:solidFill>
                  <a:schemeClr val="lt2"/>
                </a:solidFill>
                <a:latin typeface="Montserrat"/>
                <a:ea typeface="Montserrat"/>
                <a:cs typeface="Montserrat"/>
                <a:sym typeface="Montserrat"/>
              </a:rPr>
              <a:t>How Coursera partners with universities to integrate online learning</a:t>
            </a:r>
            <a:endParaRPr sz="2700" b="1">
              <a:solidFill>
                <a:schemeClr val="lt2"/>
              </a:solidFill>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B6C76"/>
        </a:solidFill>
        <a:effectLst/>
      </p:bgPr>
    </p:bg>
    <p:spTree>
      <p:nvGrpSpPr>
        <p:cNvPr id="1" name="Shape 1112"/>
        <p:cNvGrpSpPr/>
        <p:nvPr/>
      </p:nvGrpSpPr>
      <p:grpSpPr>
        <a:xfrm>
          <a:off x="0" y="0"/>
          <a:ext cx="0" cy="0"/>
          <a:chOff x="0" y="0"/>
          <a:chExt cx="0" cy="0"/>
        </a:xfrm>
      </p:grpSpPr>
      <p:sp>
        <p:nvSpPr>
          <p:cNvPr id="1113" name="Google Shape;1113;p246"/>
          <p:cNvSpPr txBox="1"/>
          <p:nvPr/>
        </p:nvSpPr>
        <p:spPr>
          <a:xfrm>
            <a:off x="953550" y="1501050"/>
            <a:ext cx="7236900" cy="214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000" b="1">
                <a:latin typeface="Montserrat"/>
                <a:ea typeface="Montserrat"/>
                <a:cs typeface="Montserrat"/>
                <a:sym typeface="Montserrat"/>
              </a:rPr>
              <a:t>Poll Question</a:t>
            </a:r>
            <a:endParaRPr sz="4000" b="1">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247"/>
          <p:cNvSpPr/>
          <p:nvPr/>
        </p:nvSpPr>
        <p:spPr>
          <a:xfrm>
            <a:off x="0" y="-17800"/>
            <a:ext cx="3387600" cy="5161200"/>
          </a:xfrm>
          <a:prstGeom prst="rect">
            <a:avLst/>
          </a:prstGeom>
          <a:solidFill>
            <a:srgbClr val="F6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47"/>
          <p:cNvSpPr/>
          <p:nvPr/>
        </p:nvSpPr>
        <p:spPr>
          <a:xfrm>
            <a:off x="3179019" y="1731310"/>
            <a:ext cx="5804100" cy="562200"/>
          </a:xfrm>
          <a:prstGeom prst="roundRect">
            <a:avLst>
              <a:gd name="adj" fmla="val 14541"/>
            </a:avLst>
          </a:prstGeom>
          <a:solidFill>
            <a:srgbClr val="FFDC3C"/>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47"/>
          <p:cNvSpPr txBox="1"/>
          <p:nvPr/>
        </p:nvSpPr>
        <p:spPr>
          <a:xfrm>
            <a:off x="388521" y="1098257"/>
            <a:ext cx="2707200" cy="12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b="1">
              <a:latin typeface="Montserrat"/>
              <a:ea typeface="Montserrat"/>
              <a:cs typeface="Montserrat"/>
              <a:sym typeface="Montserrat"/>
            </a:endParaRPr>
          </a:p>
        </p:txBody>
      </p:sp>
      <p:sp>
        <p:nvSpPr>
          <p:cNvPr id="1121" name="Google Shape;1121;p247"/>
          <p:cNvSpPr txBox="1"/>
          <p:nvPr/>
        </p:nvSpPr>
        <p:spPr>
          <a:xfrm>
            <a:off x="506081" y="3317983"/>
            <a:ext cx="1462200" cy="2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Montserrat"/>
                <a:ea typeface="Montserrat"/>
                <a:cs typeface="Montserrat"/>
                <a:sym typeface="Montserrat"/>
              </a:rPr>
              <a:t>DRIVE LITERACY</a:t>
            </a:r>
            <a:endParaRPr sz="900" b="1">
              <a:latin typeface="Montserrat"/>
              <a:ea typeface="Montserrat"/>
              <a:cs typeface="Montserrat"/>
              <a:sym typeface="Montserrat"/>
            </a:endParaRPr>
          </a:p>
        </p:txBody>
      </p:sp>
      <p:sp>
        <p:nvSpPr>
          <p:cNvPr id="1122" name="Google Shape;1122;p247"/>
          <p:cNvSpPr txBox="1"/>
          <p:nvPr/>
        </p:nvSpPr>
        <p:spPr>
          <a:xfrm>
            <a:off x="500161" y="2978329"/>
            <a:ext cx="2252100" cy="2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Montserrat"/>
                <a:ea typeface="Montserrat"/>
                <a:cs typeface="Montserrat"/>
                <a:sym typeface="Montserrat"/>
              </a:rPr>
              <a:t>UPSKILL</a:t>
            </a:r>
            <a:r>
              <a:rPr lang="en" sz="900">
                <a:latin typeface="Montserrat"/>
                <a:ea typeface="Montserrat"/>
                <a:cs typeface="Montserrat"/>
                <a:sym typeface="Montserrat"/>
              </a:rPr>
              <a:t> TEAMS CONTINUOUSLY</a:t>
            </a:r>
            <a:endParaRPr sz="900">
              <a:latin typeface="Montserrat"/>
              <a:ea typeface="Montserrat"/>
              <a:cs typeface="Montserrat"/>
              <a:sym typeface="Montserrat"/>
            </a:endParaRPr>
          </a:p>
        </p:txBody>
      </p:sp>
      <p:sp>
        <p:nvSpPr>
          <p:cNvPr id="1123" name="Google Shape;1123;p247"/>
          <p:cNvSpPr txBox="1"/>
          <p:nvPr/>
        </p:nvSpPr>
        <p:spPr>
          <a:xfrm>
            <a:off x="490465" y="2555487"/>
            <a:ext cx="2252100" cy="2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Montserrat"/>
                <a:ea typeface="Montserrat"/>
                <a:cs typeface="Montserrat"/>
                <a:sym typeface="Montserrat"/>
              </a:rPr>
              <a:t>RESKILL</a:t>
            </a:r>
            <a:r>
              <a:rPr lang="en" sz="900">
                <a:latin typeface="Montserrat"/>
                <a:ea typeface="Montserrat"/>
                <a:cs typeface="Montserrat"/>
                <a:sym typeface="Montserrat"/>
              </a:rPr>
              <a:t> EXISTING TALENT FOR </a:t>
            </a:r>
            <a:br>
              <a:rPr lang="en" sz="900">
                <a:latin typeface="Montserrat"/>
                <a:ea typeface="Montserrat"/>
                <a:cs typeface="Montserrat"/>
                <a:sym typeface="Montserrat"/>
              </a:rPr>
            </a:br>
            <a:r>
              <a:rPr lang="en" sz="900">
                <a:latin typeface="Montserrat"/>
                <a:ea typeface="Montserrat"/>
                <a:cs typeface="Montserrat"/>
                <a:sym typeface="Montserrat"/>
              </a:rPr>
              <a:t>IN-DEMAND ROLES</a:t>
            </a:r>
            <a:endParaRPr sz="900">
              <a:latin typeface="Montserrat"/>
              <a:ea typeface="Montserrat"/>
              <a:cs typeface="Montserrat"/>
              <a:sym typeface="Montserrat"/>
            </a:endParaRPr>
          </a:p>
        </p:txBody>
      </p:sp>
      <p:sp>
        <p:nvSpPr>
          <p:cNvPr id="1124" name="Google Shape;1124;p247"/>
          <p:cNvSpPr/>
          <p:nvPr/>
        </p:nvSpPr>
        <p:spPr>
          <a:xfrm>
            <a:off x="4645979" y="2357567"/>
            <a:ext cx="1398000" cy="1748400"/>
          </a:xfrm>
          <a:prstGeom prst="roundRect">
            <a:avLst>
              <a:gd name="adj" fmla="val 7125"/>
            </a:avLst>
          </a:prstGeom>
          <a:solidFill>
            <a:srgbClr val="FEB2BC"/>
          </a:solid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latin typeface="Montserrat"/>
                <a:ea typeface="Montserrat"/>
                <a:cs typeface="Montserrat"/>
                <a:sym typeface="Montserrat"/>
              </a:rPr>
              <a:t>Product &amp; Engineering Teams</a:t>
            </a:r>
            <a:endParaRPr sz="1200">
              <a:latin typeface="Montserrat"/>
              <a:ea typeface="Montserrat"/>
              <a:cs typeface="Montserrat"/>
              <a:sym typeface="Montserrat"/>
            </a:endParaRPr>
          </a:p>
        </p:txBody>
      </p:sp>
      <p:sp>
        <p:nvSpPr>
          <p:cNvPr id="1125" name="Google Shape;1125;p247"/>
          <p:cNvSpPr/>
          <p:nvPr/>
        </p:nvSpPr>
        <p:spPr>
          <a:xfrm>
            <a:off x="6111310" y="2357576"/>
            <a:ext cx="1398000" cy="1748400"/>
          </a:xfrm>
          <a:prstGeom prst="roundRect">
            <a:avLst>
              <a:gd name="adj" fmla="val 7132"/>
            </a:avLst>
          </a:prstGeom>
          <a:solidFill>
            <a:srgbClr val="FEB2BC"/>
          </a:solid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latin typeface="Montserrat"/>
                <a:ea typeface="Montserrat"/>
                <a:cs typeface="Montserrat"/>
                <a:sym typeface="Montserrat"/>
              </a:rPr>
              <a:t>Marketing &amp; Operations</a:t>
            </a:r>
            <a:br>
              <a:rPr lang="en" sz="1200">
                <a:latin typeface="Montserrat"/>
                <a:ea typeface="Montserrat"/>
                <a:cs typeface="Montserrat"/>
                <a:sym typeface="Montserrat"/>
              </a:rPr>
            </a:br>
            <a:r>
              <a:rPr lang="en" sz="1200">
                <a:latin typeface="Montserrat"/>
                <a:ea typeface="Montserrat"/>
                <a:cs typeface="Montserrat"/>
                <a:sym typeface="Montserrat"/>
              </a:rPr>
              <a:t>Teams</a:t>
            </a:r>
            <a:endParaRPr sz="1200">
              <a:latin typeface="Montserrat"/>
              <a:ea typeface="Montserrat"/>
              <a:cs typeface="Montserrat"/>
              <a:sym typeface="Montserrat"/>
            </a:endParaRPr>
          </a:p>
        </p:txBody>
      </p:sp>
      <p:sp>
        <p:nvSpPr>
          <p:cNvPr id="1126" name="Google Shape;1126;p247"/>
          <p:cNvSpPr/>
          <p:nvPr/>
        </p:nvSpPr>
        <p:spPr>
          <a:xfrm>
            <a:off x="7582375" y="2357882"/>
            <a:ext cx="1398000" cy="1748400"/>
          </a:xfrm>
          <a:prstGeom prst="roundRect">
            <a:avLst>
              <a:gd name="adj" fmla="val 6727"/>
            </a:avLst>
          </a:prstGeom>
          <a:solidFill>
            <a:srgbClr val="FEB2BC"/>
          </a:solid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latin typeface="Montserrat"/>
                <a:ea typeface="Montserrat"/>
                <a:cs typeface="Montserrat"/>
                <a:sym typeface="Montserrat"/>
              </a:rPr>
              <a:t>Managers </a:t>
            </a:r>
            <a:br>
              <a:rPr lang="en" sz="1200">
                <a:latin typeface="Montserrat"/>
                <a:ea typeface="Montserrat"/>
                <a:cs typeface="Montserrat"/>
                <a:sym typeface="Montserrat"/>
              </a:rPr>
            </a:br>
            <a:r>
              <a:rPr lang="en" sz="1200">
                <a:latin typeface="Montserrat"/>
                <a:ea typeface="Montserrat"/>
                <a:cs typeface="Montserrat"/>
                <a:sym typeface="Montserrat"/>
              </a:rPr>
              <a:t>&amp; Executives</a:t>
            </a:r>
            <a:endParaRPr>
              <a:latin typeface="Montserrat"/>
              <a:ea typeface="Montserrat"/>
              <a:cs typeface="Montserrat"/>
              <a:sym typeface="Montserrat"/>
            </a:endParaRPr>
          </a:p>
        </p:txBody>
      </p:sp>
      <p:sp>
        <p:nvSpPr>
          <p:cNvPr id="1127" name="Google Shape;1127;p247"/>
          <p:cNvSpPr/>
          <p:nvPr/>
        </p:nvSpPr>
        <p:spPr>
          <a:xfrm>
            <a:off x="3179100" y="4190691"/>
            <a:ext cx="5804100" cy="627000"/>
          </a:xfrm>
          <a:prstGeom prst="roundRect">
            <a:avLst>
              <a:gd name="adj" fmla="val 14461"/>
            </a:avLst>
          </a:prstGeom>
          <a:solidFill>
            <a:srgbClr val="00B0F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Montserrat"/>
                <a:ea typeface="Montserrat"/>
                <a:cs typeface="Montserrat"/>
                <a:sym typeface="Montserrat"/>
              </a:rPr>
              <a:t>  Data Literacy</a:t>
            </a:r>
            <a:r>
              <a:rPr lang="en" b="1">
                <a:solidFill>
                  <a:srgbClr val="FFFFFF"/>
                </a:solidFill>
                <a:latin typeface="Montserrat"/>
                <a:ea typeface="Montserrat"/>
                <a:cs typeface="Montserrat"/>
                <a:sym typeface="Montserrat"/>
              </a:rPr>
              <a:t> for Everyone</a:t>
            </a:r>
            <a:endParaRPr>
              <a:solidFill>
                <a:srgbClr val="FFFFFF"/>
              </a:solidFill>
              <a:latin typeface="Montserrat"/>
              <a:ea typeface="Montserrat"/>
              <a:cs typeface="Montserrat"/>
              <a:sym typeface="Montserrat"/>
            </a:endParaRPr>
          </a:p>
        </p:txBody>
      </p:sp>
      <p:sp>
        <p:nvSpPr>
          <p:cNvPr id="1128" name="Google Shape;1128;p247"/>
          <p:cNvSpPr/>
          <p:nvPr/>
        </p:nvSpPr>
        <p:spPr>
          <a:xfrm>
            <a:off x="3179025" y="406502"/>
            <a:ext cx="5778600" cy="1200000"/>
          </a:xfrm>
          <a:prstGeom prst="triangle">
            <a:avLst>
              <a:gd name="adj" fmla="val 50260"/>
            </a:avLst>
          </a:prstGeom>
          <a:solidFill>
            <a:srgbClr val="F6EEDE"/>
          </a:solidFill>
          <a:ln w="28575" cap="flat" cmpd="sng">
            <a:solidFill>
              <a:srgbClr val="FFFFFF"/>
            </a:solidFill>
            <a:prstDash val="solid"/>
            <a:round/>
            <a:headEnd type="none" w="sm" len="sm"/>
            <a:tailEnd type="none" w="sm" len="sm"/>
          </a:ln>
          <a:effectLst>
            <a:outerShdw blurRad="171450"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800" i="1">
              <a:solidFill>
                <a:srgbClr val="434343"/>
              </a:solidFill>
              <a:latin typeface="Montserrat Light"/>
              <a:ea typeface="Montserrat Light"/>
              <a:cs typeface="Montserrat Light"/>
              <a:sym typeface="Montserrat Light"/>
            </a:endParaRPr>
          </a:p>
        </p:txBody>
      </p:sp>
      <p:sp>
        <p:nvSpPr>
          <p:cNvPr id="1129" name="Google Shape;1129;p247"/>
          <p:cNvSpPr/>
          <p:nvPr/>
        </p:nvSpPr>
        <p:spPr>
          <a:xfrm>
            <a:off x="3176300" y="2357576"/>
            <a:ext cx="1398000" cy="1748400"/>
          </a:xfrm>
          <a:prstGeom prst="roundRect">
            <a:avLst>
              <a:gd name="adj" fmla="val 7431"/>
            </a:avLst>
          </a:prstGeom>
          <a:solidFill>
            <a:srgbClr val="FEB2BC"/>
          </a:solid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latin typeface="Montserrat"/>
                <a:ea typeface="Montserrat"/>
                <a:cs typeface="Montserrat"/>
                <a:sym typeface="Montserrat"/>
              </a:rPr>
              <a:t>Data Science </a:t>
            </a:r>
            <a:br>
              <a:rPr lang="en" sz="1200">
                <a:latin typeface="Montserrat"/>
                <a:ea typeface="Montserrat"/>
                <a:cs typeface="Montserrat"/>
                <a:sym typeface="Montserrat"/>
              </a:rPr>
            </a:br>
            <a:r>
              <a:rPr lang="en" sz="1200">
                <a:latin typeface="Montserrat"/>
                <a:ea typeface="Montserrat"/>
                <a:cs typeface="Montserrat"/>
                <a:sym typeface="Montserrat"/>
              </a:rPr>
              <a:t>&amp; Analytics Teams</a:t>
            </a:r>
            <a:endParaRPr sz="1200">
              <a:latin typeface="Montserrat"/>
              <a:ea typeface="Montserrat"/>
              <a:cs typeface="Montserrat"/>
              <a:sym typeface="Montserrat"/>
            </a:endParaRPr>
          </a:p>
        </p:txBody>
      </p:sp>
      <p:sp>
        <p:nvSpPr>
          <p:cNvPr id="1130" name="Google Shape;1130;p247"/>
          <p:cNvSpPr txBox="1"/>
          <p:nvPr/>
        </p:nvSpPr>
        <p:spPr>
          <a:xfrm rot="-5400000">
            <a:off x="2324992" y="4228189"/>
            <a:ext cx="1189800" cy="2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i="1">
                <a:solidFill>
                  <a:srgbClr val="666666"/>
                </a:solidFill>
                <a:latin typeface="Montserrat"/>
                <a:ea typeface="Montserrat"/>
                <a:cs typeface="Montserrat"/>
                <a:sym typeface="Montserrat"/>
              </a:rPr>
              <a:t>Everyone</a:t>
            </a:r>
            <a:endParaRPr sz="1200" b="1" i="1">
              <a:solidFill>
                <a:srgbClr val="666666"/>
              </a:solidFill>
              <a:latin typeface="Montserrat"/>
              <a:ea typeface="Montserrat"/>
              <a:cs typeface="Montserrat"/>
              <a:sym typeface="Montserrat"/>
            </a:endParaRPr>
          </a:p>
        </p:txBody>
      </p:sp>
      <p:sp>
        <p:nvSpPr>
          <p:cNvPr id="1131" name="Google Shape;1131;p247"/>
          <p:cNvSpPr txBox="1"/>
          <p:nvPr/>
        </p:nvSpPr>
        <p:spPr>
          <a:xfrm rot="-5400000">
            <a:off x="2249985" y="3044539"/>
            <a:ext cx="1298700" cy="2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i="1">
                <a:solidFill>
                  <a:srgbClr val="666666"/>
                </a:solidFill>
                <a:latin typeface="Montserrat"/>
                <a:ea typeface="Montserrat"/>
                <a:cs typeface="Montserrat"/>
                <a:sym typeface="Montserrat"/>
              </a:rPr>
              <a:t> Functions</a:t>
            </a:r>
            <a:endParaRPr sz="1200" b="1" i="1">
              <a:solidFill>
                <a:srgbClr val="666666"/>
              </a:solidFill>
              <a:latin typeface="Montserrat"/>
              <a:ea typeface="Montserrat"/>
              <a:cs typeface="Montserrat"/>
              <a:sym typeface="Montserrat"/>
            </a:endParaRPr>
          </a:p>
        </p:txBody>
      </p:sp>
      <p:sp>
        <p:nvSpPr>
          <p:cNvPr id="1132" name="Google Shape;1132;p247"/>
          <p:cNvSpPr txBox="1"/>
          <p:nvPr/>
        </p:nvSpPr>
        <p:spPr>
          <a:xfrm rot="-5400000">
            <a:off x="2529875" y="1847988"/>
            <a:ext cx="719100" cy="2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rgbClr val="666666"/>
                </a:solidFill>
                <a:latin typeface="Montserrat"/>
                <a:ea typeface="Montserrat"/>
                <a:cs typeface="Montserrat"/>
                <a:sym typeface="Montserrat"/>
              </a:rPr>
              <a:t> </a:t>
            </a:r>
            <a:r>
              <a:rPr lang="en" sz="1200" b="1" i="1">
                <a:solidFill>
                  <a:srgbClr val="666666"/>
                </a:solidFill>
                <a:latin typeface="Montserrat"/>
                <a:ea typeface="Montserrat"/>
                <a:cs typeface="Montserrat"/>
                <a:sym typeface="Montserrat"/>
              </a:rPr>
              <a:t>Roles</a:t>
            </a:r>
            <a:endParaRPr sz="1200" b="1" i="1">
              <a:solidFill>
                <a:srgbClr val="666666"/>
              </a:solidFill>
              <a:latin typeface="Montserrat"/>
              <a:ea typeface="Montserrat"/>
              <a:cs typeface="Montserrat"/>
              <a:sym typeface="Montserrat"/>
            </a:endParaRPr>
          </a:p>
        </p:txBody>
      </p:sp>
      <p:sp>
        <p:nvSpPr>
          <p:cNvPr id="1133" name="Google Shape;1133;p247"/>
          <p:cNvSpPr txBox="1"/>
          <p:nvPr/>
        </p:nvSpPr>
        <p:spPr>
          <a:xfrm>
            <a:off x="6430975" y="1834260"/>
            <a:ext cx="1078200" cy="3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chemeClr val="dk1"/>
                </a:solidFill>
                <a:latin typeface="Montserrat Medium"/>
                <a:ea typeface="Montserrat Medium"/>
                <a:cs typeface="Montserrat Medium"/>
                <a:sym typeface="Montserrat Medium"/>
              </a:rPr>
              <a:t>Data Engineer</a:t>
            </a:r>
            <a:endParaRPr sz="900"/>
          </a:p>
        </p:txBody>
      </p:sp>
      <p:sp>
        <p:nvSpPr>
          <p:cNvPr id="1134" name="Google Shape;1134;p247"/>
          <p:cNvSpPr txBox="1"/>
          <p:nvPr/>
        </p:nvSpPr>
        <p:spPr>
          <a:xfrm>
            <a:off x="6508151" y="3528085"/>
            <a:ext cx="945300" cy="3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dk1"/>
                </a:solidFill>
                <a:latin typeface="Montserrat Medium"/>
                <a:ea typeface="Montserrat Medium"/>
                <a:cs typeface="Montserrat Medium"/>
                <a:sym typeface="Montserrat Medium"/>
              </a:rPr>
              <a:t>Data-Driven Marketer</a:t>
            </a:r>
            <a:endParaRPr sz="800"/>
          </a:p>
        </p:txBody>
      </p:sp>
      <p:sp>
        <p:nvSpPr>
          <p:cNvPr id="1135" name="Google Shape;1135;p247"/>
          <p:cNvSpPr txBox="1"/>
          <p:nvPr/>
        </p:nvSpPr>
        <p:spPr>
          <a:xfrm>
            <a:off x="7904333" y="1827623"/>
            <a:ext cx="1105500" cy="3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chemeClr val="dk1"/>
                </a:solidFill>
                <a:latin typeface="Montserrat Medium"/>
                <a:ea typeface="Montserrat Medium"/>
                <a:cs typeface="Montserrat Medium"/>
                <a:sym typeface="Montserrat Medium"/>
              </a:rPr>
              <a:t>Data Analyst </a:t>
            </a:r>
            <a:endParaRPr sz="900">
              <a:solidFill>
                <a:schemeClr val="dk1"/>
              </a:solidFill>
              <a:latin typeface="Montserrat Medium"/>
              <a:ea typeface="Montserrat Medium"/>
              <a:cs typeface="Montserrat Medium"/>
              <a:sym typeface="Montserrat Medium"/>
            </a:endParaRPr>
          </a:p>
        </p:txBody>
      </p:sp>
      <p:sp>
        <p:nvSpPr>
          <p:cNvPr id="1136" name="Google Shape;1136;p247"/>
          <p:cNvSpPr txBox="1"/>
          <p:nvPr/>
        </p:nvSpPr>
        <p:spPr>
          <a:xfrm>
            <a:off x="7954682" y="3514633"/>
            <a:ext cx="1014900" cy="3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dk1"/>
                </a:solidFill>
                <a:latin typeface="Montserrat Medium"/>
                <a:ea typeface="Montserrat Medium"/>
                <a:cs typeface="Montserrat Medium"/>
                <a:sym typeface="Montserrat Medium"/>
              </a:rPr>
              <a:t>Data-Driven Leader</a:t>
            </a:r>
            <a:endParaRPr sz="800"/>
          </a:p>
        </p:txBody>
      </p:sp>
      <p:sp>
        <p:nvSpPr>
          <p:cNvPr id="1137" name="Google Shape;1137;p247"/>
          <p:cNvSpPr txBox="1"/>
          <p:nvPr/>
        </p:nvSpPr>
        <p:spPr>
          <a:xfrm>
            <a:off x="182325" y="1782288"/>
            <a:ext cx="2707200" cy="8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How Coursera prepares learners for in-demand roles</a:t>
            </a:r>
            <a:endParaRPr>
              <a:latin typeface="Open Sans"/>
              <a:ea typeface="Open Sans"/>
              <a:cs typeface="Open Sans"/>
              <a:sym typeface="Open Sans"/>
            </a:endParaRPr>
          </a:p>
          <a:p>
            <a:pPr marL="0" lvl="0" indent="0" algn="l" rtl="0">
              <a:spcBef>
                <a:spcPts val="0"/>
              </a:spcBef>
              <a:spcAft>
                <a:spcPts val="0"/>
              </a:spcAft>
              <a:buNone/>
            </a:pPr>
            <a:endParaRPr sz="1500" b="1">
              <a:latin typeface="Montserrat"/>
              <a:ea typeface="Montserrat"/>
              <a:cs typeface="Montserrat"/>
              <a:sym typeface="Montserrat"/>
            </a:endParaRPr>
          </a:p>
        </p:txBody>
      </p:sp>
      <p:pic>
        <p:nvPicPr>
          <p:cNvPr id="1138" name="Google Shape;1138;p247" descr="Coursera dark.png"/>
          <p:cNvPicPr preferRelativeResize="0"/>
          <p:nvPr/>
        </p:nvPicPr>
        <p:blipFill rotWithShape="1">
          <a:blip r:embed="rId3">
            <a:alphaModFix/>
          </a:blip>
          <a:srcRect/>
          <a:stretch/>
        </p:blipFill>
        <p:spPr>
          <a:xfrm>
            <a:off x="240275" y="3600"/>
            <a:ext cx="1136425" cy="444768"/>
          </a:xfrm>
          <a:prstGeom prst="rect">
            <a:avLst/>
          </a:prstGeom>
          <a:noFill/>
          <a:ln>
            <a:noFill/>
          </a:ln>
        </p:spPr>
      </p:pic>
      <p:sp>
        <p:nvSpPr>
          <p:cNvPr id="1139" name="Google Shape;1139;p247"/>
          <p:cNvSpPr txBox="1"/>
          <p:nvPr/>
        </p:nvSpPr>
        <p:spPr>
          <a:xfrm>
            <a:off x="1300572" y="-4736"/>
            <a:ext cx="18669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b="1">
                <a:latin typeface="Montserrat"/>
                <a:ea typeface="Montserrat"/>
                <a:cs typeface="Montserrat"/>
                <a:sym typeface="Montserrat"/>
              </a:rPr>
              <a:t>ACADEMY</a:t>
            </a:r>
            <a:endParaRPr sz="1600" b="1"/>
          </a:p>
        </p:txBody>
      </p:sp>
      <p:sp>
        <p:nvSpPr>
          <p:cNvPr id="1140" name="Google Shape;1140;p247"/>
          <p:cNvSpPr/>
          <p:nvPr/>
        </p:nvSpPr>
        <p:spPr>
          <a:xfrm rot="-1064871" flipH="1">
            <a:off x="218109" y="3341899"/>
            <a:ext cx="186946" cy="192198"/>
          </a:xfrm>
          <a:custGeom>
            <a:avLst/>
            <a:gdLst/>
            <a:ahLst/>
            <a:cxnLst/>
            <a:rect l="l" t="t" r="r" b="b"/>
            <a:pathLst>
              <a:path w="36355" h="25487" extrusionOk="0">
                <a:moveTo>
                  <a:pt x="4608" y="12179"/>
                </a:moveTo>
                <a:cubicBezTo>
                  <a:pt x="8459" y="8433"/>
                  <a:pt x="19906" y="1460"/>
                  <a:pt x="24901" y="315"/>
                </a:cubicBezTo>
                <a:cubicBezTo>
                  <a:pt x="29896" y="-830"/>
                  <a:pt x="32810" y="2137"/>
                  <a:pt x="34579" y="5311"/>
                </a:cubicBezTo>
                <a:cubicBezTo>
                  <a:pt x="36348" y="8485"/>
                  <a:pt x="36973" y="16030"/>
                  <a:pt x="35516" y="19360"/>
                </a:cubicBezTo>
                <a:cubicBezTo>
                  <a:pt x="34059" y="22690"/>
                  <a:pt x="31457" y="24719"/>
                  <a:pt x="25837" y="25291"/>
                </a:cubicBezTo>
                <a:cubicBezTo>
                  <a:pt x="20217" y="25863"/>
                  <a:pt x="5336" y="24979"/>
                  <a:pt x="1798" y="22794"/>
                </a:cubicBezTo>
                <a:cubicBezTo>
                  <a:pt x="-1740" y="20609"/>
                  <a:pt x="758" y="15926"/>
                  <a:pt x="4608" y="12179"/>
                </a:cubicBezTo>
                <a:close/>
              </a:path>
            </a:pathLst>
          </a:custGeom>
          <a:gradFill>
            <a:gsLst>
              <a:gs pos="0">
                <a:srgbClr val="5BB2F0"/>
              </a:gs>
              <a:gs pos="100000">
                <a:srgbClr val="1871B1"/>
              </a:gs>
            </a:gsLst>
            <a:lin ang="5400012" scaled="0"/>
          </a:gradFill>
          <a:ln w="19050" cap="flat" cmpd="sng">
            <a:solidFill>
              <a:srgbClr val="FFFFFF"/>
            </a:solidFill>
            <a:prstDash val="solid"/>
            <a:round/>
            <a:headEnd type="none" w="med" len="med"/>
            <a:tailEnd type="none" w="med" len="med"/>
          </a:ln>
        </p:spPr>
        <p:txBody>
          <a:bodyPr/>
          <a:lstStyle/>
          <a:p>
            <a:endParaRPr lang="en-US"/>
          </a:p>
        </p:txBody>
      </p:sp>
      <p:sp>
        <p:nvSpPr>
          <p:cNvPr id="1141" name="Google Shape;1141;p247"/>
          <p:cNvSpPr/>
          <p:nvPr/>
        </p:nvSpPr>
        <p:spPr>
          <a:xfrm rot="-1064871" flipH="1">
            <a:off x="218107" y="3002227"/>
            <a:ext cx="186946" cy="192198"/>
          </a:xfrm>
          <a:custGeom>
            <a:avLst/>
            <a:gdLst/>
            <a:ahLst/>
            <a:cxnLst/>
            <a:rect l="l" t="t" r="r" b="b"/>
            <a:pathLst>
              <a:path w="36355" h="25487" extrusionOk="0">
                <a:moveTo>
                  <a:pt x="4608" y="12179"/>
                </a:moveTo>
                <a:cubicBezTo>
                  <a:pt x="8459" y="8433"/>
                  <a:pt x="19906" y="1460"/>
                  <a:pt x="24901" y="315"/>
                </a:cubicBezTo>
                <a:cubicBezTo>
                  <a:pt x="29896" y="-830"/>
                  <a:pt x="32810" y="2137"/>
                  <a:pt x="34579" y="5311"/>
                </a:cubicBezTo>
                <a:cubicBezTo>
                  <a:pt x="36348" y="8485"/>
                  <a:pt x="36973" y="16030"/>
                  <a:pt x="35516" y="19360"/>
                </a:cubicBezTo>
                <a:cubicBezTo>
                  <a:pt x="34059" y="22690"/>
                  <a:pt x="31457" y="24719"/>
                  <a:pt x="25837" y="25291"/>
                </a:cubicBezTo>
                <a:cubicBezTo>
                  <a:pt x="20217" y="25863"/>
                  <a:pt x="5336" y="24979"/>
                  <a:pt x="1798" y="22794"/>
                </a:cubicBezTo>
                <a:cubicBezTo>
                  <a:pt x="-1740" y="20609"/>
                  <a:pt x="758" y="15926"/>
                  <a:pt x="4608" y="12179"/>
                </a:cubicBezTo>
                <a:close/>
              </a:path>
            </a:pathLst>
          </a:custGeom>
          <a:gradFill>
            <a:gsLst>
              <a:gs pos="0">
                <a:srgbClr val="FDADB2"/>
              </a:gs>
              <a:gs pos="100000">
                <a:srgbClr val="F33440"/>
              </a:gs>
            </a:gsLst>
            <a:lin ang="5400012" scaled="0"/>
          </a:gradFill>
          <a:ln w="19050" cap="flat" cmpd="sng">
            <a:solidFill>
              <a:srgbClr val="FFFFFF"/>
            </a:solidFill>
            <a:prstDash val="solid"/>
            <a:round/>
            <a:headEnd type="none" w="med" len="med"/>
            <a:tailEnd type="none" w="med" len="med"/>
          </a:ln>
        </p:spPr>
        <p:txBody>
          <a:bodyPr/>
          <a:lstStyle/>
          <a:p>
            <a:endParaRPr lang="en-US"/>
          </a:p>
        </p:txBody>
      </p:sp>
      <p:sp>
        <p:nvSpPr>
          <p:cNvPr id="1142" name="Google Shape;1142;p247"/>
          <p:cNvSpPr/>
          <p:nvPr/>
        </p:nvSpPr>
        <p:spPr>
          <a:xfrm rot="-1064871" flipH="1">
            <a:off x="218098" y="2662552"/>
            <a:ext cx="186946" cy="192198"/>
          </a:xfrm>
          <a:custGeom>
            <a:avLst/>
            <a:gdLst/>
            <a:ahLst/>
            <a:cxnLst/>
            <a:rect l="l" t="t" r="r" b="b"/>
            <a:pathLst>
              <a:path w="36355" h="25487" extrusionOk="0">
                <a:moveTo>
                  <a:pt x="4608" y="12179"/>
                </a:moveTo>
                <a:cubicBezTo>
                  <a:pt x="8459" y="8433"/>
                  <a:pt x="19906" y="1460"/>
                  <a:pt x="24901" y="315"/>
                </a:cubicBezTo>
                <a:cubicBezTo>
                  <a:pt x="29896" y="-830"/>
                  <a:pt x="32810" y="2137"/>
                  <a:pt x="34579" y="5311"/>
                </a:cubicBezTo>
                <a:cubicBezTo>
                  <a:pt x="36348" y="8485"/>
                  <a:pt x="36973" y="16030"/>
                  <a:pt x="35516" y="19360"/>
                </a:cubicBezTo>
                <a:cubicBezTo>
                  <a:pt x="34059" y="22690"/>
                  <a:pt x="31457" y="24719"/>
                  <a:pt x="25837" y="25291"/>
                </a:cubicBezTo>
                <a:cubicBezTo>
                  <a:pt x="20217" y="25863"/>
                  <a:pt x="5336" y="24979"/>
                  <a:pt x="1798" y="22794"/>
                </a:cubicBezTo>
                <a:cubicBezTo>
                  <a:pt x="-1740" y="20609"/>
                  <a:pt x="758" y="15926"/>
                  <a:pt x="4608" y="12179"/>
                </a:cubicBezTo>
                <a:close/>
              </a:path>
            </a:pathLst>
          </a:custGeom>
          <a:gradFill>
            <a:gsLst>
              <a:gs pos="0">
                <a:srgbClr val="FFDA35"/>
              </a:gs>
              <a:gs pos="100000">
                <a:srgbClr val="F2C700"/>
              </a:gs>
            </a:gsLst>
            <a:lin ang="5400012" scaled="0"/>
          </a:gradFill>
          <a:ln w="19050" cap="flat" cmpd="sng">
            <a:solidFill>
              <a:srgbClr val="FFFFFF"/>
            </a:solidFill>
            <a:prstDash val="solid"/>
            <a:round/>
            <a:headEnd type="none" w="med" len="med"/>
            <a:tailEnd type="none" w="med" len="med"/>
          </a:ln>
        </p:spPr>
        <p:txBody>
          <a:bodyPr/>
          <a:lstStyle/>
          <a:p>
            <a:endParaRPr lang="en-US"/>
          </a:p>
        </p:txBody>
      </p:sp>
      <p:sp>
        <p:nvSpPr>
          <p:cNvPr id="1143" name="Google Shape;1143;p247"/>
          <p:cNvSpPr/>
          <p:nvPr/>
        </p:nvSpPr>
        <p:spPr>
          <a:xfrm>
            <a:off x="6232491" y="4346917"/>
            <a:ext cx="2089500" cy="344400"/>
          </a:xfrm>
          <a:prstGeom prst="roundRect">
            <a:avLst>
              <a:gd name="adj" fmla="val 0"/>
            </a:avLst>
          </a:prstGeom>
          <a:noFill/>
          <a:ln>
            <a:noFill/>
          </a:ln>
        </p:spPr>
        <p:txBody>
          <a:bodyPr spcFirstLastPara="1" wrap="square" lIns="91425" tIns="91425" rIns="91425" bIns="91425" anchor="ctr" anchorCtr="0">
            <a:noAutofit/>
          </a:bodyPr>
          <a:lstStyle/>
          <a:p>
            <a:pPr marL="285750" lvl="0" indent="0" algn="l" rtl="0">
              <a:spcBef>
                <a:spcPts val="0"/>
              </a:spcBef>
              <a:spcAft>
                <a:spcPts val="0"/>
              </a:spcAft>
              <a:buNone/>
            </a:pPr>
            <a:r>
              <a:rPr lang="en" sz="900">
                <a:solidFill>
                  <a:srgbClr val="FFFFFF"/>
                </a:solidFill>
                <a:latin typeface="Montserrat Medium"/>
                <a:ea typeface="Montserrat Medium"/>
                <a:cs typeface="Montserrat Medium"/>
                <a:sym typeface="Montserrat Medium"/>
              </a:rPr>
              <a:t>Data-Savvy Professional</a:t>
            </a:r>
            <a:endParaRPr sz="900">
              <a:solidFill>
                <a:srgbClr val="FFFFFF"/>
              </a:solidFill>
              <a:latin typeface="Montserrat Medium"/>
              <a:ea typeface="Montserrat Medium"/>
              <a:cs typeface="Montserrat Medium"/>
              <a:sym typeface="Montserrat Medium"/>
            </a:endParaRPr>
          </a:p>
        </p:txBody>
      </p:sp>
      <p:sp>
        <p:nvSpPr>
          <p:cNvPr id="1144" name="Google Shape;1144;p247"/>
          <p:cNvSpPr txBox="1"/>
          <p:nvPr/>
        </p:nvSpPr>
        <p:spPr>
          <a:xfrm>
            <a:off x="4844417" y="1782302"/>
            <a:ext cx="1349700" cy="3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Montserrat Medium"/>
                <a:ea typeface="Montserrat Medium"/>
                <a:cs typeface="Montserrat Medium"/>
                <a:sym typeface="Montserrat Medium"/>
              </a:rPr>
              <a:t>Machine Learning Engineer</a:t>
            </a:r>
            <a:endParaRPr sz="900"/>
          </a:p>
        </p:txBody>
      </p:sp>
      <p:sp>
        <p:nvSpPr>
          <p:cNvPr id="1145" name="Google Shape;1145;p247"/>
          <p:cNvSpPr/>
          <p:nvPr/>
        </p:nvSpPr>
        <p:spPr>
          <a:xfrm>
            <a:off x="3278879" y="3532602"/>
            <a:ext cx="1208400" cy="344400"/>
          </a:xfrm>
          <a:prstGeom prst="roundRect">
            <a:avLst>
              <a:gd name="adj" fmla="val 0"/>
            </a:avLst>
          </a:prstGeom>
          <a:noFill/>
          <a:ln>
            <a:noFill/>
          </a:ln>
        </p:spPr>
        <p:txBody>
          <a:bodyPr spcFirstLastPara="1" wrap="square" lIns="91425" tIns="91425" rIns="91425" bIns="91425" anchor="ctr" anchorCtr="0">
            <a:noAutofit/>
          </a:bodyPr>
          <a:lstStyle/>
          <a:p>
            <a:pPr marL="285750" marR="0" lvl="0" indent="0" algn="l" rtl="0">
              <a:spcBef>
                <a:spcPts val="0"/>
              </a:spcBef>
              <a:spcAft>
                <a:spcPts val="0"/>
              </a:spcAft>
              <a:buNone/>
            </a:pPr>
            <a:r>
              <a:rPr lang="en" sz="800">
                <a:latin typeface="Montserrat Medium"/>
                <a:ea typeface="Montserrat Medium"/>
                <a:cs typeface="Montserrat Medium"/>
                <a:sym typeface="Montserrat Medium"/>
              </a:rPr>
              <a:t>Python-First Data Scientist</a:t>
            </a:r>
            <a:endParaRPr sz="800">
              <a:latin typeface="Montserrat Medium"/>
              <a:ea typeface="Montserrat Medium"/>
              <a:cs typeface="Montserrat Medium"/>
              <a:sym typeface="Montserrat Medium"/>
            </a:endParaRPr>
          </a:p>
        </p:txBody>
      </p:sp>
      <p:sp>
        <p:nvSpPr>
          <p:cNvPr id="1146" name="Google Shape;1146;p247"/>
          <p:cNvSpPr txBox="1"/>
          <p:nvPr/>
        </p:nvSpPr>
        <p:spPr>
          <a:xfrm>
            <a:off x="193275" y="4396350"/>
            <a:ext cx="2559000" cy="3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i="1">
                <a:latin typeface="Open Sans"/>
                <a:ea typeface="Open Sans"/>
                <a:cs typeface="Open Sans"/>
                <a:sym typeface="Open Sans"/>
              </a:rPr>
              <a:t>*Pictured here are a subset of the skill profiles available in the DSA</a:t>
            </a:r>
            <a:endParaRPr sz="900" i="1">
              <a:latin typeface="Open Sans"/>
              <a:ea typeface="Open Sans"/>
              <a:cs typeface="Open Sans"/>
              <a:sym typeface="Open Sans"/>
            </a:endParaRPr>
          </a:p>
        </p:txBody>
      </p:sp>
      <p:sp>
        <p:nvSpPr>
          <p:cNvPr id="1147" name="Google Shape;1147;p247"/>
          <p:cNvSpPr/>
          <p:nvPr/>
        </p:nvSpPr>
        <p:spPr>
          <a:xfrm>
            <a:off x="3311987" y="1839690"/>
            <a:ext cx="1110000" cy="344400"/>
          </a:xfrm>
          <a:prstGeom prst="roundRect">
            <a:avLst>
              <a:gd name="adj" fmla="val 0"/>
            </a:avLst>
          </a:prstGeom>
          <a:noFill/>
          <a:ln>
            <a:noFill/>
          </a:ln>
        </p:spPr>
        <p:txBody>
          <a:bodyPr spcFirstLastPara="1" wrap="square" lIns="91425" tIns="91425" rIns="91425" bIns="91425" anchor="ctr" anchorCtr="0">
            <a:noAutofit/>
          </a:bodyPr>
          <a:lstStyle/>
          <a:p>
            <a:pPr marL="285750" lvl="0" indent="0" algn="l" rtl="0">
              <a:spcBef>
                <a:spcPts val="0"/>
              </a:spcBef>
              <a:spcAft>
                <a:spcPts val="0"/>
              </a:spcAft>
              <a:buNone/>
            </a:pPr>
            <a:r>
              <a:rPr lang="en" sz="900">
                <a:latin typeface="Montserrat Medium"/>
                <a:ea typeface="Montserrat Medium"/>
                <a:cs typeface="Montserrat Medium"/>
                <a:sym typeface="Montserrat Medium"/>
              </a:rPr>
              <a:t>Data Scientist</a:t>
            </a:r>
            <a:endParaRPr sz="900">
              <a:latin typeface="Montserrat Medium"/>
              <a:ea typeface="Montserrat Medium"/>
              <a:cs typeface="Montserrat Medium"/>
              <a:sym typeface="Montserrat Medium"/>
            </a:endParaRPr>
          </a:p>
        </p:txBody>
      </p:sp>
      <p:sp>
        <p:nvSpPr>
          <p:cNvPr id="1148" name="Google Shape;1148;p247"/>
          <p:cNvSpPr/>
          <p:nvPr/>
        </p:nvSpPr>
        <p:spPr>
          <a:xfrm>
            <a:off x="4758990" y="3532602"/>
            <a:ext cx="1208400" cy="344400"/>
          </a:xfrm>
          <a:prstGeom prst="roundRect">
            <a:avLst>
              <a:gd name="adj" fmla="val 0"/>
            </a:avLst>
          </a:prstGeom>
          <a:noFill/>
          <a:ln>
            <a:noFill/>
          </a:ln>
        </p:spPr>
        <p:txBody>
          <a:bodyPr spcFirstLastPara="1" wrap="square" lIns="91425" tIns="91425" rIns="91425" bIns="91425" anchor="ctr" anchorCtr="0">
            <a:noAutofit/>
          </a:bodyPr>
          <a:lstStyle/>
          <a:p>
            <a:pPr marL="285750" marR="0" lvl="0" indent="0" algn="l" rtl="0">
              <a:spcBef>
                <a:spcPts val="0"/>
              </a:spcBef>
              <a:spcAft>
                <a:spcPts val="0"/>
              </a:spcAft>
              <a:buNone/>
            </a:pPr>
            <a:r>
              <a:rPr lang="en" sz="800">
                <a:latin typeface="Montserrat Medium"/>
                <a:ea typeface="Montserrat Medium"/>
                <a:cs typeface="Montserrat Medium"/>
                <a:sym typeface="Montserrat Medium"/>
              </a:rPr>
              <a:t>Data-Driven Product Mgr</a:t>
            </a:r>
            <a:endParaRPr sz="800">
              <a:latin typeface="Montserrat Medium"/>
              <a:ea typeface="Montserrat Medium"/>
              <a:cs typeface="Montserrat Medium"/>
              <a:sym typeface="Montserrat Medium"/>
            </a:endParaRPr>
          </a:p>
        </p:txBody>
      </p:sp>
      <p:grpSp>
        <p:nvGrpSpPr>
          <p:cNvPr id="1149" name="Google Shape;1149;p247"/>
          <p:cNvGrpSpPr/>
          <p:nvPr/>
        </p:nvGrpSpPr>
        <p:grpSpPr>
          <a:xfrm>
            <a:off x="6246443" y="4359031"/>
            <a:ext cx="329949" cy="317746"/>
            <a:chOff x="7650343" y="110044"/>
            <a:chExt cx="329949" cy="317746"/>
          </a:xfrm>
        </p:grpSpPr>
        <p:sp>
          <p:nvSpPr>
            <p:cNvPr id="1150" name="Google Shape;1150;p247"/>
            <p:cNvSpPr/>
            <p:nvPr/>
          </p:nvSpPr>
          <p:spPr>
            <a:xfrm rot="1800901">
              <a:off x="7688303" y="158859"/>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solidFill>
              <a:srgbClr val="D8EFF8"/>
            </a:solidFill>
            <a:ln>
              <a:noFill/>
            </a:ln>
          </p:spPr>
        </p:sp>
        <p:sp>
          <p:nvSpPr>
            <p:cNvPr id="1151" name="Google Shape;1151;p247"/>
            <p:cNvSpPr/>
            <p:nvPr/>
          </p:nvSpPr>
          <p:spPr>
            <a:xfrm rot="-1800901">
              <a:off x="7732312" y="202840"/>
              <a:ext cx="221455" cy="164698"/>
            </a:xfrm>
            <a:custGeom>
              <a:avLst/>
              <a:gdLst/>
              <a:ahLst/>
              <a:cxnLst/>
              <a:rect l="l" t="t" r="r" b="b"/>
              <a:pathLst>
                <a:path w="67342" h="50102" extrusionOk="0">
                  <a:moveTo>
                    <a:pt x="57721" y="0"/>
                  </a:moveTo>
                  <a:lnTo>
                    <a:pt x="67342" y="16478"/>
                  </a:lnTo>
                  <a:lnTo>
                    <a:pt x="48006" y="50102"/>
                  </a:lnTo>
                  <a:lnTo>
                    <a:pt x="9620" y="50006"/>
                  </a:lnTo>
                  <a:lnTo>
                    <a:pt x="0" y="33242"/>
                  </a:lnTo>
                </a:path>
              </a:pathLst>
            </a:custGeom>
            <a:solidFill>
              <a:srgbClr val="1E93EA"/>
            </a:solidFill>
            <a:ln>
              <a:noFill/>
            </a:ln>
          </p:spPr>
        </p:sp>
        <p:sp>
          <p:nvSpPr>
            <p:cNvPr id="1152" name="Google Shape;1152;p247"/>
            <p:cNvSpPr/>
            <p:nvPr/>
          </p:nvSpPr>
          <p:spPr>
            <a:xfrm rot="3599793">
              <a:off x="7714611" y="154436"/>
              <a:ext cx="98597" cy="169251"/>
            </a:xfrm>
            <a:custGeom>
              <a:avLst/>
              <a:gdLst/>
              <a:ahLst/>
              <a:cxnLst/>
              <a:rect l="l" t="t" r="r" b="b"/>
              <a:pathLst>
                <a:path w="3953" h="6786" extrusionOk="0">
                  <a:moveTo>
                    <a:pt x="3953" y="6786"/>
                  </a:moveTo>
                  <a:lnTo>
                    <a:pt x="0" y="4572"/>
                  </a:lnTo>
                  <a:lnTo>
                    <a:pt x="24" y="0"/>
                  </a:lnTo>
                </a:path>
              </a:pathLst>
            </a:custGeom>
            <a:noFill/>
            <a:ln w="19050" cap="flat" cmpd="sng">
              <a:solidFill>
                <a:srgbClr val="FFFFFF"/>
              </a:solidFill>
              <a:prstDash val="solid"/>
              <a:round/>
              <a:headEnd type="none" w="med" len="med"/>
              <a:tailEnd type="none" w="med" len="med"/>
            </a:ln>
          </p:spPr>
        </p:sp>
        <p:sp>
          <p:nvSpPr>
            <p:cNvPr id="1153" name="Google Shape;1153;p247"/>
            <p:cNvSpPr/>
            <p:nvPr/>
          </p:nvSpPr>
          <p:spPr>
            <a:xfrm>
              <a:off x="7744304" y="190142"/>
              <a:ext cx="150900" cy="144000"/>
            </a:xfrm>
            <a:prstGeom prst="star5">
              <a:avLst>
                <a:gd name="adj" fmla="val 25605"/>
                <a:gd name="hf" fmla="val 105146"/>
                <a:gd name="vf" fmla="val 110557"/>
              </a:avLst>
            </a:prstGeom>
            <a:solidFill>
              <a:srgbClr val="F8FCFE"/>
            </a:solidFill>
            <a:ln w="9525" cap="flat" cmpd="sng">
              <a:solidFill>
                <a:srgbClr val="1E93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47"/>
            <p:cNvSpPr/>
            <p:nvPr/>
          </p:nvSpPr>
          <p:spPr>
            <a:xfrm rot="1800901">
              <a:off x="7688302" y="158857"/>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noFill/>
            <a:ln w="9525" cap="flat" cmpd="sng">
              <a:solidFill>
                <a:srgbClr val="1C4587"/>
              </a:solidFill>
              <a:prstDash val="solid"/>
              <a:round/>
              <a:headEnd type="none" w="med" len="med"/>
              <a:tailEnd type="none" w="med" len="med"/>
            </a:ln>
          </p:spPr>
        </p:sp>
      </p:grpSp>
      <p:grpSp>
        <p:nvGrpSpPr>
          <p:cNvPr id="1155" name="Google Shape;1155;p247"/>
          <p:cNvGrpSpPr/>
          <p:nvPr/>
        </p:nvGrpSpPr>
        <p:grpSpPr>
          <a:xfrm>
            <a:off x="7670632" y="3552913"/>
            <a:ext cx="329949" cy="317746"/>
            <a:chOff x="7962282" y="110043"/>
            <a:chExt cx="329949" cy="317746"/>
          </a:xfrm>
        </p:grpSpPr>
        <p:sp>
          <p:nvSpPr>
            <p:cNvPr id="1156" name="Google Shape;1156;p247"/>
            <p:cNvSpPr/>
            <p:nvPr/>
          </p:nvSpPr>
          <p:spPr>
            <a:xfrm rot="1800901">
              <a:off x="8000242" y="158858"/>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solidFill>
              <a:srgbClr val="FBB5BE"/>
            </a:solidFill>
            <a:ln>
              <a:noFill/>
            </a:ln>
          </p:spPr>
        </p:sp>
        <p:sp>
          <p:nvSpPr>
            <p:cNvPr id="1157" name="Google Shape;1157;p247"/>
            <p:cNvSpPr/>
            <p:nvPr/>
          </p:nvSpPr>
          <p:spPr>
            <a:xfrm rot="-1800901">
              <a:off x="8044251" y="202839"/>
              <a:ext cx="221455" cy="164698"/>
            </a:xfrm>
            <a:custGeom>
              <a:avLst/>
              <a:gdLst/>
              <a:ahLst/>
              <a:cxnLst/>
              <a:rect l="l" t="t" r="r" b="b"/>
              <a:pathLst>
                <a:path w="67342" h="50102" extrusionOk="0">
                  <a:moveTo>
                    <a:pt x="57721" y="0"/>
                  </a:moveTo>
                  <a:lnTo>
                    <a:pt x="67342" y="16478"/>
                  </a:lnTo>
                  <a:lnTo>
                    <a:pt x="48006" y="50102"/>
                  </a:lnTo>
                  <a:lnTo>
                    <a:pt x="9620" y="50006"/>
                  </a:lnTo>
                  <a:lnTo>
                    <a:pt x="0" y="33242"/>
                  </a:lnTo>
                </a:path>
              </a:pathLst>
            </a:custGeom>
            <a:solidFill>
              <a:srgbClr val="FA6C76"/>
            </a:solidFill>
            <a:ln>
              <a:noFill/>
            </a:ln>
          </p:spPr>
        </p:sp>
        <p:sp>
          <p:nvSpPr>
            <p:cNvPr id="1158" name="Google Shape;1158;p247"/>
            <p:cNvSpPr/>
            <p:nvPr/>
          </p:nvSpPr>
          <p:spPr>
            <a:xfrm rot="3599793">
              <a:off x="8026550" y="154435"/>
              <a:ext cx="98597" cy="169251"/>
            </a:xfrm>
            <a:custGeom>
              <a:avLst/>
              <a:gdLst/>
              <a:ahLst/>
              <a:cxnLst/>
              <a:rect l="l" t="t" r="r" b="b"/>
              <a:pathLst>
                <a:path w="3953" h="6786" extrusionOk="0">
                  <a:moveTo>
                    <a:pt x="3953" y="6786"/>
                  </a:moveTo>
                  <a:lnTo>
                    <a:pt x="0" y="4572"/>
                  </a:lnTo>
                  <a:lnTo>
                    <a:pt x="24" y="0"/>
                  </a:lnTo>
                </a:path>
              </a:pathLst>
            </a:custGeom>
            <a:noFill/>
            <a:ln w="19050" cap="flat" cmpd="sng">
              <a:solidFill>
                <a:srgbClr val="FFECFE"/>
              </a:solidFill>
              <a:prstDash val="solid"/>
              <a:round/>
              <a:headEnd type="none" w="med" len="med"/>
              <a:tailEnd type="none" w="med" len="med"/>
            </a:ln>
          </p:spPr>
        </p:sp>
        <p:sp>
          <p:nvSpPr>
            <p:cNvPr id="1159" name="Google Shape;1159;p247"/>
            <p:cNvSpPr/>
            <p:nvPr/>
          </p:nvSpPr>
          <p:spPr>
            <a:xfrm>
              <a:off x="8056243" y="190141"/>
              <a:ext cx="150900" cy="144000"/>
            </a:xfrm>
            <a:prstGeom prst="star5">
              <a:avLst>
                <a:gd name="adj" fmla="val 25605"/>
                <a:gd name="hf" fmla="val 105146"/>
                <a:gd name="vf" fmla="val 110557"/>
              </a:avLst>
            </a:prstGeom>
            <a:solidFill>
              <a:srgbClr val="FFF3F9"/>
            </a:solidFill>
            <a:ln w="9525" cap="flat" cmpd="sng">
              <a:solidFill>
                <a:srgbClr val="FA6C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47"/>
            <p:cNvSpPr/>
            <p:nvPr/>
          </p:nvSpPr>
          <p:spPr>
            <a:xfrm rot="1800901">
              <a:off x="8000241" y="158856"/>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noFill/>
            <a:ln w="9525" cap="flat" cmpd="sng">
              <a:solidFill>
                <a:srgbClr val="660000"/>
              </a:solidFill>
              <a:prstDash val="solid"/>
              <a:round/>
              <a:headEnd type="none" w="med" len="med"/>
              <a:tailEnd type="none" w="med" len="med"/>
            </a:ln>
          </p:spPr>
        </p:sp>
      </p:grpSp>
      <p:grpSp>
        <p:nvGrpSpPr>
          <p:cNvPr id="1161" name="Google Shape;1161;p247"/>
          <p:cNvGrpSpPr/>
          <p:nvPr/>
        </p:nvGrpSpPr>
        <p:grpSpPr>
          <a:xfrm>
            <a:off x="6229407" y="3558709"/>
            <a:ext cx="329949" cy="317746"/>
            <a:chOff x="7962282" y="110043"/>
            <a:chExt cx="329949" cy="317746"/>
          </a:xfrm>
        </p:grpSpPr>
        <p:sp>
          <p:nvSpPr>
            <p:cNvPr id="1162" name="Google Shape;1162;p247"/>
            <p:cNvSpPr/>
            <p:nvPr/>
          </p:nvSpPr>
          <p:spPr>
            <a:xfrm rot="1800901">
              <a:off x="8000242" y="158858"/>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solidFill>
              <a:srgbClr val="FBB5BE"/>
            </a:solidFill>
            <a:ln>
              <a:noFill/>
            </a:ln>
          </p:spPr>
        </p:sp>
        <p:sp>
          <p:nvSpPr>
            <p:cNvPr id="1163" name="Google Shape;1163;p247"/>
            <p:cNvSpPr/>
            <p:nvPr/>
          </p:nvSpPr>
          <p:spPr>
            <a:xfrm rot="-1800901">
              <a:off x="8044251" y="202839"/>
              <a:ext cx="221455" cy="164698"/>
            </a:xfrm>
            <a:custGeom>
              <a:avLst/>
              <a:gdLst/>
              <a:ahLst/>
              <a:cxnLst/>
              <a:rect l="l" t="t" r="r" b="b"/>
              <a:pathLst>
                <a:path w="67342" h="50102" extrusionOk="0">
                  <a:moveTo>
                    <a:pt x="57721" y="0"/>
                  </a:moveTo>
                  <a:lnTo>
                    <a:pt x="67342" y="16478"/>
                  </a:lnTo>
                  <a:lnTo>
                    <a:pt x="48006" y="50102"/>
                  </a:lnTo>
                  <a:lnTo>
                    <a:pt x="9620" y="50006"/>
                  </a:lnTo>
                  <a:lnTo>
                    <a:pt x="0" y="33242"/>
                  </a:lnTo>
                </a:path>
              </a:pathLst>
            </a:custGeom>
            <a:solidFill>
              <a:srgbClr val="FA6C76"/>
            </a:solidFill>
            <a:ln>
              <a:noFill/>
            </a:ln>
          </p:spPr>
        </p:sp>
        <p:sp>
          <p:nvSpPr>
            <p:cNvPr id="1164" name="Google Shape;1164;p247"/>
            <p:cNvSpPr/>
            <p:nvPr/>
          </p:nvSpPr>
          <p:spPr>
            <a:xfrm rot="3599793">
              <a:off x="8026550" y="154435"/>
              <a:ext cx="98597" cy="169251"/>
            </a:xfrm>
            <a:custGeom>
              <a:avLst/>
              <a:gdLst/>
              <a:ahLst/>
              <a:cxnLst/>
              <a:rect l="l" t="t" r="r" b="b"/>
              <a:pathLst>
                <a:path w="3953" h="6786" extrusionOk="0">
                  <a:moveTo>
                    <a:pt x="3953" y="6786"/>
                  </a:moveTo>
                  <a:lnTo>
                    <a:pt x="0" y="4572"/>
                  </a:lnTo>
                  <a:lnTo>
                    <a:pt x="24" y="0"/>
                  </a:lnTo>
                </a:path>
              </a:pathLst>
            </a:custGeom>
            <a:noFill/>
            <a:ln w="19050" cap="flat" cmpd="sng">
              <a:solidFill>
                <a:srgbClr val="FFECFE"/>
              </a:solidFill>
              <a:prstDash val="solid"/>
              <a:round/>
              <a:headEnd type="none" w="med" len="med"/>
              <a:tailEnd type="none" w="med" len="med"/>
            </a:ln>
          </p:spPr>
        </p:sp>
        <p:sp>
          <p:nvSpPr>
            <p:cNvPr id="1165" name="Google Shape;1165;p247"/>
            <p:cNvSpPr/>
            <p:nvPr/>
          </p:nvSpPr>
          <p:spPr>
            <a:xfrm>
              <a:off x="8056243" y="190141"/>
              <a:ext cx="150900" cy="144000"/>
            </a:xfrm>
            <a:prstGeom prst="star5">
              <a:avLst>
                <a:gd name="adj" fmla="val 25605"/>
                <a:gd name="hf" fmla="val 105146"/>
                <a:gd name="vf" fmla="val 110557"/>
              </a:avLst>
            </a:prstGeom>
            <a:solidFill>
              <a:srgbClr val="FFF3F9"/>
            </a:solidFill>
            <a:ln w="9525" cap="flat" cmpd="sng">
              <a:solidFill>
                <a:srgbClr val="FA6C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47"/>
            <p:cNvSpPr/>
            <p:nvPr/>
          </p:nvSpPr>
          <p:spPr>
            <a:xfrm rot="1800901">
              <a:off x="8000241" y="158856"/>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noFill/>
            <a:ln w="9525" cap="flat" cmpd="sng">
              <a:solidFill>
                <a:srgbClr val="660000"/>
              </a:solidFill>
              <a:prstDash val="solid"/>
              <a:round/>
              <a:headEnd type="none" w="med" len="med"/>
              <a:tailEnd type="none" w="med" len="med"/>
            </a:ln>
          </p:spPr>
        </p:sp>
      </p:grpSp>
      <p:grpSp>
        <p:nvGrpSpPr>
          <p:cNvPr id="1167" name="Google Shape;1167;p247"/>
          <p:cNvGrpSpPr/>
          <p:nvPr/>
        </p:nvGrpSpPr>
        <p:grpSpPr>
          <a:xfrm>
            <a:off x="4720195" y="3550026"/>
            <a:ext cx="329949" cy="317746"/>
            <a:chOff x="7962282" y="110043"/>
            <a:chExt cx="329949" cy="317746"/>
          </a:xfrm>
        </p:grpSpPr>
        <p:sp>
          <p:nvSpPr>
            <p:cNvPr id="1168" name="Google Shape;1168;p247"/>
            <p:cNvSpPr/>
            <p:nvPr/>
          </p:nvSpPr>
          <p:spPr>
            <a:xfrm rot="1800901">
              <a:off x="8000242" y="158858"/>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solidFill>
              <a:srgbClr val="FBB5BE"/>
            </a:solidFill>
            <a:ln>
              <a:noFill/>
            </a:ln>
          </p:spPr>
        </p:sp>
        <p:sp>
          <p:nvSpPr>
            <p:cNvPr id="1169" name="Google Shape;1169;p247"/>
            <p:cNvSpPr/>
            <p:nvPr/>
          </p:nvSpPr>
          <p:spPr>
            <a:xfrm rot="-1800901">
              <a:off x="8044251" y="202839"/>
              <a:ext cx="221455" cy="164698"/>
            </a:xfrm>
            <a:custGeom>
              <a:avLst/>
              <a:gdLst/>
              <a:ahLst/>
              <a:cxnLst/>
              <a:rect l="l" t="t" r="r" b="b"/>
              <a:pathLst>
                <a:path w="67342" h="50102" extrusionOk="0">
                  <a:moveTo>
                    <a:pt x="57721" y="0"/>
                  </a:moveTo>
                  <a:lnTo>
                    <a:pt x="67342" y="16478"/>
                  </a:lnTo>
                  <a:lnTo>
                    <a:pt x="48006" y="50102"/>
                  </a:lnTo>
                  <a:lnTo>
                    <a:pt x="9620" y="50006"/>
                  </a:lnTo>
                  <a:lnTo>
                    <a:pt x="0" y="33242"/>
                  </a:lnTo>
                </a:path>
              </a:pathLst>
            </a:custGeom>
            <a:solidFill>
              <a:srgbClr val="FA6C76"/>
            </a:solidFill>
            <a:ln>
              <a:noFill/>
            </a:ln>
          </p:spPr>
        </p:sp>
        <p:sp>
          <p:nvSpPr>
            <p:cNvPr id="1170" name="Google Shape;1170;p247"/>
            <p:cNvSpPr/>
            <p:nvPr/>
          </p:nvSpPr>
          <p:spPr>
            <a:xfrm rot="3599793">
              <a:off x="8026550" y="154435"/>
              <a:ext cx="98597" cy="169251"/>
            </a:xfrm>
            <a:custGeom>
              <a:avLst/>
              <a:gdLst/>
              <a:ahLst/>
              <a:cxnLst/>
              <a:rect l="l" t="t" r="r" b="b"/>
              <a:pathLst>
                <a:path w="3953" h="6786" extrusionOk="0">
                  <a:moveTo>
                    <a:pt x="3953" y="6786"/>
                  </a:moveTo>
                  <a:lnTo>
                    <a:pt x="0" y="4572"/>
                  </a:lnTo>
                  <a:lnTo>
                    <a:pt x="24" y="0"/>
                  </a:lnTo>
                </a:path>
              </a:pathLst>
            </a:custGeom>
            <a:noFill/>
            <a:ln w="19050" cap="flat" cmpd="sng">
              <a:solidFill>
                <a:srgbClr val="FFECFE"/>
              </a:solidFill>
              <a:prstDash val="solid"/>
              <a:round/>
              <a:headEnd type="none" w="med" len="med"/>
              <a:tailEnd type="none" w="med" len="med"/>
            </a:ln>
          </p:spPr>
        </p:sp>
        <p:sp>
          <p:nvSpPr>
            <p:cNvPr id="1171" name="Google Shape;1171;p247"/>
            <p:cNvSpPr/>
            <p:nvPr/>
          </p:nvSpPr>
          <p:spPr>
            <a:xfrm>
              <a:off x="8056243" y="190141"/>
              <a:ext cx="150900" cy="144000"/>
            </a:xfrm>
            <a:prstGeom prst="star5">
              <a:avLst>
                <a:gd name="adj" fmla="val 25605"/>
                <a:gd name="hf" fmla="val 105146"/>
                <a:gd name="vf" fmla="val 110557"/>
              </a:avLst>
            </a:prstGeom>
            <a:solidFill>
              <a:srgbClr val="FFF3F9"/>
            </a:solidFill>
            <a:ln w="9525" cap="flat" cmpd="sng">
              <a:solidFill>
                <a:srgbClr val="FA6C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47"/>
            <p:cNvSpPr/>
            <p:nvPr/>
          </p:nvSpPr>
          <p:spPr>
            <a:xfrm rot="1800901">
              <a:off x="8000241" y="158856"/>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noFill/>
            <a:ln w="9525" cap="flat" cmpd="sng">
              <a:solidFill>
                <a:srgbClr val="660000"/>
              </a:solidFill>
              <a:prstDash val="solid"/>
              <a:round/>
              <a:headEnd type="none" w="med" len="med"/>
              <a:tailEnd type="none" w="med" len="med"/>
            </a:ln>
          </p:spPr>
        </p:sp>
      </p:grpSp>
      <p:grpSp>
        <p:nvGrpSpPr>
          <p:cNvPr id="1173" name="Google Shape;1173;p247"/>
          <p:cNvGrpSpPr/>
          <p:nvPr/>
        </p:nvGrpSpPr>
        <p:grpSpPr>
          <a:xfrm>
            <a:off x="3278970" y="3555821"/>
            <a:ext cx="329949" cy="317746"/>
            <a:chOff x="7962282" y="110043"/>
            <a:chExt cx="329949" cy="317746"/>
          </a:xfrm>
        </p:grpSpPr>
        <p:sp>
          <p:nvSpPr>
            <p:cNvPr id="1174" name="Google Shape;1174;p247"/>
            <p:cNvSpPr/>
            <p:nvPr/>
          </p:nvSpPr>
          <p:spPr>
            <a:xfrm rot="1800901">
              <a:off x="8000242" y="158858"/>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solidFill>
              <a:srgbClr val="FBB5BE"/>
            </a:solidFill>
            <a:ln>
              <a:noFill/>
            </a:ln>
          </p:spPr>
        </p:sp>
        <p:sp>
          <p:nvSpPr>
            <p:cNvPr id="1175" name="Google Shape;1175;p247"/>
            <p:cNvSpPr/>
            <p:nvPr/>
          </p:nvSpPr>
          <p:spPr>
            <a:xfrm rot="-1800901">
              <a:off x="8044251" y="202839"/>
              <a:ext cx="221455" cy="164698"/>
            </a:xfrm>
            <a:custGeom>
              <a:avLst/>
              <a:gdLst/>
              <a:ahLst/>
              <a:cxnLst/>
              <a:rect l="l" t="t" r="r" b="b"/>
              <a:pathLst>
                <a:path w="67342" h="50102" extrusionOk="0">
                  <a:moveTo>
                    <a:pt x="57721" y="0"/>
                  </a:moveTo>
                  <a:lnTo>
                    <a:pt x="67342" y="16478"/>
                  </a:lnTo>
                  <a:lnTo>
                    <a:pt x="48006" y="50102"/>
                  </a:lnTo>
                  <a:lnTo>
                    <a:pt x="9620" y="50006"/>
                  </a:lnTo>
                  <a:lnTo>
                    <a:pt x="0" y="33242"/>
                  </a:lnTo>
                </a:path>
              </a:pathLst>
            </a:custGeom>
            <a:solidFill>
              <a:srgbClr val="FA6C76"/>
            </a:solidFill>
            <a:ln>
              <a:noFill/>
            </a:ln>
          </p:spPr>
        </p:sp>
        <p:sp>
          <p:nvSpPr>
            <p:cNvPr id="1176" name="Google Shape;1176;p247"/>
            <p:cNvSpPr/>
            <p:nvPr/>
          </p:nvSpPr>
          <p:spPr>
            <a:xfrm rot="3599793">
              <a:off x="8026550" y="154435"/>
              <a:ext cx="98597" cy="169251"/>
            </a:xfrm>
            <a:custGeom>
              <a:avLst/>
              <a:gdLst/>
              <a:ahLst/>
              <a:cxnLst/>
              <a:rect l="l" t="t" r="r" b="b"/>
              <a:pathLst>
                <a:path w="3953" h="6786" extrusionOk="0">
                  <a:moveTo>
                    <a:pt x="3953" y="6786"/>
                  </a:moveTo>
                  <a:lnTo>
                    <a:pt x="0" y="4572"/>
                  </a:lnTo>
                  <a:lnTo>
                    <a:pt x="24" y="0"/>
                  </a:lnTo>
                </a:path>
              </a:pathLst>
            </a:custGeom>
            <a:noFill/>
            <a:ln w="19050" cap="flat" cmpd="sng">
              <a:solidFill>
                <a:srgbClr val="FFECFE"/>
              </a:solidFill>
              <a:prstDash val="solid"/>
              <a:round/>
              <a:headEnd type="none" w="med" len="med"/>
              <a:tailEnd type="none" w="med" len="med"/>
            </a:ln>
          </p:spPr>
        </p:sp>
        <p:sp>
          <p:nvSpPr>
            <p:cNvPr id="1177" name="Google Shape;1177;p247"/>
            <p:cNvSpPr/>
            <p:nvPr/>
          </p:nvSpPr>
          <p:spPr>
            <a:xfrm>
              <a:off x="8056243" y="190141"/>
              <a:ext cx="150900" cy="144000"/>
            </a:xfrm>
            <a:prstGeom prst="star5">
              <a:avLst>
                <a:gd name="adj" fmla="val 25605"/>
                <a:gd name="hf" fmla="val 105146"/>
                <a:gd name="vf" fmla="val 110557"/>
              </a:avLst>
            </a:prstGeom>
            <a:solidFill>
              <a:srgbClr val="FFF3F9"/>
            </a:solidFill>
            <a:ln w="9525" cap="flat" cmpd="sng">
              <a:solidFill>
                <a:srgbClr val="FA6C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7"/>
            <p:cNvSpPr/>
            <p:nvPr/>
          </p:nvSpPr>
          <p:spPr>
            <a:xfrm rot="1800901">
              <a:off x="8000241" y="158856"/>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noFill/>
            <a:ln w="9525" cap="flat" cmpd="sng">
              <a:solidFill>
                <a:srgbClr val="660000"/>
              </a:solidFill>
              <a:prstDash val="solid"/>
              <a:round/>
              <a:headEnd type="none" w="med" len="med"/>
              <a:tailEnd type="none" w="med" len="med"/>
            </a:ln>
          </p:spPr>
        </p:sp>
      </p:grpSp>
      <p:grpSp>
        <p:nvGrpSpPr>
          <p:cNvPr id="1179" name="Google Shape;1179;p247"/>
          <p:cNvGrpSpPr/>
          <p:nvPr/>
        </p:nvGrpSpPr>
        <p:grpSpPr>
          <a:xfrm>
            <a:off x="3319876" y="1853034"/>
            <a:ext cx="329949" cy="317746"/>
            <a:chOff x="8254831" y="110043"/>
            <a:chExt cx="329949" cy="317746"/>
          </a:xfrm>
        </p:grpSpPr>
        <p:sp>
          <p:nvSpPr>
            <p:cNvPr id="1180" name="Google Shape;1180;p247"/>
            <p:cNvSpPr/>
            <p:nvPr/>
          </p:nvSpPr>
          <p:spPr>
            <a:xfrm rot="1800901">
              <a:off x="8292791" y="158858"/>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solidFill>
              <a:srgbClr val="FFED9A"/>
            </a:solidFill>
            <a:ln>
              <a:noFill/>
            </a:ln>
          </p:spPr>
        </p:sp>
        <p:sp>
          <p:nvSpPr>
            <p:cNvPr id="1181" name="Google Shape;1181;p247"/>
            <p:cNvSpPr/>
            <p:nvPr/>
          </p:nvSpPr>
          <p:spPr>
            <a:xfrm rot="-1800901">
              <a:off x="8336799" y="202839"/>
              <a:ext cx="221455" cy="164698"/>
            </a:xfrm>
            <a:custGeom>
              <a:avLst/>
              <a:gdLst/>
              <a:ahLst/>
              <a:cxnLst/>
              <a:rect l="l" t="t" r="r" b="b"/>
              <a:pathLst>
                <a:path w="67342" h="50102" extrusionOk="0">
                  <a:moveTo>
                    <a:pt x="57721" y="0"/>
                  </a:moveTo>
                  <a:lnTo>
                    <a:pt x="67342" y="16478"/>
                  </a:lnTo>
                  <a:lnTo>
                    <a:pt x="48006" y="50102"/>
                  </a:lnTo>
                  <a:lnTo>
                    <a:pt x="9620" y="50006"/>
                  </a:lnTo>
                  <a:lnTo>
                    <a:pt x="0" y="33242"/>
                  </a:lnTo>
                </a:path>
              </a:pathLst>
            </a:custGeom>
            <a:solidFill>
              <a:srgbClr val="F2C700"/>
            </a:solidFill>
            <a:ln>
              <a:noFill/>
            </a:ln>
          </p:spPr>
        </p:sp>
        <p:sp>
          <p:nvSpPr>
            <p:cNvPr id="1182" name="Google Shape;1182;p247"/>
            <p:cNvSpPr/>
            <p:nvPr/>
          </p:nvSpPr>
          <p:spPr>
            <a:xfrm rot="3599793">
              <a:off x="8319099" y="154435"/>
              <a:ext cx="98597" cy="169251"/>
            </a:xfrm>
            <a:custGeom>
              <a:avLst/>
              <a:gdLst/>
              <a:ahLst/>
              <a:cxnLst/>
              <a:rect l="l" t="t" r="r" b="b"/>
              <a:pathLst>
                <a:path w="3953" h="6786" extrusionOk="0">
                  <a:moveTo>
                    <a:pt x="3953" y="6786"/>
                  </a:moveTo>
                  <a:lnTo>
                    <a:pt x="0" y="4572"/>
                  </a:lnTo>
                  <a:lnTo>
                    <a:pt x="24" y="0"/>
                  </a:lnTo>
                </a:path>
              </a:pathLst>
            </a:custGeom>
            <a:noFill/>
            <a:ln w="19050" cap="flat" cmpd="sng">
              <a:solidFill>
                <a:srgbClr val="FFFFDC"/>
              </a:solidFill>
              <a:prstDash val="solid"/>
              <a:round/>
              <a:headEnd type="none" w="med" len="med"/>
              <a:tailEnd type="none" w="med" len="med"/>
            </a:ln>
          </p:spPr>
        </p:sp>
        <p:sp>
          <p:nvSpPr>
            <p:cNvPr id="1183" name="Google Shape;1183;p247"/>
            <p:cNvSpPr/>
            <p:nvPr/>
          </p:nvSpPr>
          <p:spPr>
            <a:xfrm>
              <a:off x="8348792" y="190141"/>
              <a:ext cx="150900" cy="144000"/>
            </a:xfrm>
            <a:prstGeom prst="star5">
              <a:avLst>
                <a:gd name="adj" fmla="val 25605"/>
                <a:gd name="hf" fmla="val 105146"/>
                <a:gd name="vf" fmla="val 110557"/>
              </a:avLst>
            </a:prstGeom>
            <a:solidFill>
              <a:srgbClr val="FFFFDC"/>
            </a:solidFill>
            <a:ln w="9525" cap="flat" cmpd="sng">
              <a:solidFill>
                <a:srgbClr val="F2C7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7"/>
            <p:cNvSpPr/>
            <p:nvPr/>
          </p:nvSpPr>
          <p:spPr>
            <a:xfrm rot="1800901">
              <a:off x="8292789" y="158856"/>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noFill/>
            <a:ln w="9525" cap="flat" cmpd="sng">
              <a:solidFill>
                <a:srgbClr val="7F6000"/>
              </a:solidFill>
              <a:prstDash val="solid"/>
              <a:round/>
              <a:headEnd type="none" w="med" len="med"/>
              <a:tailEnd type="none" w="med" len="med"/>
            </a:ln>
          </p:spPr>
        </p:sp>
      </p:grpSp>
      <p:grpSp>
        <p:nvGrpSpPr>
          <p:cNvPr id="1185" name="Google Shape;1185;p247"/>
          <p:cNvGrpSpPr/>
          <p:nvPr/>
        </p:nvGrpSpPr>
        <p:grpSpPr>
          <a:xfrm>
            <a:off x="4610117" y="1851185"/>
            <a:ext cx="329949" cy="317746"/>
            <a:chOff x="8254831" y="110043"/>
            <a:chExt cx="329949" cy="317746"/>
          </a:xfrm>
        </p:grpSpPr>
        <p:sp>
          <p:nvSpPr>
            <p:cNvPr id="1186" name="Google Shape;1186;p247"/>
            <p:cNvSpPr/>
            <p:nvPr/>
          </p:nvSpPr>
          <p:spPr>
            <a:xfrm rot="1800901">
              <a:off x="8292791" y="158858"/>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solidFill>
              <a:srgbClr val="FFED9A"/>
            </a:solidFill>
            <a:ln>
              <a:noFill/>
            </a:ln>
          </p:spPr>
        </p:sp>
        <p:sp>
          <p:nvSpPr>
            <p:cNvPr id="1187" name="Google Shape;1187;p247"/>
            <p:cNvSpPr/>
            <p:nvPr/>
          </p:nvSpPr>
          <p:spPr>
            <a:xfrm rot="-1800901">
              <a:off x="8336799" y="202839"/>
              <a:ext cx="221455" cy="164698"/>
            </a:xfrm>
            <a:custGeom>
              <a:avLst/>
              <a:gdLst/>
              <a:ahLst/>
              <a:cxnLst/>
              <a:rect l="l" t="t" r="r" b="b"/>
              <a:pathLst>
                <a:path w="67342" h="50102" extrusionOk="0">
                  <a:moveTo>
                    <a:pt x="57721" y="0"/>
                  </a:moveTo>
                  <a:lnTo>
                    <a:pt x="67342" y="16478"/>
                  </a:lnTo>
                  <a:lnTo>
                    <a:pt x="48006" y="50102"/>
                  </a:lnTo>
                  <a:lnTo>
                    <a:pt x="9620" y="50006"/>
                  </a:lnTo>
                  <a:lnTo>
                    <a:pt x="0" y="33242"/>
                  </a:lnTo>
                </a:path>
              </a:pathLst>
            </a:custGeom>
            <a:solidFill>
              <a:srgbClr val="F2C700"/>
            </a:solidFill>
            <a:ln>
              <a:noFill/>
            </a:ln>
          </p:spPr>
        </p:sp>
        <p:sp>
          <p:nvSpPr>
            <p:cNvPr id="1188" name="Google Shape;1188;p247"/>
            <p:cNvSpPr/>
            <p:nvPr/>
          </p:nvSpPr>
          <p:spPr>
            <a:xfrm rot="3599793">
              <a:off x="8319099" y="154435"/>
              <a:ext cx="98597" cy="169251"/>
            </a:xfrm>
            <a:custGeom>
              <a:avLst/>
              <a:gdLst/>
              <a:ahLst/>
              <a:cxnLst/>
              <a:rect l="l" t="t" r="r" b="b"/>
              <a:pathLst>
                <a:path w="3953" h="6786" extrusionOk="0">
                  <a:moveTo>
                    <a:pt x="3953" y="6786"/>
                  </a:moveTo>
                  <a:lnTo>
                    <a:pt x="0" y="4572"/>
                  </a:lnTo>
                  <a:lnTo>
                    <a:pt x="24" y="0"/>
                  </a:lnTo>
                </a:path>
              </a:pathLst>
            </a:custGeom>
            <a:noFill/>
            <a:ln w="19050" cap="flat" cmpd="sng">
              <a:solidFill>
                <a:srgbClr val="FFFFDC"/>
              </a:solidFill>
              <a:prstDash val="solid"/>
              <a:round/>
              <a:headEnd type="none" w="med" len="med"/>
              <a:tailEnd type="none" w="med" len="med"/>
            </a:ln>
          </p:spPr>
        </p:sp>
        <p:sp>
          <p:nvSpPr>
            <p:cNvPr id="1189" name="Google Shape;1189;p247"/>
            <p:cNvSpPr/>
            <p:nvPr/>
          </p:nvSpPr>
          <p:spPr>
            <a:xfrm>
              <a:off x="8348792" y="190141"/>
              <a:ext cx="150900" cy="144000"/>
            </a:xfrm>
            <a:prstGeom prst="star5">
              <a:avLst>
                <a:gd name="adj" fmla="val 25605"/>
                <a:gd name="hf" fmla="val 105146"/>
                <a:gd name="vf" fmla="val 110557"/>
              </a:avLst>
            </a:prstGeom>
            <a:solidFill>
              <a:srgbClr val="FFFFDC"/>
            </a:solidFill>
            <a:ln w="9525" cap="flat" cmpd="sng">
              <a:solidFill>
                <a:srgbClr val="F2C7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7"/>
            <p:cNvSpPr/>
            <p:nvPr/>
          </p:nvSpPr>
          <p:spPr>
            <a:xfrm rot="1800901">
              <a:off x="8292789" y="158856"/>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noFill/>
            <a:ln w="9525" cap="flat" cmpd="sng">
              <a:solidFill>
                <a:srgbClr val="7F6000"/>
              </a:solidFill>
              <a:prstDash val="solid"/>
              <a:round/>
              <a:headEnd type="none" w="med" len="med"/>
              <a:tailEnd type="none" w="med" len="med"/>
            </a:ln>
          </p:spPr>
        </p:sp>
      </p:grpSp>
      <p:grpSp>
        <p:nvGrpSpPr>
          <p:cNvPr id="1191" name="Google Shape;1191;p247"/>
          <p:cNvGrpSpPr/>
          <p:nvPr/>
        </p:nvGrpSpPr>
        <p:grpSpPr>
          <a:xfrm>
            <a:off x="6178201" y="1865709"/>
            <a:ext cx="329949" cy="317746"/>
            <a:chOff x="8254831" y="110043"/>
            <a:chExt cx="329949" cy="317746"/>
          </a:xfrm>
        </p:grpSpPr>
        <p:sp>
          <p:nvSpPr>
            <p:cNvPr id="1192" name="Google Shape;1192;p247"/>
            <p:cNvSpPr/>
            <p:nvPr/>
          </p:nvSpPr>
          <p:spPr>
            <a:xfrm rot="1800901">
              <a:off x="8292791" y="158858"/>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solidFill>
              <a:srgbClr val="FFED9A"/>
            </a:solidFill>
            <a:ln>
              <a:noFill/>
            </a:ln>
          </p:spPr>
        </p:sp>
        <p:sp>
          <p:nvSpPr>
            <p:cNvPr id="1193" name="Google Shape;1193;p247"/>
            <p:cNvSpPr/>
            <p:nvPr/>
          </p:nvSpPr>
          <p:spPr>
            <a:xfrm rot="-1800901">
              <a:off x="8336799" y="202839"/>
              <a:ext cx="221455" cy="164698"/>
            </a:xfrm>
            <a:custGeom>
              <a:avLst/>
              <a:gdLst/>
              <a:ahLst/>
              <a:cxnLst/>
              <a:rect l="l" t="t" r="r" b="b"/>
              <a:pathLst>
                <a:path w="67342" h="50102" extrusionOk="0">
                  <a:moveTo>
                    <a:pt x="57721" y="0"/>
                  </a:moveTo>
                  <a:lnTo>
                    <a:pt x="67342" y="16478"/>
                  </a:lnTo>
                  <a:lnTo>
                    <a:pt x="48006" y="50102"/>
                  </a:lnTo>
                  <a:lnTo>
                    <a:pt x="9620" y="50006"/>
                  </a:lnTo>
                  <a:lnTo>
                    <a:pt x="0" y="33242"/>
                  </a:lnTo>
                </a:path>
              </a:pathLst>
            </a:custGeom>
            <a:solidFill>
              <a:srgbClr val="F2C700"/>
            </a:solidFill>
            <a:ln>
              <a:noFill/>
            </a:ln>
          </p:spPr>
        </p:sp>
        <p:sp>
          <p:nvSpPr>
            <p:cNvPr id="1194" name="Google Shape;1194;p247"/>
            <p:cNvSpPr/>
            <p:nvPr/>
          </p:nvSpPr>
          <p:spPr>
            <a:xfrm rot="3599793">
              <a:off x="8319099" y="154435"/>
              <a:ext cx="98597" cy="169251"/>
            </a:xfrm>
            <a:custGeom>
              <a:avLst/>
              <a:gdLst/>
              <a:ahLst/>
              <a:cxnLst/>
              <a:rect l="l" t="t" r="r" b="b"/>
              <a:pathLst>
                <a:path w="3953" h="6786" extrusionOk="0">
                  <a:moveTo>
                    <a:pt x="3953" y="6786"/>
                  </a:moveTo>
                  <a:lnTo>
                    <a:pt x="0" y="4572"/>
                  </a:lnTo>
                  <a:lnTo>
                    <a:pt x="24" y="0"/>
                  </a:lnTo>
                </a:path>
              </a:pathLst>
            </a:custGeom>
            <a:noFill/>
            <a:ln w="19050" cap="flat" cmpd="sng">
              <a:solidFill>
                <a:srgbClr val="FFFFDC"/>
              </a:solidFill>
              <a:prstDash val="solid"/>
              <a:round/>
              <a:headEnd type="none" w="med" len="med"/>
              <a:tailEnd type="none" w="med" len="med"/>
            </a:ln>
          </p:spPr>
        </p:sp>
        <p:sp>
          <p:nvSpPr>
            <p:cNvPr id="1195" name="Google Shape;1195;p247"/>
            <p:cNvSpPr/>
            <p:nvPr/>
          </p:nvSpPr>
          <p:spPr>
            <a:xfrm>
              <a:off x="8348792" y="190141"/>
              <a:ext cx="150900" cy="144000"/>
            </a:xfrm>
            <a:prstGeom prst="star5">
              <a:avLst>
                <a:gd name="adj" fmla="val 25605"/>
                <a:gd name="hf" fmla="val 105146"/>
                <a:gd name="vf" fmla="val 110557"/>
              </a:avLst>
            </a:prstGeom>
            <a:solidFill>
              <a:srgbClr val="FFFFDC"/>
            </a:solidFill>
            <a:ln w="9525" cap="flat" cmpd="sng">
              <a:solidFill>
                <a:srgbClr val="F2C7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7"/>
            <p:cNvSpPr/>
            <p:nvPr/>
          </p:nvSpPr>
          <p:spPr>
            <a:xfrm rot="1800901">
              <a:off x="8292789" y="158856"/>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noFill/>
            <a:ln w="9525" cap="flat" cmpd="sng">
              <a:solidFill>
                <a:srgbClr val="7F6000"/>
              </a:solidFill>
              <a:prstDash val="solid"/>
              <a:round/>
              <a:headEnd type="none" w="med" len="med"/>
              <a:tailEnd type="none" w="med" len="med"/>
            </a:ln>
          </p:spPr>
        </p:sp>
      </p:grpSp>
      <p:grpSp>
        <p:nvGrpSpPr>
          <p:cNvPr id="1197" name="Google Shape;1197;p247"/>
          <p:cNvGrpSpPr/>
          <p:nvPr/>
        </p:nvGrpSpPr>
        <p:grpSpPr>
          <a:xfrm>
            <a:off x="7637858" y="1865709"/>
            <a:ext cx="329949" cy="317746"/>
            <a:chOff x="8254831" y="110043"/>
            <a:chExt cx="329949" cy="317746"/>
          </a:xfrm>
        </p:grpSpPr>
        <p:sp>
          <p:nvSpPr>
            <p:cNvPr id="1198" name="Google Shape;1198;p247"/>
            <p:cNvSpPr/>
            <p:nvPr/>
          </p:nvSpPr>
          <p:spPr>
            <a:xfrm rot="1800901">
              <a:off x="8292791" y="158858"/>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solidFill>
              <a:srgbClr val="FFED9A"/>
            </a:solidFill>
            <a:ln>
              <a:noFill/>
            </a:ln>
          </p:spPr>
        </p:sp>
        <p:sp>
          <p:nvSpPr>
            <p:cNvPr id="1199" name="Google Shape;1199;p247"/>
            <p:cNvSpPr/>
            <p:nvPr/>
          </p:nvSpPr>
          <p:spPr>
            <a:xfrm rot="-1800901">
              <a:off x="8336799" y="202839"/>
              <a:ext cx="221455" cy="164698"/>
            </a:xfrm>
            <a:custGeom>
              <a:avLst/>
              <a:gdLst/>
              <a:ahLst/>
              <a:cxnLst/>
              <a:rect l="l" t="t" r="r" b="b"/>
              <a:pathLst>
                <a:path w="67342" h="50102" extrusionOk="0">
                  <a:moveTo>
                    <a:pt x="57721" y="0"/>
                  </a:moveTo>
                  <a:lnTo>
                    <a:pt x="67342" y="16478"/>
                  </a:lnTo>
                  <a:lnTo>
                    <a:pt x="48006" y="50102"/>
                  </a:lnTo>
                  <a:lnTo>
                    <a:pt x="9620" y="50006"/>
                  </a:lnTo>
                  <a:lnTo>
                    <a:pt x="0" y="33242"/>
                  </a:lnTo>
                </a:path>
              </a:pathLst>
            </a:custGeom>
            <a:solidFill>
              <a:srgbClr val="F2C700"/>
            </a:solidFill>
            <a:ln>
              <a:noFill/>
            </a:ln>
          </p:spPr>
        </p:sp>
        <p:sp>
          <p:nvSpPr>
            <p:cNvPr id="1200" name="Google Shape;1200;p247"/>
            <p:cNvSpPr/>
            <p:nvPr/>
          </p:nvSpPr>
          <p:spPr>
            <a:xfrm rot="3599793">
              <a:off x="8319099" y="154435"/>
              <a:ext cx="98597" cy="169251"/>
            </a:xfrm>
            <a:custGeom>
              <a:avLst/>
              <a:gdLst/>
              <a:ahLst/>
              <a:cxnLst/>
              <a:rect l="l" t="t" r="r" b="b"/>
              <a:pathLst>
                <a:path w="3953" h="6786" extrusionOk="0">
                  <a:moveTo>
                    <a:pt x="3953" y="6786"/>
                  </a:moveTo>
                  <a:lnTo>
                    <a:pt x="0" y="4572"/>
                  </a:lnTo>
                  <a:lnTo>
                    <a:pt x="24" y="0"/>
                  </a:lnTo>
                </a:path>
              </a:pathLst>
            </a:custGeom>
            <a:noFill/>
            <a:ln w="19050" cap="flat" cmpd="sng">
              <a:solidFill>
                <a:srgbClr val="FFFFDC"/>
              </a:solidFill>
              <a:prstDash val="solid"/>
              <a:round/>
              <a:headEnd type="none" w="med" len="med"/>
              <a:tailEnd type="none" w="med" len="med"/>
            </a:ln>
          </p:spPr>
        </p:sp>
        <p:sp>
          <p:nvSpPr>
            <p:cNvPr id="1201" name="Google Shape;1201;p247"/>
            <p:cNvSpPr/>
            <p:nvPr/>
          </p:nvSpPr>
          <p:spPr>
            <a:xfrm>
              <a:off x="8348792" y="190141"/>
              <a:ext cx="150900" cy="144000"/>
            </a:xfrm>
            <a:prstGeom prst="star5">
              <a:avLst>
                <a:gd name="adj" fmla="val 25605"/>
                <a:gd name="hf" fmla="val 105146"/>
                <a:gd name="vf" fmla="val 110557"/>
              </a:avLst>
            </a:prstGeom>
            <a:solidFill>
              <a:srgbClr val="FFFFDC"/>
            </a:solidFill>
            <a:ln w="9525" cap="flat" cmpd="sng">
              <a:solidFill>
                <a:srgbClr val="F2C7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47"/>
            <p:cNvSpPr/>
            <p:nvPr/>
          </p:nvSpPr>
          <p:spPr>
            <a:xfrm rot="1800901">
              <a:off x="8292789" y="158856"/>
              <a:ext cx="254031" cy="220118"/>
            </a:xfrm>
            <a:custGeom>
              <a:avLst/>
              <a:gdLst/>
              <a:ahLst/>
              <a:cxnLst/>
              <a:rect l="l" t="t" r="r" b="b"/>
              <a:pathLst>
                <a:path w="77248" h="66961" extrusionOk="0">
                  <a:moveTo>
                    <a:pt x="57769" y="66961"/>
                  </a:moveTo>
                  <a:lnTo>
                    <a:pt x="19431" y="66961"/>
                  </a:lnTo>
                  <a:lnTo>
                    <a:pt x="0" y="33480"/>
                  </a:lnTo>
                  <a:lnTo>
                    <a:pt x="19336" y="0"/>
                  </a:lnTo>
                  <a:lnTo>
                    <a:pt x="57721" y="0"/>
                  </a:lnTo>
                  <a:lnTo>
                    <a:pt x="77248" y="33480"/>
                  </a:lnTo>
                  <a:close/>
                </a:path>
              </a:pathLst>
            </a:custGeom>
            <a:noFill/>
            <a:ln w="9525" cap="flat" cmpd="sng">
              <a:solidFill>
                <a:srgbClr val="7F6000"/>
              </a:solidFill>
              <a:prstDash val="solid"/>
              <a:round/>
              <a:headEnd type="none" w="med" len="med"/>
              <a:tailEnd type="none" w="med" len="med"/>
            </a:ln>
          </p:spPr>
        </p:sp>
      </p:grpSp>
      <p:pic>
        <p:nvPicPr>
          <p:cNvPr id="1203" name="Google Shape;1203;p247"/>
          <p:cNvPicPr preferRelativeResize="0"/>
          <p:nvPr/>
        </p:nvPicPr>
        <p:blipFill>
          <a:blip r:embed="rId4">
            <a:alphaModFix/>
          </a:blip>
          <a:stretch>
            <a:fillRect/>
          </a:stretch>
        </p:blipFill>
        <p:spPr>
          <a:xfrm>
            <a:off x="1300575" y="127550"/>
            <a:ext cx="347659" cy="240050"/>
          </a:xfrm>
          <a:prstGeom prst="rect">
            <a:avLst/>
          </a:prstGeom>
          <a:noFill/>
          <a:ln>
            <a:noFill/>
          </a:ln>
        </p:spPr>
      </p:pic>
      <p:grpSp>
        <p:nvGrpSpPr>
          <p:cNvPr id="1204" name="Google Shape;1204;p247"/>
          <p:cNvGrpSpPr/>
          <p:nvPr/>
        </p:nvGrpSpPr>
        <p:grpSpPr>
          <a:xfrm>
            <a:off x="4052925" y="785051"/>
            <a:ext cx="4030800" cy="820366"/>
            <a:chOff x="7944780" y="733134"/>
            <a:chExt cx="4030800" cy="820366"/>
          </a:xfrm>
        </p:grpSpPr>
        <p:sp>
          <p:nvSpPr>
            <p:cNvPr id="1205" name="Google Shape;1205;p247"/>
            <p:cNvSpPr txBox="1"/>
            <p:nvPr/>
          </p:nvSpPr>
          <p:spPr>
            <a:xfrm>
              <a:off x="7944780" y="999700"/>
              <a:ext cx="4030800" cy="55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200" b="1">
                  <a:solidFill>
                    <a:schemeClr val="dk1"/>
                  </a:solidFill>
                  <a:highlight>
                    <a:srgbClr val="F6EEDE"/>
                  </a:highlight>
                  <a:latin typeface="Montserrat"/>
                  <a:ea typeface="Montserrat"/>
                  <a:cs typeface="Montserrat"/>
                  <a:sym typeface="Montserrat"/>
                </a:rPr>
                <a:t>ACADEMY</a:t>
              </a:r>
              <a:endParaRPr sz="2800" b="1">
                <a:highlight>
                  <a:srgbClr val="F6EEDE"/>
                </a:highlight>
              </a:endParaRPr>
            </a:p>
          </p:txBody>
        </p:sp>
        <p:sp>
          <p:nvSpPr>
            <p:cNvPr id="1206" name="Google Shape;1206;p247"/>
            <p:cNvSpPr txBox="1"/>
            <p:nvPr/>
          </p:nvSpPr>
          <p:spPr>
            <a:xfrm>
              <a:off x="8379775" y="733134"/>
              <a:ext cx="3160800" cy="3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500">
                  <a:solidFill>
                    <a:schemeClr val="dk1"/>
                  </a:solidFill>
                  <a:latin typeface="Montserrat"/>
                  <a:ea typeface="Montserrat"/>
                  <a:cs typeface="Montserrat"/>
                  <a:sym typeface="Montserrat"/>
                </a:rPr>
                <a:t>DATA SCIENCE</a:t>
              </a:r>
              <a:endParaRPr sz="1500"/>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248"/>
          <p:cNvSpPr txBox="1"/>
          <p:nvPr/>
        </p:nvSpPr>
        <p:spPr>
          <a:xfrm>
            <a:off x="1115150" y="3565700"/>
            <a:ext cx="1003200" cy="3729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Projects</a:t>
            </a:r>
            <a:endParaRPr b="1" i="1" u="none" strike="noStrike" cap="none">
              <a:solidFill>
                <a:srgbClr val="FFFFFF"/>
              </a:solidFill>
              <a:latin typeface="Open Sans"/>
              <a:ea typeface="Open Sans"/>
              <a:cs typeface="Open Sans"/>
              <a:sym typeface="Open Sans"/>
            </a:endParaRPr>
          </a:p>
        </p:txBody>
      </p:sp>
      <p:sp>
        <p:nvSpPr>
          <p:cNvPr id="1212" name="Google Shape;1212;p248"/>
          <p:cNvSpPr txBox="1"/>
          <p:nvPr/>
        </p:nvSpPr>
        <p:spPr>
          <a:xfrm>
            <a:off x="2470607" y="3142018"/>
            <a:ext cx="1132200" cy="385800"/>
          </a:xfrm>
          <a:prstGeom prst="rect">
            <a:avLst/>
          </a:prstGeom>
          <a:solidFill>
            <a:srgbClr val="F1C232"/>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Courses</a:t>
            </a:r>
            <a:endParaRPr b="1" i="1" u="none" strike="noStrike" cap="none">
              <a:solidFill>
                <a:srgbClr val="FFFFFF"/>
              </a:solidFill>
              <a:latin typeface="Open Sans"/>
              <a:ea typeface="Open Sans"/>
              <a:cs typeface="Open Sans"/>
              <a:sym typeface="Open Sans"/>
            </a:endParaRPr>
          </a:p>
        </p:txBody>
      </p:sp>
      <p:sp>
        <p:nvSpPr>
          <p:cNvPr id="1213" name="Google Shape;1213;p248"/>
          <p:cNvSpPr txBox="1"/>
          <p:nvPr/>
        </p:nvSpPr>
        <p:spPr>
          <a:xfrm>
            <a:off x="3858981" y="2704318"/>
            <a:ext cx="1524300" cy="384000"/>
          </a:xfrm>
          <a:prstGeom prst="rect">
            <a:avLst/>
          </a:prstGeom>
          <a:solidFill>
            <a:srgbClr val="FB6C76"/>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Specializations</a:t>
            </a:r>
            <a:endParaRPr b="1" i="1" u="none" strike="noStrike" cap="none">
              <a:solidFill>
                <a:srgbClr val="FFFFFF"/>
              </a:solidFill>
              <a:latin typeface="Open Sans"/>
              <a:ea typeface="Open Sans"/>
              <a:cs typeface="Open Sans"/>
              <a:sym typeface="Open Sans"/>
            </a:endParaRPr>
          </a:p>
        </p:txBody>
      </p:sp>
      <p:sp>
        <p:nvSpPr>
          <p:cNvPr id="1214" name="Google Shape;1214;p248"/>
          <p:cNvSpPr txBox="1"/>
          <p:nvPr/>
        </p:nvSpPr>
        <p:spPr>
          <a:xfrm>
            <a:off x="5584675" y="2222091"/>
            <a:ext cx="1303500" cy="3840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Certificates</a:t>
            </a:r>
            <a:endParaRPr b="1" i="1" u="none" strike="noStrike" cap="none">
              <a:solidFill>
                <a:srgbClr val="FFFFFF"/>
              </a:solidFill>
              <a:latin typeface="Open Sans"/>
              <a:ea typeface="Open Sans"/>
              <a:cs typeface="Open Sans"/>
              <a:sym typeface="Open Sans"/>
            </a:endParaRPr>
          </a:p>
        </p:txBody>
      </p:sp>
      <p:sp>
        <p:nvSpPr>
          <p:cNvPr id="1215" name="Google Shape;1215;p248"/>
          <p:cNvSpPr txBox="1"/>
          <p:nvPr/>
        </p:nvSpPr>
        <p:spPr>
          <a:xfrm>
            <a:off x="7194901" y="1805716"/>
            <a:ext cx="1031100" cy="375000"/>
          </a:xfrm>
          <a:prstGeom prst="rect">
            <a:avLst/>
          </a:prstGeom>
          <a:solidFill>
            <a:srgbClr val="2710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Degrees</a:t>
            </a:r>
            <a:endParaRPr b="1" i="1" u="none" strike="noStrike" cap="none">
              <a:solidFill>
                <a:srgbClr val="FFFFFF"/>
              </a:solidFill>
              <a:latin typeface="Open Sans"/>
              <a:ea typeface="Open Sans"/>
              <a:cs typeface="Open Sans"/>
              <a:sym typeface="Open Sans"/>
            </a:endParaRPr>
          </a:p>
        </p:txBody>
      </p:sp>
      <p:pic>
        <p:nvPicPr>
          <p:cNvPr id="1216" name="Google Shape;1216;p248"/>
          <p:cNvPicPr preferRelativeResize="0"/>
          <p:nvPr/>
        </p:nvPicPr>
        <p:blipFill>
          <a:blip r:embed="rId3">
            <a:alphaModFix/>
          </a:blip>
          <a:stretch>
            <a:fillRect/>
          </a:stretch>
        </p:blipFill>
        <p:spPr>
          <a:xfrm>
            <a:off x="902865" y="3398059"/>
            <a:ext cx="425569" cy="249262"/>
          </a:xfrm>
          <a:prstGeom prst="rect">
            <a:avLst/>
          </a:prstGeom>
          <a:noFill/>
          <a:ln>
            <a:noFill/>
          </a:ln>
          <a:effectLst>
            <a:outerShdw blurRad="57150" dist="19050" dir="5400000" algn="bl" rotWithShape="0">
              <a:srgbClr val="000000">
                <a:alpha val="50000"/>
              </a:srgbClr>
            </a:outerShdw>
          </a:effectLst>
        </p:spPr>
      </p:pic>
      <p:pic>
        <p:nvPicPr>
          <p:cNvPr id="1217" name="Google Shape;1217;p248"/>
          <p:cNvPicPr preferRelativeResize="0"/>
          <p:nvPr/>
        </p:nvPicPr>
        <p:blipFill>
          <a:blip r:embed="rId3">
            <a:alphaModFix/>
          </a:blip>
          <a:stretch>
            <a:fillRect/>
          </a:stretch>
        </p:blipFill>
        <p:spPr>
          <a:xfrm>
            <a:off x="2258565" y="2965850"/>
            <a:ext cx="425569" cy="249262"/>
          </a:xfrm>
          <a:prstGeom prst="rect">
            <a:avLst/>
          </a:prstGeom>
          <a:noFill/>
          <a:ln>
            <a:noFill/>
          </a:ln>
          <a:effectLst>
            <a:outerShdw blurRad="57150" dist="19050" dir="5400000" algn="bl" rotWithShape="0">
              <a:srgbClr val="000000">
                <a:alpha val="50000"/>
              </a:srgbClr>
            </a:outerShdw>
          </a:effectLst>
        </p:spPr>
      </p:pic>
      <p:pic>
        <p:nvPicPr>
          <p:cNvPr id="1218" name="Google Shape;1218;p248"/>
          <p:cNvPicPr preferRelativeResize="0"/>
          <p:nvPr/>
        </p:nvPicPr>
        <p:blipFill>
          <a:blip r:embed="rId3">
            <a:alphaModFix/>
          </a:blip>
          <a:stretch>
            <a:fillRect/>
          </a:stretch>
        </p:blipFill>
        <p:spPr>
          <a:xfrm>
            <a:off x="3648315" y="2533665"/>
            <a:ext cx="425569" cy="249262"/>
          </a:xfrm>
          <a:prstGeom prst="rect">
            <a:avLst/>
          </a:prstGeom>
          <a:noFill/>
          <a:ln>
            <a:noFill/>
          </a:ln>
          <a:effectLst>
            <a:outerShdw blurRad="57150" dist="19050" dir="5400000" algn="bl" rotWithShape="0">
              <a:srgbClr val="000000">
                <a:alpha val="50000"/>
              </a:srgbClr>
            </a:outerShdw>
          </a:effectLst>
        </p:spPr>
      </p:pic>
      <p:pic>
        <p:nvPicPr>
          <p:cNvPr id="1219" name="Google Shape;1219;p248"/>
          <p:cNvPicPr preferRelativeResize="0"/>
          <p:nvPr/>
        </p:nvPicPr>
        <p:blipFill>
          <a:blip r:embed="rId3">
            <a:alphaModFix/>
          </a:blip>
          <a:stretch>
            <a:fillRect/>
          </a:stretch>
        </p:blipFill>
        <p:spPr>
          <a:xfrm>
            <a:off x="5371581" y="2054064"/>
            <a:ext cx="425569" cy="249262"/>
          </a:xfrm>
          <a:prstGeom prst="rect">
            <a:avLst/>
          </a:prstGeom>
          <a:noFill/>
          <a:ln>
            <a:noFill/>
          </a:ln>
          <a:effectLst>
            <a:outerShdw blurRad="57150" dist="19050" dir="5400000" algn="bl" rotWithShape="0">
              <a:srgbClr val="000000">
                <a:alpha val="50000"/>
              </a:srgbClr>
            </a:outerShdw>
          </a:effectLst>
        </p:spPr>
      </p:pic>
      <p:pic>
        <p:nvPicPr>
          <p:cNvPr id="1220" name="Google Shape;1220;p248"/>
          <p:cNvPicPr preferRelativeResize="0"/>
          <p:nvPr/>
        </p:nvPicPr>
        <p:blipFill>
          <a:blip r:embed="rId3">
            <a:alphaModFix/>
          </a:blip>
          <a:stretch>
            <a:fillRect/>
          </a:stretch>
        </p:blipFill>
        <p:spPr>
          <a:xfrm>
            <a:off x="6989429" y="1637580"/>
            <a:ext cx="425569" cy="249262"/>
          </a:xfrm>
          <a:prstGeom prst="rect">
            <a:avLst/>
          </a:prstGeom>
          <a:noFill/>
          <a:ln>
            <a:noFill/>
          </a:ln>
          <a:effectLst>
            <a:outerShdw blurRad="57150" dist="19050" dir="5400000" algn="bl" rotWithShape="0">
              <a:srgbClr val="000000">
                <a:alpha val="50000"/>
              </a:srgbClr>
            </a:outerShdw>
          </a:effectLst>
        </p:spPr>
      </p:pic>
      <p:sp>
        <p:nvSpPr>
          <p:cNvPr id="1221" name="Google Shape;1221;p248"/>
          <p:cNvSpPr txBox="1">
            <a:spLocks noGrp="1"/>
          </p:cNvSpPr>
          <p:nvPr>
            <p:ph type="ctrTitle" idx="4294967295"/>
          </p:nvPr>
        </p:nvSpPr>
        <p:spPr>
          <a:xfrm>
            <a:off x="464150" y="360425"/>
            <a:ext cx="8277900" cy="498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000"/>
              </a:spcAft>
              <a:buClr>
                <a:schemeClr val="dk1"/>
              </a:buClr>
              <a:buSzPts val="1100"/>
              <a:buFont typeface="Arial"/>
              <a:buNone/>
            </a:pPr>
            <a:r>
              <a:rPr lang="en" sz="2600"/>
              <a:t>Stackable content</a:t>
            </a:r>
            <a:r>
              <a:rPr lang="en" sz="2600" b="0">
                <a:latin typeface="Montserrat Light"/>
                <a:ea typeface="Montserrat Light"/>
                <a:cs typeface="Montserrat Light"/>
                <a:sym typeface="Montserrat Light"/>
              </a:rPr>
              <a:t> for blended learning</a:t>
            </a:r>
            <a:endParaRPr sz="26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249"/>
          <p:cNvSpPr txBox="1"/>
          <p:nvPr/>
        </p:nvSpPr>
        <p:spPr>
          <a:xfrm>
            <a:off x="1115150" y="3565700"/>
            <a:ext cx="1003200" cy="3729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Projects</a:t>
            </a:r>
            <a:endParaRPr b="1" i="1" u="none" strike="noStrike" cap="none">
              <a:solidFill>
                <a:srgbClr val="FFFFFF"/>
              </a:solidFill>
              <a:latin typeface="Open Sans"/>
              <a:ea typeface="Open Sans"/>
              <a:cs typeface="Open Sans"/>
              <a:sym typeface="Open Sans"/>
            </a:endParaRPr>
          </a:p>
        </p:txBody>
      </p:sp>
      <p:sp>
        <p:nvSpPr>
          <p:cNvPr id="1227" name="Google Shape;1227;p249"/>
          <p:cNvSpPr txBox="1"/>
          <p:nvPr/>
        </p:nvSpPr>
        <p:spPr>
          <a:xfrm>
            <a:off x="2470607" y="3142018"/>
            <a:ext cx="1132200" cy="385800"/>
          </a:xfrm>
          <a:prstGeom prst="rect">
            <a:avLst/>
          </a:prstGeom>
          <a:solidFill>
            <a:srgbClr val="F1C232"/>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Courses</a:t>
            </a:r>
            <a:endParaRPr b="1" i="1" u="none" strike="noStrike" cap="none">
              <a:solidFill>
                <a:srgbClr val="FFFFFF"/>
              </a:solidFill>
              <a:latin typeface="Open Sans"/>
              <a:ea typeface="Open Sans"/>
              <a:cs typeface="Open Sans"/>
              <a:sym typeface="Open Sans"/>
            </a:endParaRPr>
          </a:p>
        </p:txBody>
      </p:sp>
      <p:sp>
        <p:nvSpPr>
          <p:cNvPr id="1228" name="Google Shape;1228;p249"/>
          <p:cNvSpPr txBox="1"/>
          <p:nvPr/>
        </p:nvSpPr>
        <p:spPr>
          <a:xfrm>
            <a:off x="3858981" y="2704318"/>
            <a:ext cx="1524300" cy="384000"/>
          </a:xfrm>
          <a:prstGeom prst="rect">
            <a:avLst/>
          </a:prstGeom>
          <a:solidFill>
            <a:srgbClr val="FB6C76"/>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Specializations</a:t>
            </a:r>
            <a:endParaRPr b="1" i="1" u="none" strike="noStrike" cap="none">
              <a:solidFill>
                <a:srgbClr val="FFFFFF"/>
              </a:solidFill>
              <a:latin typeface="Open Sans"/>
              <a:ea typeface="Open Sans"/>
              <a:cs typeface="Open Sans"/>
              <a:sym typeface="Open Sans"/>
            </a:endParaRPr>
          </a:p>
        </p:txBody>
      </p:sp>
      <p:sp>
        <p:nvSpPr>
          <p:cNvPr id="1229" name="Google Shape;1229;p249"/>
          <p:cNvSpPr txBox="1"/>
          <p:nvPr/>
        </p:nvSpPr>
        <p:spPr>
          <a:xfrm>
            <a:off x="5584675" y="2222091"/>
            <a:ext cx="1303500" cy="3840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Certificates</a:t>
            </a:r>
            <a:endParaRPr b="1" i="1" u="none" strike="noStrike" cap="none">
              <a:solidFill>
                <a:srgbClr val="FFFFFF"/>
              </a:solidFill>
              <a:latin typeface="Open Sans"/>
              <a:ea typeface="Open Sans"/>
              <a:cs typeface="Open Sans"/>
              <a:sym typeface="Open Sans"/>
            </a:endParaRPr>
          </a:p>
        </p:txBody>
      </p:sp>
      <p:sp>
        <p:nvSpPr>
          <p:cNvPr id="1230" name="Google Shape;1230;p249"/>
          <p:cNvSpPr txBox="1"/>
          <p:nvPr/>
        </p:nvSpPr>
        <p:spPr>
          <a:xfrm>
            <a:off x="7194901" y="1805716"/>
            <a:ext cx="1031100" cy="375000"/>
          </a:xfrm>
          <a:prstGeom prst="rect">
            <a:avLst/>
          </a:prstGeom>
          <a:solidFill>
            <a:srgbClr val="2710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Degrees</a:t>
            </a:r>
            <a:endParaRPr b="1" i="1" u="none" strike="noStrike" cap="none">
              <a:solidFill>
                <a:srgbClr val="FFFFFF"/>
              </a:solidFill>
              <a:latin typeface="Open Sans"/>
              <a:ea typeface="Open Sans"/>
              <a:cs typeface="Open Sans"/>
              <a:sym typeface="Open Sans"/>
            </a:endParaRPr>
          </a:p>
        </p:txBody>
      </p:sp>
      <p:pic>
        <p:nvPicPr>
          <p:cNvPr id="1231" name="Google Shape;1231;p249"/>
          <p:cNvPicPr preferRelativeResize="0"/>
          <p:nvPr/>
        </p:nvPicPr>
        <p:blipFill>
          <a:blip r:embed="rId3">
            <a:alphaModFix/>
          </a:blip>
          <a:stretch>
            <a:fillRect/>
          </a:stretch>
        </p:blipFill>
        <p:spPr>
          <a:xfrm>
            <a:off x="902865" y="3398059"/>
            <a:ext cx="425569" cy="249262"/>
          </a:xfrm>
          <a:prstGeom prst="rect">
            <a:avLst/>
          </a:prstGeom>
          <a:noFill/>
          <a:ln>
            <a:noFill/>
          </a:ln>
          <a:effectLst>
            <a:outerShdw blurRad="57150" dist="19050" dir="5400000" algn="bl" rotWithShape="0">
              <a:srgbClr val="000000">
                <a:alpha val="50000"/>
              </a:srgbClr>
            </a:outerShdw>
          </a:effectLst>
        </p:spPr>
      </p:pic>
      <p:pic>
        <p:nvPicPr>
          <p:cNvPr id="1232" name="Google Shape;1232;p249"/>
          <p:cNvPicPr preferRelativeResize="0"/>
          <p:nvPr/>
        </p:nvPicPr>
        <p:blipFill>
          <a:blip r:embed="rId3">
            <a:alphaModFix/>
          </a:blip>
          <a:stretch>
            <a:fillRect/>
          </a:stretch>
        </p:blipFill>
        <p:spPr>
          <a:xfrm>
            <a:off x="2258565" y="2965850"/>
            <a:ext cx="425569" cy="249262"/>
          </a:xfrm>
          <a:prstGeom prst="rect">
            <a:avLst/>
          </a:prstGeom>
          <a:noFill/>
          <a:ln>
            <a:noFill/>
          </a:ln>
          <a:effectLst>
            <a:outerShdw blurRad="57150" dist="19050" dir="5400000" algn="bl" rotWithShape="0">
              <a:srgbClr val="000000">
                <a:alpha val="50000"/>
              </a:srgbClr>
            </a:outerShdw>
          </a:effectLst>
        </p:spPr>
      </p:pic>
      <p:pic>
        <p:nvPicPr>
          <p:cNvPr id="1233" name="Google Shape;1233;p249"/>
          <p:cNvPicPr preferRelativeResize="0"/>
          <p:nvPr/>
        </p:nvPicPr>
        <p:blipFill>
          <a:blip r:embed="rId3">
            <a:alphaModFix/>
          </a:blip>
          <a:stretch>
            <a:fillRect/>
          </a:stretch>
        </p:blipFill>
        <p:spPr>
          <a:xfrm>
            <a:off x="3648315" y="2533665"/>
            <a:ext cx="425569" cy="249262"/>
          </a:xfrm>
          <a:prstGeom prst="rect">
            <a:avLst/>
          </a:prstGeom>
          <a:noFill/>
          <a:ln>
            <a:noFill/>
          </a:ln>
          <a:effectLst>
            <a:outerShdw blurRad="57150" dist="19050" dir="5400000" algn="bl" rotWithShape="0">
              <a:srgbClr val="000000">
                <a:alpha val="50000"/>
              </a:srgbClr>
            </a:outerShdw>
          </a:effectLst>
        </p:spPr>
      </p:pic>
      <p:pic>
        <p:nvPicPr>
          <p:cNvPr id="1234" name="Google Shape;1234;p249"/>
          <p:cNvPicPr preferRelativeResize="0"/>
          <p:nvPr/>
        </p:nvPicPr>
        <p:blipFill>
          <a:blip r:embed="rId3">
            <a:alphaModFix/>
          </a:blip>
          <a:stretch>
            <a:fillRect/>
          </a:stretch>
        </p:blipFill>
        <p:spPr>
          <a:xfrm>
            <a:off x="5371581" y="2054064"/>
            <a:ext cx="425569" cy="249262"/>
          </a:xfrm>
          <a:prstGeom prst="rect">
            <a:avLst/>
          </a:prstGeom>
          <a:noFill/>
          <a:ln>
            <a:noFill/>
          </a:ln>
          <a:effectLst>
            <a:outerShdw blurRad="57150" dist="19050" dir="5400000" algn="bl" rotWithShape="0">
              <a:srgbClr val="000000">
                <a:alpha val="50000"/>
              </a:srgbClr>
            </a:outerShdw>
          </a:effectLst>
        </p:spPr>
      </p:pic>
      <p:pic>
        <p:nvPicPr>
          <p:cNvPr id="1235" name="Google Shape;1235;p249"/>
          <p:cNvPicPr preferRelativeResize="0"/>
          <p:nvPr/>
        </p:nvPicPr>
        <p:blipFill>
          <a:blip r:embed="rId3">
            <a:alphaModFix/>
          </a:blip>
          <a:stretch>
            <a:fillRect/>
          </a:stretch>
        </p:blipFill>
        <p:spPr>
          <a:xfrm>
            <a:off x="6989429" y="1637580"/>
            <a:ext cx="425569" cy="249262"/>
          </a:xfrm>
          <a:prstGeom prst="rect">
            <a:avLst/>
          </a:prstGeom>
          <a:noFill/>
          <a:ln>
            <a:noFill/>
          </a:ln>
          <a:effectLst>
            <a:outerShdw blurRad="57150" dist="19050" dir="5400000" algn="bl" rotWithShape="0">
              <a:srgbClr val="000000">
                <a:alpha val="50000"/>
              </a:srgbClr>
            </a:outerShdw>
          </a:effectLst>
        </p:spPr>
      </p:pic>
      <p:pic>
        <p:nvPicPr>
          <p:cNvPr id="1236" name="Google Shape;1236;p249"/>
          <p:cNvPicPr preferRelativeResize="0"/>
          <p:nvPr/>
        </p:nvPicPr>
        <p:blipFill rotWithShape="1">
          <a:blip r:embed="rId4">
            <a:alphaModFix/>
          </a:blip>
          <a:srcRect l="14411" r="14418"/>
          <a:stretch/>
        </p:blipFill>
        <p:spPr>
          <a:xfrm>
            <a:off x="7816701" y="3569552"/>
            <a:ext cx="550880" cy="993600"/>
          </a:xfrm>
          <a:prstGeom prst="rect">
            <a:avLst/>
          </a:prstGeom>
          <a:noFill/>
          <a:ln>
            <a:noFill/>
          </a:ln>
        </p:spPr>
      </p:pic>
      <p:sp>
        <p:nvSpPr>
          <p:cNvPr id="1237" name="Google Shape;1237;p249"/>
          <p:cNvSpPr txBox="1">
            <a:spLocks noGrp="1"/>
          </p:cNvSpPr>
          <p:nvPr>
            <p:ph type="ctrTitle" idx="4294967295"/>
          </p:nvPr>
        </p:nvSpPr>
        <p:spPr>
          <a:xfrm>
            <a:off x="464150" y="360425"/>
            <a:ext cx="8277900" cy="498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000"/>
              </a:spcAft>
              <a:buClr>
                <a:schemeClr val="dk1"/>
              </a:buClr>
              <a:buSzPts val="1100"/>
              <a:buFont typeface="Arial"/>
              <a:buNone/>
            </a:pPr>
            <a:r>
              <a:rPr lang="en" sz="2600"/>
              <a:t>Stackable content</a:t>
            </a:r>
            <a:r>
              <a:rPr lang="en" sz="2600" b="0">
                <a:latin typeface="Montserrat Light"/>
                <a:ea typeface="Montserrat Light"/>
                <a:cs typeface="Montserrat Light"/>
                <a:sym typeface="Montserrat Light"/>
              </a:rPr>
              <a:t> for blended learning</a:t>
            </a:r>
            <a:endParaRPr sz="2600"/>
          </a:p>
        </p:txBody>
      </p:sp>
      <p:cxnSp>
        <p:nvCxnSpPr>
          <p:cNvPr id="1238" name="Google Shape;1238;p249"/>
          <p:cNvCxnSpPr/>
          <p:nvPr/>
        </p:nvCxnSpPr>
        <p:spPr>
          <a:xfrm rot="10800000">
            <a:off x="3785375" y="3439500"/>
            <a:ext cx="3785700" cy="671100"/>
          </a:xfrm>
          <a:prstGeom prst="straightConnector1">
            <a:avLst/>
          </a:prstGeom>
          <a:noFill/>
          <a:ln w="38100" cap="flat" cmpd="sng">
            <a:solidFill>
              <a:srgbClr val="999999"/>
            </a:solidFill>
            <a:prstDash val="solid"/>
            <a:round/>
            <a:headEnd type="none" w="med" len="med"/>
            <a:tailEnd type="stealth" w="med" len="med"/>
          </a:ln>
        </p:spPr>
      </p:cxnSp>
      <p:sp>
        <p:nvSpPr>
          <p:cNvPr id="1239" name="Google Shape;1239;p249"/>
          <p:cNvSpPr txBox="1"/>
          <p:nvPr/>
        </p:nvSpPr>
        <p:spPr>
          <a:xfrm rot="540396">
            <a:off x="4513186" y="3801568"/>
            <a:ext cx="2393511" cy="79664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4"/>
                </a:solidFill>
                <a:latin typeface="Open Sans"/>
                <a:ea typeface="Open Sans"/>
                <a:cs typeface="Open Sans"/>
                <a:sym typeface="Open Sans"/>
              </a:rPr>
              <a:t>Take an open course for free</a:t>
            </a:r>
            <a:endParaRPr sz="1600">
              <a:solidFill>
                <a:schemeClr val="accent4"/>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250"/>
          <p:cNvSpPr txBox="1"/>
          <p:nvPr/>
        </p:nvSpPr>
        <p:spPr>
          <a:xfrm>
            <a:off x="1115150" y="3565700"/>
            <a:ext cx="1003200" cy="3729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Projects</a:t>
            </a:r>
            <a:endParaRPr b="1" i="1" u="none" strike="noStrike" cap="none">
              <a:solidFill>
                <a:srgbClr val="FFFFFF"/>
              </a:solidFill>
              <a:latin typeface="Open Sans"/>
              <a:ea typeface="Open Sans"/>
              <a:cs typeface="Open Sans"/>
              <a:sym typeface="Open Sans"/>
            </a:endParaRPr>
          </a:p>
        </p:txBody>
      </p:sp>
      <p:sp>
        <p:nvSpPr>
          <p:cNvPr id="1245" name="Google Shape;1245;p250"/>
          <p:cNvSpPr txBox="1"/>
          <p:nvPr/>
        </p:nvSpPr>
        <p:spPr>
          <a:xfrm>
            <a:off x="2470607" y="3142018"/>
            <a:ext cx="1132200" cy="385800"/>
          </a:xfrm>
          <a:prstGeom prst="rect">
            <a:avLst/>
          </a:prstGeom>
          <a:solidFill>
            <a:srgbClr val="F1C232"/>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Courses</a:t>
            </a:r>
            <a:endParaRPr b="1" i="1" u="none" strike="noStrike" cap="none">
              <a:solidFill>
                <a:srgbClr val="FFFFFF"/>
              </a:solidFill>
              <a:latin typeface="Open Sans"/>
              <a:ea typeface="Open Sans"/>
              <a:cs typeface="Open Sans"/>
              <a:sym typeface="Open Sans"/>
            </a:endParaRPr>
          </a:p>
        </p:txBody>
      </p:sp>
      <p:sp>
        <p:nvSpPr>
          <p:cNvPr id="1246" name="Google Shape;1246;p250"/>
          <p:cNvSpPr txBox="1"/>
          <p:nvPr/>
        </p:nvSpPr>
        <p:spPr>
          <a:xfrm>
            <a:off x="3858981" y="2704318"/>
            <a:ext cx="1524300" cy="384000"/>
          </a:xfrm>
          <a:prstGeom prst="rect">
            <a:avLst/>
          </a:prstGeom>
          <a:solidFill>
            <a:srgbClr val="FB6C76"/>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Specializations</a:t>
            </a:r>
            <a:endParaRPr b="1" i="1" u="none" strike="noStrike" cap="none">
              <a:solidFill>
                <a:srgbClr val="FFFFFF"/>
              </a:solidFill>
              <a:latin typeface="Open Sans"/>
              <a:ea typeface="Open Sans"/>
              <a:cs typeface="Open Sans"/>
              <a:sym typeface="Open Sans"/>
            </a:endParaRPr>
          </a:p>
        </p:txBody>
      </p:sp>
      <p:sp>
        <p:nvSpPr>
          <p:cNvPr id="1247" name="Google Shape;1247;p250"/>
          <p:cNvSpPr txBox="1"/>
          <p:nvPr/>
        </p:nvSpPr>
        <p:spPr>
          <a:xfrm>
            <a:off x="5584675" y="2222091"/>
            <a:ext cx="1303500" cy="3840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Certificates</a:t>
            </a:r>
            <a:endParaRPr b="1" i="1" u="none" strike="noStrike" cap="none">
              <a:solidFill>
                <a:srgbClr val="FFFFFF"/>
              </a:solidFill>
              <a:latin typeface="Open Sans"/>
              <a:ea typeface="Open Sans"/>
              <a:cs typeface="Open Sans"/>
              <a:sym typeface="Open Sans"/>
            </a:endParaRPr>
          </a:p>
        </p:txBody>
      </p:sp>
      <p:sp>
        <p:nvSpPr>
          <p:cNvPr id="1248" name="Google Shape;1248;p250"/>
          <p:cNvSpPr txBox="1"/>
          <p:nvPr/>
        </p:nvSpPr>
        <p:spPr>
          <a:xfrm>
            <a:off x="7194901" y="1805716"/>
            <a:ext cx="1031100" cy="375000"/>
          </a:xfrm>
          <a:prstGeom prst="rect">
            <a:avLst/>
          </a:prstGeom>
          <a:solidFill>
            <a:srgbClr val="2710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Degrees</a:t>
            </a:r>
            <a:endParaRPr b="1" i="1" u="none" strike="noStrike" cap="none">
              <a:solidFill>
                <a:srgbClr val="FFFFFF"/>
              </a:solidFill>
              <a:latin typeface="Open Sans"/>
              <a:ea typeface="Open Sans"/>
              <a:cs typeface="Open Sans"/>
              <a:sym typeface="Open Sans"/>
            </a:endParaRPr>
          </a:p>
        </p:txBody>
      </p:sp>
      <p:pic>
        <p:nvPicPr>
          <p:cNvPr id="1249" name="Google Shape;1249;p250"/>
          <p:cNvPicPr preferRelativeResize="0"/>
          <p:nvPr/>
        </p:nvPicPr>
        <p:blipFill>
          <a:blip r:embed="rId3">
            <a:alphaModFix/>
          </a:blip>
          <a:stretch>
            <a:fillRect/>
          </a:stretch>
        </p:blipFill>
        <p:spPr>
          <a:xfrm>
            <a:off x="902865" y="3398059"/>
            <a:ext cx="425569" cy="249262"/>
          </a:xfrm>
          <a:prstGeom prst="rect">
            <a:avLst/>
          </a:prstGeom>
          <a:noFill/>
          <a:ln>
            <a:noFill/>
          </a:ln>
          <a:effectLst>
            <a:outerShdw blurRad="57150" dist="19050" dir="5400000" algn="bl" rotWithShape="0">
              <a:srgbClr val="000000">
                <a:alpha val="50000"/>
              </a:srgbClr>
            </a:outerShdw>
          </a:effectLst>
        </p:spPr>
      </p:pic>
      <p:pic>
        <p:nvPicPr>
          <p:cNvPr id="1250" name="Google Shape;1250;p250"/>
          <p:cNvPicPr preferRelativeResize="0"/>
          <p:nvPr/>
        </p:nvPicPr>
        <p:blipFill>
          <a:blip r:embed="rId3">
            <a:alphaModFix/>
          </a:blip>
          <a:stretch>
            <a:fillRect/>
          </a:stretch>
        </p:blipFill>
        <p:spPr>
          <a:xfrm>
            <a:off x="2258565" y="2965850"/>
            <a:ext cx="425569" cy="249262"/>
          </a:xfrm>
          <a:prstGeom prst="rect">
            <a:avLst/>
          </a:prstGeom>
          <a:noFill/>
          <a:ln>
            <a:noFill/>
          </a:ln>
          <a:effectLst>
            <a:outerShdw blurRad="57150" dist="19050" dir="5400000" algn="bl" rotWithShape="0">
              <a:srgbClr val="000000">
                <a:alpha val="50000"/>
              </a:srgbClr>
            </a:outerShdw>
          </a:effectLst>
        </p:spPr>
      </p:pic>
      <p:pic>
        <p:nvPicPr>
          <p:cNvPr id="1251" name="Google Shape;1251;p250"/>
          <p:cNvPicPr preferRelativeResize="0"/>
          <p:nvPr/>
        </p:nvPicPr>
        <p:blipFill>
          <a:blip r:embed="rId3">
            <a:alphaModFix/>
          </a:blip>
          <a:stretch>
            <a:fillRect/>
          </a:stretch>
        </p:blipFill>
        <p:spPr>
          <a:xfrm>
            <a:off x="3648315" y="2533665"/>
            <a:ext cx="425569" cy="249262"/>
          </a:xfrm>
          <a:prstGeom prst="rect">
            <a:avLst/>
          </a:prstGeom>
          <a:noFill/>
          <a:ln>
            <a:noFill/>
          </a:ln>
          <a:effectLst>
            <a:outerShdw blurRad="57150" dist="19050" dir="5400000" algn="bl" rotWithShape="0">
              <a:srgbClr val="000000">
                <a:alpha val="50000"/>
              </a:srgbClr>
            </a:outerShdw>
          </a:effectLst>
        </p:spPr>
      </p:pic>
      <p:pic>
        <p:nvPicPr>
          <p:cNvPr id="1252" name="Google Shape;1252;p250"/>
          <p:cNvPicPr preferRelativeResize="0"/>
          <p:nvPr/>
        </p:nvPicPr>
        <p:blipFill>
          <a:blip r:embed="rId3">
            <a:alphaModFix/>
          </a:blip>
          <a:stretch>
            <a:fillRect/>
          </a:stretch>
        </p:blipFill>
        <p:spPr>
          <a:xfrm>
            <a:off x="5371581" y="2054064"/>
            <a:ext cx="425569" cy="249262"/>
          </a:xfrm>
          <a:prstGeom prst="rect">
            <a:avLst/>
          </a:prstGeom>
          <a:noFill/>
          <a:ln>
            <a:noFill/>
          </a:ln>
          <a:effectLst>
            <a:outerShdw blurRad="57150" dist="19050" dir="5400000" algn="bl" rotWithShape="0">
              <a:srgbClr val="000000">
                <a:alpha val="50000"/>
              </a:srgbClr>
            </a:outerShdw>
          </a:effectLst>
        </p:spPr>
      </p:pic>
      <p:pic>
        <p:nvPicPr>
          <p:cNvPr id="1253" name="Google Shape;1253;p250"/>
          <p:cNvPicPr preferRelativeResize="0"/>
          <p:nvPr/>
        </p:nvPicPr>
        <p:blipFill>
          <a:blip r:embed="rId3">
            <a:alphaModFix/>
          </a:blip>
          <a:stretch>
            <a:fillRect/>
          </a:stretch>
        </p:blipFill>
        <p:spPr>
          <a:xfrm>
            <a:off x="6989429" y="1637580"/>
            <a:ext cx="425569" cy="249262"/>
          </a:xfrm>
          <a:prstGeom prst="rect">
            <a:avLst/>
          </a:prstGeom>
          <a:noFill/>
          <a:ln>
            <a:noFill/>
          </a:ln>
          <a:effectLst>
            <a:outerShdw blurRad="57150" dist="19050" dir="5400000" algn="bl" rotWithShape="0">
              <a:srgbClr val="000000">
                <a:alpha val="50000"/>
              </a:srgbClr>
            </a:outerShdw>
          </a:effectLst>
        </p:spPr>
      </p:pic>
      <p:pic>
        <p:nvPicPr>
          <p:cNvPr id="1254" name="Google Shape;1254;p250"/>
          <p:cNvPicPr preferRelativeResize="0"/>
          <p:nvPr/>
        </p:nvPicPr>
        <p:blipFill rotWithShape="1">
          <a:blip r:embed="rId4">
            <a:alphaModFix/>
          </a:blip>
          <a:srcRect l="14411" r="14418"/>
          <a:stretch/>
        </p:blipFill>
        <p:spPr>
          <a:xfrm>
            <a:off x="7816701" y="3569552"/>
            <a:ext cx="550880" cy="993600"/>
          </a:xfrm>
          <a:prstGeom prst="rect">
            <a:avLst/>
          </a:prstGeom>
          <a:noFill/>
          <a:ln>
            <a:noFill/>
          </a:ln>
        </p:spPr>
      </p:pic>
      <p:sp>
        <p:nvSpPr>
          <p:cNvPr id="1255" name="Google Shape;1255;p250"/>
          <p:cNvSpPr txBox="1">
            <a:spLocks noGrp="1"/>
          </p:cNvSpPr>
          <p:nvPr>
            <p:ph type="ctrTitle" idx="4294967295"/>
          </p:nvPr>
        </p:nvSpPr>
        <p:spPr>
          <a:xfrm>
            <a:off x="464150" y="360425"/>
            <a:ext cx="8277900" cy="498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000"/>
              </a:spcAft>
              <a:buClr>
                <a:schemeClr val="dk1"/>
              </a:buClr>
              <a:buSzPts val="1100"/>
              <a:buFont typeface="Arial"/>
              <a:buNone/>
            </a:pPr>
            <a:r>
              <a:rPr lang="en" sz="2600"/>
              <a:t>Stackable content</a:t>
            </a:r>
            <a:r>
              <a:rPr lang="en" sz="2600" b="0">
                <a:latin typeface="Montserrat Light"/>
                <a:ea typeface="Montserrat Light"/>
                <a:cs typeface="Montserrat Light"/>
                <a:sym typeface="Montserrat Light"/>
              </a:rPr>
              <a:t> for blended learning</a:t>
            </a:r>
            <a:endParaRPr sz="2600"/>
          </a:p>
        </p:txBody>
      </p:sp>
      <p:sp>
        <p:nvSpPr>
          <p:cNvPr id="1256" name="Google Shape;1256;p250"/>
          <p:cNvSpPr/>
          <p:nvPr/>
        </p:nvSpPr>
        <p:spPr>
          <a:xfrm>
            <a:off x="3215075" y="880850"/>
            <a:ext cx="5278800" cy="4290000"/>
          </a:xfrm>
          <a:prstGeom prst="arc">
            <a:avLst>
              <a:gd name="adj1" fmla="val 10662518"/>
              <a:gd name="adj2" fmla="val 19647327"/>
            </a:avLst>
          </a:prstGeom>
          <a:noFill/>
          <a:ln w="38100" cap="flat" cmpd="sng">
            <a:solidFill>
              <a:srgbClr val="999999"/>
            </a:solidFill>
            <a:prstDash val="solid"/>
            <a:round/>
            <a:headEnd type="none"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50"/>
          <p:cNvSpPr txBox="1"/>
          <p:nvPr/>
        </p:nvSpPr>
        <p:spPr>
          <a:xfrm>
            <a:off x="4357950" y="1058775"/>
            <a:ext cx="2730900" cy="57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4"/>
                </a:solidFill>
                <a:latin typeface="Open Sans"/>
                <a:ea typeface="Open Sans"/>
                <a:cs typeface="Open Sans"/>
                <a:sym typeface="Open Sans"/>
              </a:rPr>
              <a:t>Data-driven degree recommendations</a:t>
            </a:r>
            <a:endParaRPr sz="1600">
              <a:solidFill>
                <a:schemeClr val="accent4"/>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251"/>
          <p:cNvSpPr txBox="1"/>
          <p:nvPr/>
        </p:nvSpPr>
        <p:spPr>
          <a:xfrm>
            <a:off x="1115150" y="3565700"/>
            <a:ext cx="1003200" cy="3729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Projects</a:t>
            </a:r>
            <a:endParaRPr b="1" i="1" u="none" strike="noStrike" cap="none">
              <a:solidFill>
                <a:srgbClr val="FFFFFF"/>
              </a:solidFill>
              <a:latin typeface="Open Sans"/>
              <a:ea typeface="Open Sans"/>
              <a:cs typeface="Open Sans"/>
              <a:sym typeface="Open Sans"/>
            </a:endParaRPr>
          </a:p>
        </p:txBody>
      </p:sp>
      <p:sp>
        <p:nvSpPr>
          <p:cNvPr id="1263" name="Google Shape;1263;p251"/>
          <p:cNvSpPr txBox="1"/>
          <p:nvPr/>
        </p:nvSpPr>
        <p:spPr>
          <a:xfrm>
            <a:off x="2470607" y="3142018"/>
            <a:ext cx="1132200" cy="385800"/>
          </a:xfrm>
          <a:prstGeom prst="rect">
            <a:avLst/>
          </a:prstGeom>
          <a:solidFill>
            <a:srgbClr val="F1C232"/>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Courses</a:t>
            </a:r>
            <a:endParaRPr b="1" i="1" u="none" strike="noStrike" cap="none">
              <a:solidFill>
                <a:srgbClr val="FFFFFF"/>
              </a:solidFill>
              <a:latin typeface="Open Sans"/>
              <a:ea typeface="Open Sans"/>
              <a:cs typeface="Open Sans"/>
              <a:sym typeface="Open Sans"/>
            </a:endParaRPr>
          </a:p>
        </p:txBody>
      </p:sp>
      <p:sp>
        <p:nvSpPr>
          <p:cNvPr id="1264" name="Google Shape;1264;p251"/>
          <p:cNvSpPr txBox="1"/>
          <p:nvPr/>
        </p:nvSpPr>
        <p:spPr>
          <a:xfrm>
            <a:off x="3858981" y="2704318"/>
            <a:ext cx="1524300" cy="384000"/>
          </a:xfrm>
          <a:prstGeom prst="rect">
            <a:avLst/>
          </a:prstGeom>
          <a:solidFill>
            <a:srgbClr val="FB6C76"/>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Specializations</a:t>
            </a:r>
            <a:endParaRPr b="1" i="1" u="none" strike="noStrike" cap="none">
              <a:solidFill>
                <a:srgbClr val="FFFFFF"/>
              </a:solidFill>
              <a:latin typeface="Open Sans"/>
              <a:ea typeface="Open Sans"/>
              <a:cs typeface="Open Sans"/>
              <a:sym typeface="Open Sans"/>
            </a:endParaRPr>
          </a:p>
        </p:txBody>
      </p:sp>
      <p:sp>
        <p:nvSpPr>
          <p:cNvPr id="1265" name="Google Shape;1265;p251"/>
          <p:cNvSpPr txBox="1"/>
          <p:nvPr/>
        </p:nvSpPr>
        <p:spPr>
          <a:xfrm>
            <a:off x="5584675" y="2222091"/>
            <a:ext cx="1303500" cy="3840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Certificates</a:t>
            </a:r>
            <a:endParaRPr b="1" i="1" u="none" strike="noStrike" cap="none">
              <a:solidFill>
                <a:srgbClr val="FFFFFF"/>
              </a:solidFill>
              <a:latin typeface="Open Sans"/>
              <a:ea typeface="Open Sans"/>
              <a:cs typeface="Open Sans"/>
              <a:sym typeface="Open Sans"/>
            </a:endParaRPr>
          </a:p>
        </p:txBody>
      </p:sp>
      <p:sp>
        <p:nvSpPr>
          <p:cNvPr id="1266" name="Google Shape;1266;p251"/>
          <p:cNvSpPr txBox="1"/>
          <p:nvPr/>
        </p:nvSpPr>
        <p:spPr>
          <a:xfrm>
            <a:off x="7194901" y="1805716"/>
            <a:ext cx="1031100" cy="375000"/>
          </a:xfrm>
          <a:prstGeom prst="rect">
            <a:avLst/>
          </a:prstGeom>
          <a:solidFill>
            <a:srgbClr val="2710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Degrees</a:t>
            </a:r>
            <a:endParaRPr b="1" i="1" u="none" strike="noStrike" cap="none">
              <a:solidFill>
                <a:srgbClr val="FFFFFF"/>
              </a:solidFill>
              <a:latin typeface="Open Sans"/>
              <a:ea typeface="Open Sans"/>
              <a:cs typeface="Open Sans"/>
              <a:sym typeface="Open Sans"/>
            </a:endParaRPr>
          </a:p>
        </p:txBody>
      </p:sp>
      <p:pic>
        <p:nvPicPr>
          <p:cNvPr id="1267" name="Google Shape;1267;p251"/>
          <p:cNvPicPr preferRelativeResize="0"/>
          <p:nvPr/>
        </p:nvPicPr>
        <p:blipFill>
          <a:blip r:embed="rId3">
            <a:alphaModFix/>
          </a:blip>
          <a:stretch>
            <a:fillRect/>
          </a:stretch>
        </p:blipFill>
        <p:spPr>
          <a:xfrm>
            <a:off x="902865" y="3398059"/>
            <a:ext cx="425569" cy="249262"/>
          </a:xfrm>
          <a:prstGeom prst="rect">
            <a:avLst/>
          </a:prstGeom>
          <a:noFill/>
          <a:ln>
            <a:noFill/>
          </a:ln>
          <a:effectLst>
            <a:outerShdw blurRad="57150" dist="19050" dir="5400000" algn="bl" rotWithShape="0">
              <a:srgbClr val="000000">
                <a:alpha val="50000"/>
              </a:srgbClr>
            </a:outerShdw>
          </a:effectLst>
        </p:spPr>
      </p:pic>
      <p:pic>
        <p:nvPicPr>
          <p:cNvPr id="1268" name="Google Shape;1268;p251"/>
          <p:cNvPicPr preferRelativeResize="0"/>
          <p:nvPr/>
        </p:nvPicPr>
        <p:blipFill>
          <a:blip r:embed="rId3">
            <a:alphaModFix/>
          </a:blip>
          <a:stretch>
            <a:fillRect/>
          </a:stretch>
        </p:blipFill>
        <p:spPr>
          <a:xfrm>
            <a:off x="2258565" y="2965850"/>
            <a:ext cx="425569" cy="249262"/>
          </a:xfrm>
          <a:prstGeom prst="rect">
            <a:avLst/>
          </a:prstGeom>
          <a:noFill/>
          <a:ln>
            <a:noFill/>
          </a:ln>
          <a:effectLst>
            <a:outerShdw blurRad="57150" dist="19050" dir="5400000" algn="bl" rotWithShape="0">
              <a:srgbClr val="000000">
                <a:alpha val="50000"/>
              </a:srgbClr>
            </a:outerShdw>
          </a:effectLst>
        </p:spPr>
      </p:pic>
      <p:pic>
        <p:nvPicPr>
          <p:cNvPr id="1269" name="Google Shape;1269;p251"/>
          <p:cNvPicPr preferRelativeResize="0"/>
          <p:nvPr/>
        </p:nvPicPr>
        <p:blipFill>
          <a:blip r:embed="rId3">
            <a:alphaModFix/>
          </a:blip>
          <a:stretch>
            <a:fillRect/>
          </a:stretch>
        </p:blipFill>
        <p:spPr>
          <a:xfrm>
            <a:off x="3648315" y="2533665"/>
            <a:ext cx="425569" cy="249262"/>
          </a:xfrm>
          <a:prstGeom prst="rect">
            <a:avLst/>
          </a:prstGeom>
          <a:noFill/>
          <a:ln>
            <a:noFill/>
          </a:ln>
          <a:effectLst>
            <a:outerShdw blurRad="57150" dist="19050" dir="5400000" algn="bl" rotWithShape="0">
              <a:srgbClr val="000000">
                <a:alpha val="50000"/>
              </a:srgbClr>
            </a:outerShdw>
          </a:effectLst>
        </p:spPr>
      </p:pic>
      <p:pic>
        <p:nvPicPr>
          <p:cNvPr id="1270" name="Google Shape;1270;p251"/>
          <p:cNvPicPr preferRelativeResize="0"/>
          <p:nvPr/>
        </p:nvPicPr>
        <p:blipFill>
          <a:blip r:embed="rId3">
            <a:alphaModFix/>
          </a:blip>
          <a:stretch>
            <a:fillRect/>
          </a:stretch>
        </p:blipFill>
        <p:spPr>
          <a:xfrm>
            <a:off x="5371581" y="2054064"/>
            <a:ext cx="425569" cy="249262"/>
          </a:xfrm>
          <a:prstGeom prst="rect">
            <a:avLst/>
          </a:prstGeom>
          <a:noFill/>
          <a:ln>
            <a:noFill/>
          </a:ln>
          <a:effectLst>
            <a:outerShdw blurRad="57150" dist="19050" dir="5400000" algn="bl" rotWithShape="0">
              <a:srgbClr val="000000">
                <a:alpha val="50000"/>
              </a:srgbClr>
            </a:outerShdw>
          </a:effectLst>
        </p:spPr>
      </p:pic>
      <p:pic>
        <p:nvPicPr>
          <p:cNvPr id="1271" name="Google Shape;1271;p251"/>
          <p:cNvPicPr preferRelativeResize="0"/>
          <p:nvPr/>
        </p:nvPicPr>
        <p:blipFill>
          <a:blip r:embed="rId3">
            <a:alphaModFix/>
          </a:blip>
          <a:stretch>
            <a:fillRect/>
          </a:stretch>
        </p:blipFill>
        <p:spPr>
          <a:xfrm>
            <a:off x="6989429" y="1637580"/>
            <a:ext cx="425569" cy="249262"/>
          </a:xfrm>
          <a:prstGeom prst="rect">
            <a:avLst/>
          </a:prstGeom>
          <a:noFill/>
          <a:ln>
            <a:noFill/>
          </a:ln>
          <a:effectLst>
            <a:outerShdw blurRad="57150" dist="19050" dir="5400000" algn="bl" rotWithShape="0">
              <a:srgbClr val="000000">
                <a:alpha val="50000"/>
              </a:srgbClr>
            </a:outerShdw>
          </a:effectLst>
        </p:spPr>
      </p:pic>
      <p:pic>
        <p:nvPicPr>
          <p:cNvPr id="1272" name="Google Shape;1272;p251"/>
          <p:cNvPicPr preferRelativeResize="0"/>
          <p:nvPr/>
        </p:nvPicPr>
        <p:blipFill rotWithShape="1">
          <a:blip r:embed="rId4">
            <a:alphaModFix/>
          </a:blip>
          <a:srcRect l="14411" r="14418"/>
          <a:stretch/>
        </p:blipFill>
        <p:spPr>
          <a:xfrm>
            <a:off x="7816701" y="3569552"/>
            <a:ext cx="550880" cy="993600"/>
          </a:xfrm>
          <a:prstGeom prst="rect">
            <a:avLst/>
          </a:prstGeom>
          <a:noFill/>
          <a:ln>
            <a:noFill/>
          </a:ln>
        </p:spPr>
      </p:pic>
      <p:sp>
        <p:nvSpPr>
          <p:cNvPr id="1273" name="Google Shape;1273;p251"/>
          <p:cNvSpPr txBox="1">
            <a:spLocks noGrp="1"/>
          </p:cNvSpPr>
          <p:nvPr>
            <p:ph type="ctrTitle" idx="4294967295"/>
          </p:nvPr>
        </p:nvSpPr>
        <p:spPr>
          <a:xfrm>
            <a:off x="464150" y="360425"/>
            <a:ext cx="8277900" cy="498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000"/>
              </a:spcAft>
              <a:buClr>
                <a:schemeClr val="dk1"/>
              </a:buClr>
              <a:buSzPts val="1100"/>
              <a:buFont typeface="Arial"/>
              <a:buNone/>
            </a:pPr>
            <a:r>
              <a:rPr lang="en" sz="2600"/>
              <a:t>Stackable content</a:t>
            </a:r>
            <a:r>
              <a:rPr lang="en" sz="2600" b="0">
                <a:latin typeface="Montserrat Light"/>
                <a:ea typeface="Montserrat Light"/>
                <a:cs typeface="Montserrat Light"/>
                <a:sym typeface="Montserrat Light"/>
              </a:rPr>
              <a:t> for blended learning</a:t>
            </a:r>
            <a:endParaRPr sz="2600"/>
          </a:p>
        </p:txBody>
      </p:sp>
      <p:cxnSp>
        <p:nvCxnSpPr>
          <p:cNvPr id="1274" name="Google Shape;1274;p251"/>
          <p:cNvCxnSpPr/>
          <p:nvPr/>
        </p:nvCxnSpPr>
        <p:spPr>
          <a:xfrm rot="10800000">
            <a:off x="6533950" y="2746950"/>
            <a:ext cx="1267800" cy="1028100"/>
          </a:xfrm>
          <a:prstGeom prst="straightConnector1">
            <a:avLst/>
          </a:prstGeom>
          <a:noFill/>
          <a:ln w="38100" cap="flat" cmpd="sng">
            <a:solidFill>
              <a:srgbClr val="999999"/>
            </a:solidFill>
            <a:prstDash val="solid"/>
            <a:round/>
            <a:headEnd type="none" w="med" len="med"/>
            <a:tailEnd type="stealth" w="med" len="med"/>
          </a:ln>
        </p:spPr>
      </p:cxnSp>
      <p:sp>
        <p:nvSpPr>
          <p:cNvPr id="1275" name="Google Shape;1275;p251"/>
          <p:cNvSpPr txBox="1"/>
          <p:nvPr/>
        </p:nvSpPr>
        <p:spPr>
          <a:xfrm rot="60450">
            <a:off x="5463785" y="3107153"/>
            <a:ext cx="1996209" cy="6459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4"/>
                </a:solidFill>
                <a:latin typeface="Open Sans"/>
                <a:ea typeface="Open Sans"/>
                <a:cs typeface="Open Sans"/>
                <a:sym typeface="Open Sans"/>
              </a:rPr>
              <a:t>Sub-degree certificate</a:t>
            </a:r>
            <a:endParaRPr sz="1600">
              <a:solidFill>
                <a:schemeClr val="accent4"/>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252"/>
          <p:cNvSpPr txBox="1"/>
          <p:nvPr/>
        </p:nvSpPr>
        <p:spPr>
          <a:xfrm>
            <a:off x="1115150" y="3565700"/>
            <a:ext cx="1003200" cy="3729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Projects</a:t>
            </a:r>
            <a:endParaRPr b="1" i="1" u="none" strike="noStrike" cap="none">
              <a:solidFill>
                <a:srgbClr val="FFFFFF"/>
              </a:solidFill>
              <a:latin typeface="Open Sans"/>
              <a:ea typeface="Open Sans"/>
              <a:cs typeface="Open Sans"/>
              <a:sym typeface="Open Sans"/>
            </a:endParaRPr>
          </a:p>
        </p:txBody>
      </p:sp>
      <p:sp>
        <p:nvSpPr>
          <p:cNvPr id="1281" name="Google Shape;1281;p252"/>
          <p:cNvSpPr txBox="1"/>
          <p:nvPr/>
        </p:nvSpPr>
        <p:spPr>
          <a:xfrm>
            <a:off x="2470607" y="3142018"/>
            <a:ext cx="1132200" cy="385800"/>
          </a:xfrm>
          <a:prstGeom prst="rect">
            <a:avLst/>
          </a:prstGeom>
          <a:solidFill>
            <a:srgbClr val="F1C232"/>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Courses</a:t>
            </a:r>
            <a:endParaRPr b="1" i="1" u="none" strike="noStrike" cap="none">
              <a:solidFill>
                <a:srgbClr val="FFFFFF"/>
              </a:solidFill>
              <a:latin typeface="Open Sans"/>
              <a:ea typeface="Open Sans"/>
              <a:cs typeface="Open Sans"/>
              <a:sym typeface="Open Sans"/>
            </a:endParaRPr>
          </a:p>
        </p:txBody>
      </p:sp>
      <p:sp>
        <p:nvSpPr>
          <p:cNvPr id="1282" name="Google Shape;1282;p252"/>
          <p:cNvSpPr txBox="1"/>
          <p:nvPr/>
        </p:nvSpPr>
        <p:spPr>
          <a:xfrm>
            <a:off x="3858981" y="2704318"/>
            <a:ext cx="1524300" cy="384000"/>
          </a:xfrm>
          <a:prstGeom prst="rect">
            <a:avLst/>
          </a:prstGeom>
          <a:solidFill>
            <a:srgbClr val="FB6C76"/>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Specializations</a:t>
            </a:r>
            <a:endParaRPr b="1" i="1" u="none" strike="noStrike" cap="none">
              <a:solidFill>
                <a:srgbClr val="FFFFFF"/>
              </a:solidFill>
              <a:latin typeface="Open Sans"/>
              <a:ea typeface="Open Sans"/>
              <a:cs typeface="Open Sans"/>
              <a:sym typeface="Open Sans"/>
            </a:endParaRPr>
          </a:p>
        </p:txBody>
      </p:sp>
      <p:sp>
        <p:nvSpPr>
          <p:cNvPr id="1283" name="Google Shape;1283;p252"/>
          <p:cNvSpPr txBox="1"/>
          <p:nvPr/>
        </p:nvSpPr>
        <p:spPr>
          <a:xfrm>
            <a:off x="5584675" y="2222091"/>
            <a:ext cx="1303500" cy="3840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Certificates</a:t>
            </a:r>
            <a:endParaRPr b="1" i="1" u="none" strike="noStrike" cap="none">
              <a:solidFill>
                <a:srgbClr val="FFFFFF"/>
              </a:solidFill>
              <a:latin typeface="Open Sans"/>
              <a:ea typeface="Open Sans"/>
              <a:cs typeface="Open Sans"/>
              <a:sym typeface="Open Sans"/>
            </a:endParaRPr>
          </a:p>
        </p:txBody>
      </p:sp>
      <p:sp>
        <p:nvSpPr>
          <p:cNvPr id="1284" name="Google Shape;1284;p252"/>
          <p:cNvSpPr txBox="1"/>
          <p:nvPr/>
        </p:nvSpPr>
        <p:spPr>
          <a:xfrm>
            <a:off x="7194901" y="1805716"/>
            <a:ext cx="1031100" cy="375000"/>
          </a:xfrm>
          <a:prstGeom prst="rect">
            <a:avLst/>
          </a:prstGeom>
          <a:solidFill>
            <a:srgbClr val="2710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Degrees</a:t>
            </a:r>
            <a:endParaRPr b="1" i="1" u="none" strike="noStrike" cap="none">
              <a:solidFill>
                <a:srgbClr val="FFFFFF"/>
              </a:solidFill>
              <a:latin typeface="Open Sans"/>
              <a:ea typeface="Open Sans"/>
              <a:cs typeface="Open Sans"/>
              <a:sym typeface="Open Sans"/>
            </a:endParaRPr>
          </a:p>
        </p:txBody>
      </p:sp>
      <p:pic>
        <p:nvPicPr>
          <p:cNvPr id="1285" name="Google Shape;1285;p252"/>
          <p:cNvPicPr preferRelativeResize="0"/>
          <p:nvPr/>
        </p:nvPicPr>
        <p:blipFill>
          <a:blip r:embed="rId3">
            <a:alphaModFix/>
          </a:blip>
          <a:stretch>
            <a:fillRect/>
          </a:stretch>
        </p:blipFill>
        <p:spPr>
          <a:xfrm>
            <a:off x="902865" y="3398059"/>
            <a:ext cx="425569" cy="249262"/>
          </a:xfrm>
          <a:prstGeom prst="rect">
            <a:avLst/>
          </a:prstGeom>
          <a:noFill/>
          <a:ln>
            <a:noFill/>
          </a:ln>
          <a:effectLst>
            <a:outerShdw blurRad="57150" dist="19050" dir="5400000" algn="bl" rotWithShape="0">
              <a:srgbClr val="000000">
                <a:alpha val="50000"/>
              </a:srgbClr>
            </a:outerShdw>
          </a:effectLst>
        </p:spPr>
      </p:pic>
      <p:pic>
        <p:nvPicPr>
          <p:cNvPr id="1286" name="Google Shape;1286;p252"/>
          <p:cNvPicPr preferRelativeResize="0"/>
          <p:nvPr/>
        </p:nvPicPr>
        <p:blipFill>
          <a:blip r:embed="rId3">
            <a:alphaModFix/>
          </a:blip>
          <a:stretch>
            <a:fillRect/>
          </a:stretch>
        </p:blipFill>
        <p:spPr>
          <a:xfrm>
            <a:off x="2258565" y="2965850"/>
            <a:ext cx="425569" cy="249262"/>
          </a:xfrm>
          <a:prstGeom prst="rect">
            <a:avLst/>
          </a:prstGeom>
          <a:noFill/>
          <a:ln>
            <a:noFill/>
          </a:ln>
          <a:effectLst>
            <a:outerShdw blurRad="57150" dist="19050" dir="5400000" algn="bl" rotWithShape="0">
              <a:srgbClr val="000000">
                <a:alpha val="50000"/>
              </a:srgbClr>
            </a:outerShdw>
          </a:effectLst>
        </p:spPr>
      </p:pic>
      <p:pic>
        <p:nvPicPr>
          <p:cNvPr id="1287" name="Google Shape;1287;p252"/>
          <p:cNvPicPr preferRelativeResize="0"/>
          <p:nvPr/>
        </p:nvPicPr>
        <p:blipFill>
          <a:blip r:embed="rId3">
            <a:alphaModFix/>
          </a:blip>
          <a:stretch>
            <a:fillRect/>
          </a:stretch>
        </p:blipFill>
        <p:spPr>
          <a:xfrm>
            <a:off x="3648315" y="2533665"/>
            <a:ext cx="425569" cy="249262"/>
          </a:xfrm>
          <a:prstGeom prst="rect">
            <a:avLst/>
          </a:prstGeom>
          <a:noFill/>
          <a:ln>
            <a:noFill/>
          </a:ln>
          <a:effectLst>
            <a:outerShdw blurRad="57150" dist="19050" dir="5400000" algn="bl" rotWithShape="0">
              <a:srgbClr val="000000">
                <a:alpha val="50000"/>
              </a:srgbClr>
            </a:outerShdw>
          </a:effectLst>
        </p:spPr>
      </p:pic>
      <p:pic>
        <p:nvPicPr>
          <p:cNvPr id="1288" name="Google Shape;1288;p252"/>
          <p:cNvPicPr preferRelativeResize="0"/>
          <p:nvPr/>
        </p:nvPicPr>
        <p:blipFill>
          <a:blip r:embed="rId3">
            <a:alphaModFix/>
          </a:blip>
          <a:stretch>
            <a:fillRect/>
          </a:stretch>
        </p:blipFill>
        <p:spPr>
          <a:xfrm>
            <a:off x="5371581" y="2054064"/>
            <a:ext cx="425569" cy="249262"/>
          </a:xfrm>
          <a:prstGeom prst="rect">
            <a:avLst/>
          </a:prstGeom>
          <a:noFill/>
          <a:ln>
            <a:noFill/>
          </a:ln>
          <a:effectLst>
            <a:outerShdw blurRad="57150" dist="19050" dir="5400000" algn="bl" rotWithShape="0">
              <a:srgbClr val="000000">
                <a:alpha val="50000"/>
              </a:srgbClr>
            </a:outerShdw>
          </a:effectLst>
        </p:spPr>
      </p:pic>
      <p:pic>
        <p:nvPicPr>
          <p:cNvPr id="1289" name="Google Shape;1289;p252"/>
          <p:cNvPicPr preferRelativeResize="0"/>
          <p:nvPr/>
        </p:nvPicPr>
        <p:blipFill>
          <a:blip r:embed="rId3">
            <a:alphaModFix/>
          </a:blip>
          <a:stretch>
            <a:fillRect/>
          </a:stretch>
        </p:blipFill>
        <p:spPr>
          <a:xfrm>
            <a:off x="6989429" y="1637580"/>
            <a:ext cx="425569" cy="249262"/>
          </a:xfrm>
          <a:prstGeom prst="rect">
            <a:avLst/>
          </a:prstGeom>
          <a:noFill/>
          <a:ln>
            <a:noFill/>
          </a:ln>
          <a:effectLst>
            <a:outerShdw blurRad="57150" dist="19050" dir="5400000" algn="bl" rotWithShape="0">
              <a:srgbClr val="000000">
                <a:alpha val="50000"/>
              </a:srgbClr>
            </a:outerShdw>
          </a:effectLst>
        </p:spPr>
      </p:pic>
      <p:pic>
        <p:nvPicPr>
          <p:cNvPr id="1290" name="Google Shape;1290;p252"/>
          <p:cNvPicPr preferRelativeResize="0"/>
          <p:nvPr/>
        </p:nvPicPr>
        <p:blipFill rotWithShape="1">
          <a:blip r:embed="rId4">
            <a:alphaModFix/>
          </a:blip>
          <a:srcRect l="14411" r="14418"/>
          <a:stretch/>
        </p:blipFill>
        <p:spPr>
          <a:xfrm>
            <a:off x="7816701" y="3569552"/>
            <a:ext cx="550880" cy="993600"/>
          </a:xfrm>
          <a:prstGeom prst="rect">
            <a:avLst/>
          </a:prstGeom>
          <a:noFill/>
          <a:ln>
            <a:noFill/>
          </a:ln>
        </p:spPr>
      </p:pic>
      <p:sp>
        <p:nvSpPr>
          <p:cNvPr id="1291" name="Google Shape;1291;p252"/>
          <p:cNvSpPr txBox="1">
            <a:spLocks noGrp="1"/>
          </p:cNvSpPr>
          <p:nvPr>
            <p:ph type="ctrTitle" idx="4294967295"/>
          </p:nvPr>
        </p:nvSpPr>
        <p:spPr>
          <a:xfrm>
            <a:off x="464150" y="360425"/>
            <a:ext cx="8277900" cy="498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000"/>
              </a:spcAft>
              <a:buClr>
                <a:schemeClr val="dk1"/>
              </a:buClr>
              <a:buSzPts val="1100"/>
              <a:buFont typeface="Arial"/>
              <a:buNone/>
            </a:pPr>
            <a:r>
              <a:rPr lang="en" sz="2600"/>
              <a:t>Stackable content</a:t>
            </a:r>
            <a:r>
              <a:rPr lang="en" sz="2600" b="0">
                <a:latin typeface="Montserrat Light"/>
                <a:ea typeface="Montserrat Light"/>
                <a:cs typeface="Montserrat Light"/>
                <a:sym typeface="Montserrat Light"/>
              </a:rPr>
              <a:t> for blended learning</a:t>
            </a:r>
            <a:endParaRPr sz="2600"/>
          </a:p>
        </p:txBody>
      </p:sp>
      <p:cxnSp>
        <p:nvCxnSpPr>
          <p:cNvPr id="1292" name="Google Shape;1292;p252"/>
          <p:cNvCxnSpPr/>
          <p:nvPr/>
        </p:nvCxnSpPr>
        <p:spPr>
          <a:xfrm rot="10800000">
            <a:off x="6533950" y="2746950"/>
            <a:ext cx="1267800" cy="1028100"/>
          </a:xfrm>
          <a:prstGeom prst="straightConnector1">
            <a:avLst/>
          </a:prstGeom>
          <a:noFill/>
          <a:ln w="38100" cap="flat" cmpd="sng">
            <a:solidFill>
              <a:srgbClr val="999999"/>
            </a:solidFill>
            <a:prstDash val="solid"/>
            <a:round/>
            <a:headEnd type="none" w="med" len="med"/>
            <a:tailEnd type="stealth" w="med" len="med"/>
          </a:ln>
        </p:spPr>
      </p:cxnSp>
      <p:sp>
        <p:nvSpPr>
          <p:cNvPr id="1293" name="Google Shape;1293;p252"/>
          <p:cNvSpPr txBox="1"/>
          <p:nvPr/>
        </p:nvSpPr>
        <p:spPr>
          <a:xfrm rot="60450">
            <a:off x="5463785" y="3107153"/>
            <a:ext cx="1996209" cy="6459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4"/>
                </a:solidFill>
                <a:latin typeface="Open Sans"/>
                <a:ea typeface="Open Sans"/>
                <a:cs typeface="Open Sans"/>
                <a:sym typeface="Open Sans"/>
              </a:rPr>
              <a:t>Sub-degree certificate</a:t>
            </a:r>
            <a:endParaRPr sz="1600">
              <a:solidFill>
                <a:schemeClr val="accent4"/>
              </a:solidFill>
              <a:latin typeface="Open Sans"/>
              <a:ea typeface="Open Sans"/>
              <a:cs typeface="Open Sans"/>
              <a:sym typeface="Open Sans"/>
            </a:endParaRPr>
          </a:p>
        </p:txBody>
      </p:sp>
      <p:sp>
        <p:nvSpPr>
          <p:cNvPr id="1294" name="Google Shape;1294;p252"/>
          <p:cNvSpPr txBox="1"/>
          <p:nvPr/>
        </p:nvSpPr>
        <p:spPr>
          <a:xfrm>
            <a:off x="5104075" y="782825"/>
            <a:ext cx="2264700" cy="57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4"/>
                </a:solidFill>
                <a:latin typeface="Open Sans"/>
                <a:ea typeface="Open Sans"/>
                <a:cs typeface="Open Sans"/>
                <a:sym typeface="Open Sans"/>
              </a:rPr>
              <a:t>Credit-eligible if accepted to degree</a:t>
            </a:r>
            <a:endParaRPr sz="1600">
              <a:solidFill>
                <a:schemeClr val="accent4"/>
              </a:solidFill>
              <a:latin typeface="Open Sans"/>
              <a:ea typeface="Open Sans"/>
              <a:cs typeface="Open Sans"/>
              <a:sym typeface="Open Sans"/>
            </a:endParaRPr>
          </a:p>
        </p:txBody>
      </p:sp>
      <p:sp>
        <p:nvSpPr>
          <p:cNvPr id="1295" name="Google Shape;1295;p252"/>
          <p:cNvSpPr/>
          <p:nvPr/>
        </p:nvSpPr>
        <p:spPr>
          <a:xfrm>
            <a:off x="6263075" y="1444600"/>
            <a:ext cx="1457700" cy="1551900"/>
          </a:xfrm>
          <a:prstGeom prst="arc">
            <a:avLst>
              <a:gd name="adj1" fmla="val 10793493"/>
              <a:gd name="adj2" fmla="val 18916793"/>
            </a:avLst>
          </a:prstGeom>
          <a:noFill/>
          <a:ln w="38100" cap="flat" cmpd="sng">
            <a:solidFill>
              <a:srgbClr val="999999"/>
            </a:solidFill>
            <a:prstDash val="solid"/>
            <a:round/>
            <a:headEnd type="none"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253"/>
          <p:cNvSpPr txBox="1"/>
          <p:nvPr/>
        </p:nvSpPr>
        <p:spPr>
          <a:xfrm>
            <a:off x="1115150" y="3565700"/>
            <a:ext cx="1003200" cy="3729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Projects</a:t>
            </a:r>
            <a:endParaRPr b="1" i="1" u="none" strike="noStrike" cap="none">
              <a:solidFill>
                <a:srgbClr val="FFFFFF"/>
              </a:solidFill>
              <a:latin typeface="Open Sans"/>
              <a:ea typeface="Open Sans"/>
              <a:cs typeface="Open Sans"/>
              <a:sym typeface="Open Sans"/>
            </a:endParaRPr>
          </a:p>
        </p:txBody>
      </p:sp>
      <p:sp>
        <p:nvSpPr>
          <p:cNvPr id="1301" name="Google Shape;1301;p253"/>
          <p:cNvSpPr txBox="1"/>
          <p:nvPr/>
        </p:nvSpPr>
        <p:spPr>
          <a:xfrm>
            <a:off x="2470607" y="3142018"/>
            <a:ext cx="1132200" cy="385800"/>
          </a:xfrm>
          <a:prstGeom prst="rect">
            <a:avLst/>
          </a:prstGeom>
          <a:solidFill>
            <a:srgbClr val="F1C232"/>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Courses</a:t>
            </a:r>
            <a:endParaRPr b="1" i="1" u="none" strike="noStrike" cap="none">
              <a:solidFill>
                <a:srgbClr val="FFFFFF"/>
              </a:solidFill>
              <a:latin typeface="Open Sans"/>
              <a:ea typeface="Open Sans"/>
              <a:cs typeface="Open Sans"/>
              <a:sym typeface="Open Sans"/>
            </a:endParaRPr>
          </a:p>
        </p:txBody>
      </p:sp>
      <p:sp>
        <p:nvSpPr>
          <p:cNvPr id="1302" name="Google Shape;1302;p253"/>
          <p:cNvSpPr txBox="1"/>
          <p:nvPr/>
        </p:nvSpPr>
        <p:spPr>
          <a:xfrm>
            <a:off x="3858981" y="2704318"/>
            <a:ext cx="1524300" cy="384000"/>
          </a:xfrm>
          <a:prstGeom prst="rect">
            <a:avLst/>
          </a:prstGeom>
          <a:solidFill>
            <a:srgbClr val="FB6C76"/>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Specializations</a:t>
            </a:r>
            <a:endParaRPr b="1" i="1" u="none" strike="noStrike" cap="none">
              <a:solidFill>
                <a:srgbClr val="FFFFFF"/>
              </a:solidFill>
              <a:latin typeface="Open Sans"/>
              <a:ea typeface="Open Sans"/>
              <a:cs typeface="Open Sans"/>
              <a:sym typeface="Open Sans"/>
            </a:endParaRPr>
          </a:p>
        </p:txBody>
      </p:sp>
      <p:sp>
        <p:nvSpPr>
          <p:cNvPr id="1303" name="Google Shape;1303;p253"/>
          <p:cNvSpPr txBox="1"/>
          <p:nvPr/>
        </p:nvSpPr>
        <p:spPr>
          <a:xfrm>
            <a:off x="5584675" y="2222091"/>
            <a:ext cx="1303500" cy="3840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Certificates</a:t>
            </a:r>
            <a:endParaRPr b="1" i="1" u="none" strike="noStrike" cap="none">
              <a:solidFill>
                <a:srgbClr val="FFFFFF"/>
              </a:solidFill>
              <a:latin typeface="Open Sans"/>
              <a:ea typeface="Open Sans"/>
              <a:cs typeface="Open Sans"/>
              <a:sym typeface="Open Sans"/>
            </a:endParaRPr>
          </a:p>
        </p:txBody>
      </p:sp>
      <p:sp>
        <p:nvSpPr>
          <p:cNvPr id="1304" name="Google Shape;1304;p253"/>
          <p:cNvSpPr txBox="1"/>
          <p:nvPr/>
        </p:nvSpPr>
        <p:spPr>
          <a:xfrm>
            <a:off x="7194901" y="1805716"/>
            <a:ext cx="1031100" cy="375000"/>
          </a:xfrm>
          <a:prstGeom prst="rect">
            <a:avLst/>
          </a:prstGeom>
          <a:solidFill>
            <a:srgbClr val="2710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Degrees</a:t>
            </a:r>
            <a:endParaRPr b="1" i="1" u="none" strike="noStrike" cap="none">
              <a:solidFill>
                <a:srgbClr val="FFFFFF"/>
              </a:solidFill>
              <a:latin typeface="Open Sans"/>
              <a:ea typeface="Open Sans"/>
              <a:cs typeface="Open Sans"/>
              <a:sym typeface="Open Sans"/>
            </a:endParaRPr>
          </a:p>
        </p:txBody>
      </p:sp>
      <p:pic>
        <p:nvPicPr>
          <p:cNvPr id="1305" name="Google Shape;1305;p253"/>
          <p:cNvPicPr preferRelativeResize="0"/>
          <p:nvPr/>
        </p:nvPicPr>
        <p:blipFill>
          <a:blip r:embed="rId3">
            <a:alphaModFix/>
          </a:blip>
          <a:stretch>
            <a:fillRect/>
          </a:stretch>
        </p:blipFill>
        <p:spPr>
          <a:xfrm>
            <a:off x="902865" y="3398059"/>
            <a:ext cx="425569" cy="249262"/>
          </a:xfrm>
          <a:prstGeom prst="rect">
            <a:avLst/>
          </a:prstGeom>
          <a:noFill/>
          <a:ln>
            <a:noFill/>
          </a:ln>
          <a:effectLst>
            <a:outerShdw blurRad="57150" dist="19050" dir="5400000" algn="bl" rotWithShape="0">
              <a:srgbClr val="000000">
                <a:alpha val="50000"/>
              </a:srgbClr>
            </a:outerShdw>
          </a:effectLst>
        </p:spPr>
      </p:pic>
      <p:pic>
        <p:nvPicPr>
          <p:cNvPr id="1306" name="Google Shape;1306;p253"/>
          <p:cNvPicPr preferRelativeResize="0"/>
          <p:nvPr/>
        </p:nvPicPr>
        <p:blipFill>
          <a:blip r:embed="rId3">
            <a:alphaModFix/>
          </a:blip>
          <a:stretch>
            <a:fillRect/>
          </a:stretch>
        </p:blipFill>
        <p:spPr>
          <a:xfrm>
            <a:off x="2258565" y="2965850"/>
            <a:ext cx="425569" cy="249262"/>
          </a:xfrm>
          <a:prstGeom prst="rect">
            <a:avLst/>
          </a:prstGeom>
          <a:noFill/>
          <a:ln>
            <a:noFill/>
          </a:ln>
          <a:effectLst>
            <a:outerShdw blurRad="57150" dist="19050" dir="5400000" algn="bl" rotWithShape="0">
              <a:srgbClr val="000000">
                <a:alpha val="50000"/>
              </a:srgbClr>
            </a:outerShdw>
          </a:effectLst>
        </p:spPr>
      </p:pic>
      <p:pic>
        <p:nvPicPr>
          <p:cNvPr id="1307" name="Google Shape;1307;p253"/>
          <p:cNvPicPr preferRelativeResize="0"/>
          <p:nvPr/>
        </p:nvPicPr>
        <p:blipFill>
          <a:blip r:embed="rId3">
            <a:alphaModFix/>
          </a:blip>
          <a:stretch>
            <a:fillRect/>
          </a:stretch>
        </p:blipFill>
        <p:spPr>
          <a:xfrm>
            <a:off x="3648315" y="2533665"/>
            <a:ext cx="425569" cy="249262"/>
          </a:xfrm>
          <a:prstGeom prst="rect">
            <a:avLst/>
          </a:prstGeom>
          <a:noFill/>
          <a:ln>
            <a:noFill/>
          </a:ln>
          <a:effectLst>
            <a:outerShdw blurRad="57150" dist="19050" dir="5400000" algn="bl" rotWithShape="0">
              <a:srgbClr val="000000">
                <a:alpha val="50000"/>
              </a:srgbClr>
            </a:outerShdw>
          </a:effectLst>
        </p:spPr>
      </p:pic>
      <p:pic>
        <p:nvPicPr>
          <p:cNvPr id="1308" name="Google Shape;1308;p253"/>
          <p:cNvPicPr preferRelativeResize="0"/>
          <p:nvPr/>
        </p:nvPicPr>
        <p:blipFill>
          <a:blip r:embed="rId3">
            <a:alphaModFix/>
          </a:blip>
          <a:stretch>
            <a:fillRect/>
          </a:stretch>
        </p:blipFill>
        <p:spPr>
          <a:xfrm>
            <a:off x="5371581" y="2054064"/>
            <a:ext cx="425569" cy="249262"/>
          </a:xfrm>
          <a:prstGeom prst="rect">
            <a:avLst/>
          </a:prstGeom>
          <a:noFill/>
          <a:ln>
            <a:noFill/>
          </a:ln>
          <a:effectLst>
            <a:outerShdw blurRad="57150" dist="19050" dir="5400000" algn="bl" rotWithShape="0">
              <a:srgbClr val="000000">
                <a:alpha val="50000"/>
              </a:srgbClr>
            </a:outerShdw>
          </a:effectLst>
        </p:spPr>
      </p:pic>
      <p:pic>
        <p:nvPicPr>
          <p:cNvPr id="1309" name="Google Shape;1309;p253"/>
          <p:cNvPicPr preferRelativeResize="0"/>
          <p:nvPr/>
        </p:nvPicPr>
        <p:blipFill>
          <a:blip r:embed="rId3">
            <a:alphaModFix/>
          </a:blip>
          <a:stretch>
            <a:fillRect/>
          </a:stretch>
        </p:blipFill>
        <p:spPr>
          <a:xfrm>
            <a:off x="6989429" y="1637580"/>
            <a:ext cx="425569" cy="249262"/>
          </a:xfrm>
          <a:prstGeom prst="rect">
            <a:avLst/>
          </a:prstGeom>
          <a:noFill/>
          <a:ln>
            <a:noFill/>
          </a:ln>
          <a:effectLst>
            <a:outerShdw blurRad="57150" dist="19050" dir="5400000" algn="bl" rotWithShape="0">
              <a:srgbClr val="000000">
                <a:alpha val="50000"/>
              </a:srgbClr>
            </a:outerShdw>
          </a:effectLst>
        </p:spPr>
      </p:pic>
      <p:pic>
        <p:nvPicPr>
          <p:cNvPr id="1310" name="Google Shape;1310;p253"/>
          <p:cNvPicPr preferRelativeResize="0"/>
          <p:nvPr/>
        </p:nvPicPr>
        <p:blipFill>
          <a:blip r:embed="rId4">
            <a:alphaModFix/>
          </a:blip>
          <a:stretch>
            <a:fillRect/>
          </a:stretch>
        </p:blipFill>
        <p:spPr>
          <a:xfrm>
            <a:off x="8118451" y="1551201"/>
            <a:ext cx="392160" cy="372900"/>
          </a:xfrm>
          <a:prstGeom prst="rect">
            <a:avLst/>
          </a:prstGeom>
          <a:noFill/>
          <a:ln>
            <a:noFill/>
          </a:ln>
          <a:effectLst>
            <a:outerShdw blurRad="57150" dist="19050" dir="5400000" algn="bl" rotWithShape="0">
              <a:srgbClr val="000000">
                <a:alpha val="50000"/>
              </a:srgbClr>
            </a:outerShdw>
          </a:effectLst>
        </p:spPr>
      </p:pic>
      <p:pic>
        <p:nvPicPr>
          <p:cNvPr id="1311" name="Google Shape;1311;p253"/>
          <p:cNvPicPr preferRelativeResize="0"/>
          <p:nvPr/>
        </p:nvPicPr>
        <p:blipFill rotWithShape="1">
          <a:blip r:embed="rId5">
            <a:alphaModFix/>
          </a:blip>
          <a:srcRect l="14411" r="14418"/>
          <a:stretch/>
        </p:blipFill>
        <p:spPr>
          <a:xfrm>
            <a:off x="7816701" y="3569552"/>
            <a:ext cx="550880" cy="993600"/>
          </a:xfrm>
          <a:prstGeom prst="rect">
            <a:avLst/>
          </a:prstGeom>
          <a:noFill/>
          <a:ln>
            <a:noFill/>
          </a:ln>
        </p:spPr>
      </p:pic>
      <p:sp>
        <p:nvSpPr>
          <p:cNvPr id="1312" name="Google Shape;1312;p253"/>
          <p:cNvSpPr txBox="1">
            <a:spLocks noGrp="1"/>
          </p:cNvSpPr>
          <p:nvPr>
            <p:ph type="ctrTitle" idx="4294967295"/>
          </p:nvPr>
        </p:nvSpPr>
        <p:spPr>
          <a:xfrm>
            <a:off x="464150" y="360425"/>
            <a:ext cx="8277900" cy="498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000"/>
              </a:spcAft>
              <a:buClr>
                <a:schemeClr val="dk1"/>
              </a:buClr>
              <a:buSzPts val="1100"/>
              <a:buFont typeface="Arial"/>
              <a:buNone/>
            </a:pPr>
            <a:r>
              <a:rPr lang="en" sz="2600"/>
              <a:t>Stackable content</a:t>
            </a:r>
            <a:r>
              <a:rPr lang="en" sz="2600" b="0">
                <a:latin typeface="Montserrat Light"/>
                <a:ea typeface="Montserrat Light"/>
                <a:cs typeface="Montserrat Light"/>
                <a:sym typeface="Montserrat Light"/>
              </a:rPr>
              <a:t> for blended learning</a:t>
            </a:r>
            <a:endParaRPr sz="2600"/>
          </a:p>
        </p:txBody>
      </p:sp>
      <p:cxnSp>
        <p:nvCxnSpPr>
          <p:cNvPr id="1313" name="Google Shape;1313;p253"/>
          <p:cNvCxnSpPr/>
          <p:nvPr/>
        </p:nvCxnSpPr>
        <p:spPr>
          <a:xfrm rot="10800000">
            <a:off x="6533950" y="2746950"/>
            <a:ext cx="1267800" cy="1028100"/>
          </a:xfrm>
          <a:prstGeom prst="straightConnector1">
            <a:avLst/>
          </a:prstGeom>
          <a:noFill/>
          <a:ln w="38100" cap="flat" cmpd="sng">
            <a:solidFill>
              <a:srgbClr val="999999"/>
            </a:solidFill>
            <a:prstDash val="solid"/>
            <a:round/>
            <a:headEnd type="none" w="med" len="med"/>
            <a:tailEnd type="stealth" w="med" len="med"/>
          </a:ln>
        </p:spPr>
      </p:cxnSp>
      <p:sp>
        <p:nvSpPr>
          <p:cNvPr id="1314" name="Google Shape;1314;p253"/>
          <p:cNvSpPr txBox="1"/>
          <p:nvPr/>
        </p:nvSpPr>
        <p:spPr>
          <a:xfrm rot="60450">
            <a:off x="5463785" y="3107153"/>
            <a:ext cx="1996209" cy="6459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4"/>
                </a:solidFill>
                <a:latin typeface="Open Sans"/>
                <a:ea typeface="Open Sans"/>
                <a:cs typeface="Open Sans"/>
                <a:sym typeface="Open Sans"/>
              </a:rPr>
              <a:t>Sub-degree certificate</a:t>
            </a:r>
            <a:endParaRPr sz="1600">
              <a:solidFill>
                <a:schemeClr val="accent4"/>
              </a:solidFill>
              <a:latin typeface="Open Sans"/>
              <a:ea typeface="Open Sans"/>
              <a:cs typeface="Open Sans"/>
              <a:sym typeface="Open Sans"/>
            </a:endParaRPr>
          </a:p>
        </p:txBody>
      </p:sp>
      <p:sp>
        <p:nvSpPr>
          <p:cNvPr id="1315" name="Google Shape;1315;p253"/>
          <p:cNvSpPr txBox="1"/>
          <p:nvPr/>
        </p:nvSpPr>
        <p:spPr>
          <a:xfrm>
            <a:off x="5104075" y="782825"/>
            <a:ext cx="2264700" cy="57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4"/>
                </a:solidFill>
                <a:latin typeface="Open Sans"/>
                <a:ea typeface="Open Sans"/>
                <a:cs typeface="Open Sans"/>
                <a:sym typeface="Open Sans"/>
              </a:rPr>
              <a:t>Credit-eligible if accepted to degree</a:t>
            </a:r>
            <a:endParaRPr sz="1600">
              <a:solidFill>
                <a:schemeClr val="accent4"/>
              </a:solidFill>
              <a:latin typeface="Open Sans"/>
              <a:ea typeface="Open Sans"/>
              <a:cs typeface="Open Sans"/>
              <a:sym typeface="Open Sans"/>
            </a:endParaRPr>
          </a:p>
        </p:txBody>
      </p:sp>
      <p:sp>
        <p:nvSpPr>
          <p:cNvPr id="1316" name="Google Shape;1316;p253"/>
          <p:cNvSpPr/>
          <p:nvPr/>
        </p:nvSpPr>
        <p:spPr>
          <a:xfrm>
            <a:off x="6263075" y="1444600"/>
            <a:ext cx="1457700" cy="1551900"/>
          </a:xfrm>
          <a:prstGeom prst="arc">
            <a:avLst>
              <a:gd name="adj1" fmla="val 10793493"/>
              <a:gd name="adj2" fmla="val 18916793"/>
            </a:avLst>
          </a:prstGeom>
          <a:noFill/>
          <a:ln w="38100" cap="flat" cmpd="sng">
            <a:solidFill>
              <a:srgbClr val="999999"/>
            </a:solidFill>
            <a:prstDash val="solid"/>
            <a:round/>
            <a:headEnd type="none"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254"/>
          <p:cNvSpPr txBox="1"/>
          <p:nvPr/>
        </p:nvSpPr>
        <p:spPr>
          <a:xfrm>
            <a:off x="1115150" y="3565700"/>
            <a:ext cx="1003200" cy="3729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Projects</a:t>
            </a:r>
            <a:endParaRPr b="1" i="1" u="none" strike="noStrike" cap="none">
              <a:solidFill>
                <a:srgbClr val="FFFFFF"/>
              </a:solidFill>
              <a:latin typeface="Open Sans"/>
              <a:ea typeface="Open Sans"/>
              <a:cs typeface="Open Sans"/>
              <a:sym typeface="Open Sans"/>
            </a:endParaRPr>
          </a:p>
        </p:txBody>
      </p:sp>
      <p:sp>
        <p:nvSpPr>
          <p:cNvPr id="1322" name="Google Shape;1322;p254"/>
          <p:cNvSpPr txBox="1"/>
          <p:nvPr/>
        </p:nvSpPr>
        <p:spPr>
          <a:xfrm>
            <a:off x="2470607" y="3142018"/>
            <a:ext cx="1132200" cy="385800"/>
          </a:xfrm>
          <a:prstGeom prst="rect">
            <a:avLst/>
          </a:prstGeom>
          <a:solidFill>
            <a:srgbClr val="F1C232"/>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Courses</a:t>
            </a:r>
            <a:endParaRPr b="1" i="1" u="none" strike="noStrike" cap="none">
              <a:solidFill>
                <a:srgbClr val="FFFFFF"/>
              </a:solidFill>
              <a:latin typeface="Open Sans"/>
              <a:ea typeface="Open Sans"/>
              <a:cs typeface="Open Sans"/>
              <a:sym typeface="Open Sans"/>
            </a:endParaRPr>
          </a:p>
        </p:txBody>
      </p:sp>
      <p:sp>
        <p:nvSpPr>
          <p:cNvPr id="1323" name="Google Shape;1323;p254"/>
          <p:cNvSpPr txBox="1"/>
          <p:nvPr/>
        </p:nvSpPr>
        <p:spPr>
          <a:xfrm>
            <a:off x="3858981" y="2704318"/>
            <a:ext cx="1524300" cy="384000"/>
          </a:xfrm>
          <a:prstGeom prst="rect">
            <a:avLst/>
          </a:prstGeom>
          <a:solidFill>
            <a:srgbClr val="FB6C76"/>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Specializations</a:t>
            </a:r>
            <a:endParaRPr b="1" i="1" u="none" strike="noStrike" cap="none">
              <a:solidFill>
                <a:srgbClr val="FFFFFF"/>
              </a:solidFill>
              <a:latin typeface="Open Sans"/>
              <a:ea typeface="Open Sans"/>
              <a:cs typeface="Open Sans"/>
              <a:sym typeface="Open Sans"/>
            </a:endParaRPr>
          </a:p>
        </p:txBody>
      </p:sp>
      <p:sp>
        <p:nvSpPr>
          <p:cNvPr id="1324" name="Google Shape;1324;p254"/>
          <p:cNvSpPr txBox="1"/>
          <p:nvPr/>
        </p:nvSpPr>
        <p:spPr>
          <a:xfrm>
            <a:off x="5584675" y="2222091"/>
            <a:ext cx="1303500" cy="3840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Certificates</a:t>
            </a:r>
            <a:endParaRPr b="1" i="1" u="none" strike="noStrike" cap="none">
              <a:solidFill>
                <a:srgbClr val="FFFFFF"/>
              </a:solidFill>
              <a:latin typeface="Open Sans"/>
              <a:ea typeface="Open Sans"/>
              <a:cs typeface="Open Sans"/>
              <a:sym typeface="Open Sans"/>
            </a:endParaRPr>
          </a:p>
        </p:txBody>
      </p:sp>
      <p:sp>
        <p:nvSpPr>
          <p:cNvPr id="1325" name="Google Shape;1325;p254"/>
          <p:cNvSpPr txBox="1"/>
          <p:nvPr/>
        </p:nvSpPr>
        <p:spPr>
          <a:xfrm>
            <a:off x="7194901" y="1805716"/>
            <a:ext cx="1031100" cy="375000"/>
          </a:xfrm>
          <a:prstGeom prst="rect">
            <a:avLst/>
          </a:prstGeom>
          <a:solidFill>
            <a:srgbClr val="2710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Degrees</a:t>
            </a:r>
            <a:endParaRPr b="1" i="1" u="none" strike="noStrike" cap="none">
              <a:solidFill>
                <a:srgbClr val="FFFFFF"/>
              </a:solidFill>
              <a:latin typeface="Open Sans"/>
              <a:ea typeface="Open Sans"/>
              <a:cs typeface="Open Sans"/>
              <a:sym typeface="Open Sans"/>
            </a:endParaRPr>
          </a:p>
        </p:txBody>
      </p:sp>
      <p:pic>
        <p:nvPicPr>
          <p:cNvPr id="1326" name="Google Shape;1326;p254"/>
          <p:cNvPicPr preferRelativeResize="0"/>
          <p:nvPr/>
        </p:nvPicPr>
        <p:blipFill>
          <a:blip r:embed="rId3">
            <a:alphaModFix/>
          </a:blip>
          <a:stretch>
            <a:fillRect/>
          </a:stretch>
        </p:blipFill>
        <p:spPr>
          <a:xfrm>
            <a:off x="902865" y="3398059"/>
            <a:ext cx="425569" cy="249262"/>
          </a:xfrm>
          <a:prstGeom prst="rect">
            <a:avLst/>
          </a:prstGeom>
          <a:noFill/>
          <a:ln>
            <a:noFill/>
          </a:ln>
          <a:effectLst>
            <a:outerShdw blurRad="57150" dist="19050" dir="5400000" algn="bl" rotWithShape="0">
              <a:srgbClr val="000000">
                <a:alpha val="50000"/>
              </a:srgbClr>
            </a:outerShdw>
          </a:effectLst>
        </p:spPr>
      </p:pic>
      <p:pic>
        <p:nvPicPr>
          <p:cNvPr id="1327" name="Google Shape;1327;p254"/>
          <p:cNvPicPr preferRelativeResize="0"/>
          <p:nvPr/>
        </p:nvPicPr>
        <p:blipFill>
          <a:blip r:embed="rId3">
            <a:alphaModFix/>
          </a:blip>
          <a:stretch>
            <a:fillRect/>
          </a:stretch>
        </p:blipFill>
        <p:spPr>
          <a:xfrm>
            <a:off x="2258565" y="2965850"/>
            <a:ext cx="425569" cy="249262"/>
          </a:xfrm>
          <a:prstGeom prst="rect">
            <a:avLst/>
          </a:prstGeom>
          <a:noFill/>
          <a:ln>
            <a:noFill/>
          </a:ln>
          <a:effectLst>
            <a:outerShdw blurRad="57150" dist="19050" dir="5400000" algn="bl" rotWithShape="0">
              <a:srgbClr val="000000">
                <a:alpha val="50000"/>
              </a:srgbClr>
            </a:outerShdw>
          </a:effectLst>
        </p:spPr>
      </p:pic>
      <p:pic>
        <p:nvPicPr>
          <p:cNvPr id="1328" name="Google Shape;1328;p254"/>
          <p:cNvPicPr preferRelativeResize="0"/>
          <p:nvPr/>
        </p:nvPicPr>
        <p:blipFill>
          <a:blip r:embed="rId3">
            <a:alphaModFix/>
          </a:blip>
          <a:stretch>
            <a:fillRect/>
          </a:stretch>
        </p:blipFill>
        <p:spPr>
          <a:xfrm>
            <a:off x="3648315" y="2533665"/>
            <a:ext cx="425569" cy="249262"/>
          </a:xfrm>
          <a:prstGeom prst="rect">
            <a:avLst/>
          </a:prstGeom>
          <a:noFill/>
          <a:ln>
            <a:noFill/>
          </a:ln>
          <a:effectLst>
            <a:outerShdw blurRad="57150" dist="19050" dir="5400000" algn="bl" rotWithShape="0">
              <a:srgbClr val="000000">
                <a:alpha val="50000"/>
              </a:srgbClr>
            </a:outerShdw>
          </a:effectLst>
        </p:spPr>
      </p:pic>
      <p:pic>
        <p:nvPicPr>
          <p:cNvPr id="1329" name="Google Shape;1329;p254"/>
          <p:cNvPicPr preferRelativeResize="0"/>
          <p:nvPr/>
        </p:nvPicPr>
        <p:blipFill>
          <a:blip r:embed="rId3">
            <a:alphaModFix/>
          </a:blip>
          <a:stretch>
            <a:fillRect/>
          </a:stretch>
        </p:blipFill>
        <p:spPr>
          <a:xfrm>
            <a:off x="5371581" y="2054064"/>
            <a:ext cx="425569" cy="249262"/>
          </a:xfrm>
          <a:prstGeom prst="rect">
            <a:avLst/>
          </a:prstGeom>
          <a:noFill/>
          <a:ln>
            <a:noFill/>
          </a:ln>
          <a:effectLst>
            <a:outerShdw blurRad="57150" dist="19050" dir="5400000" algn="bl" rotWithShape="0">
              <a:srgbClr val="000000">
                <a:alpha val="50000"/>
              </a:srgbClr>
            </a:outerShdw>
          </a:effectLst>
        </p:spPr>
      </p:pic>
      <p:pic>
        <p:nvPicPr>
          <p:cNvPr id="1330" name="Google Shape;1330;p254"/>
          <p:cNvPicPr preferRelativeResize="0"/>
          <p:nvPr/>
        </p:nvPicPr>
        <p:blipFill>
          <a:blip r:embed="rId3">
            <a:alphaModFix/>
          </a:blip>
          <a:stretch>
            <a:fillRect/>
          </a:stretch>
        </p:blipFill>
        <p:spPr>
          <a:xfrm>
            <a:off x="6989429" y="1637580"/>
            <a:ext cx="425569" cy="249262"/>
          </a:xfrm>
          <a:prstGeom prst="rect">
            <a:avLst/>
          </a:prstGeom>
          <a:noFill/>
          <a:ln>
            <a:noFill/>
          </a:ln>
          <a:effectLst>
            <a:outerShdw blurRad="57150" dist="19050" dir="5400000" algn="bl" rotWithShape="0">
              <a:srgbClr val="000000">
                <a:alpha val="50000"/>
              </a:srgbClr>
            </a:outerShdw>
          </a:effectLst>
        </p:spPr>
      </p:pic>
      <p:pic>
        <p:nvPicPr>
          <p:cNvPr id="1331" name="Google Shape;1331;p254"/>
          <p:cNvPicPr preferRelativeResize="0"/>
          <p:nvPr/>
        </p:nvPicPr>
        <p:blipFill>
          <a:blip r:embed="rId4">
            <a:alphaModFix/>
          </a:blip>
          <a:stretch>
            <a:fillRect/>
          </a:stretch>
        </p:blipFill>
        <p:spPr>
          <a:xfrm>
            <a:off x="8118451" y="1551201"/>
            <a:ext cx="392160" cy="372900"/>
          </a:xfrm>
          <a:prstGeom prst="rect">
            <a:avLst/>
          </a:prstGeom>
          <a:noFill/>
          <a:ln>
            <a:noFill/>
          </a:ln>
          <a:effectLst>
            <a:outerShdw blurRad="57150" dist="19050" dir="5400000" algn="bl" rotWithShape="0">
              <a:srgbClr val="000000">
                <a:alpha val="50000"/>
              </a:srgbClr>
            </a:outerShdw>
          </a:effectLst>
        </p:spPr>
      </p:pic>
      <p:pic>
        <p:nvPicPr>
          <p:cNvPr id="1332" name="Google Shape;1332;p254"/>
          <p:cNvPicPr preferRelativeResize="0"/>
          <p:nvPr/>
        </p:nvPicPr>
        <p:blipFill rotWithShape="1">
          <a:blip r:embed="rId5">
            <a:alphaModFix/>
          </a:blip>
          <a:srcRect l="14411" r="14418"/>
          <a:stretch/>
        </p:blipFill>
        <p:spPr>
          <a:xfrm>
            <a:off x="7816701" y="3569552"/>
            <a:ext cx="550880" cy="993600"/>
          </a:xfrm>
          <a:prstGeom prst="rect">
            <a:avLst/>
          </a:prstGeom>
          <a:noFill/>
          <a:ln>
            <a:noFill/>
          </a:ln>
        </p:spPr>
      </p:pic>
      <p:sp>
        <p:nvSpPr>
          <p:cNvPr id="1333" name="Google Shape;1333;p254"/>
          <p:cNvSpPr txBox="1">
            <a:spLocks noGrp="1"/>
          </p:cNvSpPr>
          <p:nvPr>
            <p:ph type="ctrTitle" idx="4294967295"/>
          </p:nvPr>
        </p:nvSpPr>
        <p:spPr>
          <a:xfrm>
            <a:off x="464150" y="360425"/>
            <a:ext cx="8277900" cy="498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000"/>
              </a:spcAft>
              <a:buClr>
                <a:schemeClr val="dk1"/>
              </a:buClr>
              <a:buSzPts val="1100"/>
              <a:buFont typeface="Arial"/>
              <a:buNone/>
            </a:pPr>
            <a:r>
              <a:rPr lang="en" sz="2600"/>
              <a:t>Stackable content</a:t>
            </a:r>
            <a:r>
              <a:rPr lang="en" sz="2600" b="0">
                <a:latin typeface="Montserrat Light"/>
                <a:ea typeface="Montserrat Light"/>
                <a:cs typeface="Montserrat Light"/>
                <a:sym typeface="Montserrat Light"/>
              </a:rPr>
              <a:t> for blended learning</a:t>
            </a:r>
            <a:endParaRPr sz="2600"/>
          </a:p>
        </p:txBody>
      </p:sp>
      <p:cxnSp>
        <p:nvCxnSpPr>
          <p:cNvPr id="1334" name="Google Shape;1334;p254"/>
          <p:cNvCxnSpPr/>
          <p:nvPr/>
        </p:nvCxnSpPr>
        <p:spPr>
          <a:xfrm rot="10800000">
            <a:off x="7969529" y="2296515"/>
            <a:ext cx="84000" cy="1225800"/>
          </a:xfrm>
          <a:prstGeom prst="straightConnector1">
            <a:avLst/>
          </a:prstGeom>
          <a:noFill/>
          <a:ln w="38100" cap="flat" cmpd="sng">
            <a:solidFill>
              <a:srgbClr val="999999"/>
            </a:solidFill>
            <a:prstDash val="solid"/>
            <a:round/>
            <a:headEnd type="none" w="med" len="med"/>
            <a:tailEnd type="stealth"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7"/>
        <p:cNvGrpSpPr/>
        <p:nvPr/>
      </p:nvGrpSpPr>
      <p:grpSpPr>
        <a:xfrm>
          <a:off x="0" y="0"/>
          <a:ext cx="0" cy="0"/>
          <a:chOff x="0" y="0"/>
          <a:chExt cx="0" cy="0"/>
        </a:xfrm>
      </p:grpSpPr>
      <p:sp>
        <p:nvSpPr>
          <p:cNvPr id="748" name="Google Shape;748;p210"/>
          <p:cNvSpPr/>
          <p:nvPr/>
        </p:nvSpPr>
        <p:spPr>
          <a:xfrm>
            <a:off x="841550" y="3424850"/>
            <a:ext cx="1215300" cy="1215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9" name="Google Shape;749;p210"/>
          <p:cNvPicPr preferRelativeResize="0"/>
          <p:nvPr/>
        </p:nvPicPr>
        <p:blipFill rotWithShape="1">
          <a:blip r:embed="rId3">
            <a:alphaModFix/>
          </a:blip>
          <a:srcRect l="855" r="855"/>
          <a:stretch/>
        </p:blipFill>
        <p:spPr>
          <a:xfrm>
            <a:off x="872696" y="3452766"/>
            <a:ext cx="1157100" cy="1157100"/>
          </a:xfrm>
          <a:prstGeom prst="ellipse">
            <a:avLst/>
          </a:prstGeom>
          <a:noFill/>
          <a:ln>
            <a:noFill/>
          </a:ln>
        </p:spPr>
      </p:pic>
      <p:sp>
        <p:nvSpPr>
          <p:cNvPr id="750" name="Google Shape;750;p210"/>
          <p:cNvSpPr txBox="1"/>
          <p:nvPr/>
        </p:nvSpPr>
        <p:spPr>
          <a:xfrm>
            <a:off x="2187275" y="3669675"/>
            <a:ext cx="3132000" cy="94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500" b="1">
                <a:solidFill>
                  <a:schemeClr val="lt2"/>
                </a:solidFill>
                <a:latin typeface="Montserrat"/>
                <a:ea typeface="Montserrat"/>
                <a:cs typeface="Montserrat"/>
                <a:sym typeface="Montserrat"/>
              </a:rPr>
              <a:t>Gary W. Matkin, Ph.D.</a:t>
            </a:r>
            <a:endParaRPr sz="1500" b="1">
              <a:solidFill>
                <a:schemeClr val="lt2"/>
              </a:solidFill>
              <a:latin typeface="Montserrat"/>
              <a:ea typeface="Montserrat"/>
              <a:cs typeface="Montserrat"/>
              <a:sym typeface="Montserrat"/>
            </a:endParaRPr>
          </a:p>
          <a:p>
            <a:pPr marL="0" lvl="0" indent="0" algn="l" rtl="0">
              <a:spcBef>
                <a:spcPts val="0"/>
              </a:spcBef>
              <a:spcAft>
                <a:spcPts val="0"/>
              </a:spcAft>
              <a:buNone/>
            </a:pPr>
            <a:r>
              <a:rPr lang="en" sz="1200">
                <a:solidFill>
                  <a:schemeClr val="lt2"/>
                </a:solidFill>
                <a:latin typeface="Montserrat"/>
                <a:ea typeface="Montserrat"/>
                <a:cs typeface="Montserrat"/>
                <a:sym typeface="Montserrat"/>
              </a:rPr>
              <a:t>Dean, Continuing Education</a:t>
            </a:r>
            <a:endParaRPr sz="1200">
              <a:solidFill>
                <a:schemeClr val="lt2"/>
              </a:solidFill>
              <a:latin typeface="Montserrat"/>
              <a:ea typeface="Montserrat"/>
              <a:cs typeface="Montserrat"/>
              <a:sym typeface="Montserrat"/>
            </a:endParaRPr>
          </a:p>
          <a:p>
            <a:pPr marL="0" lvl="0" indent="0" algn="l" rtl="0">
              <a:spcBef>
                <a:spcPts val="0"/>
              </a:spcBef>
              <a:spcAft>
                <a:spcPts val="0"/>
              </a:spcAft>
              <a:buNone/>
            </a:pPr>
            <a:r>
              <a:rPr lang="en" sz="1200">
                <a:solidFill>
                  <a:schemeClr val="lt2"/>
                </a:solidFill>
                <a:latin typeface="Montserrat"/>
                <a:ea typeface="Montserrat"/>
                <a:cs typeface="Montserrat"/>
                <a:sym typeface="Montserrat"/>
              </a:rPr>
              <a:t>Vice Provost, Career Pathways</a:t>
            </a:r>
            <a:endParaRPr sz="1200">
              <a:solidFill>
                <a:schemeClr val="lt2"/>
              </a:solidFill>
              <a:latin typeface="Montserrat"/>
              <a:ea typeface="Montserrat"/>
              <a:cs typeface="Montserrat"/>
              <a:sym typeface="Montserrat"/>
            </a:endParaRPr>
          </a:p>
          <a:p>
            <a:pPr marL="0" lvl="0" indent="0" algn="l" rtl="0">
              <a:spcBef>
                <a:spcPts val="0"/>
              </a:spcBef>
              <a:spcAft>
                <a:spcPts val="0"/>
              </a:spcAft>
              <a:buNone/>
            </a:pPr>
            <a:r>
              <a:rPr lang="en" sz="1200">
                <a:solidFill>
                  <a:schemeClr val="lt2"/>
                </a:solidFill>
                <a:latin typeface="Montserrat"/>
                <a:ea typeface="Montserrat"/>
                <a:cs typeface="Montserrat"/>
                <a:sym typeface="Montserrat"/>
              </a:rPr>
              <a:t>University of California, Irvine</a:t>
            </a:r>
            <a:endParaRPr sz="1200">
              <a:solidFill>
                <a:schemeClr val="lt2"/>
              </a:solidFill>
              <a:latin typeface="Montserrat"/>
              <a:ea typeface="Montserrat"/>
              <a:cs typeface="Montserrat"/>
              <a:sym typeface="Montserrat"/>
            </a:endParaRPr>
          </a:p>
          <a:p>
            <a:pPr marL="0" lvl="0" indent="0" algn="l" rtl="0">
              <a:spcBef>
                <a:spcPts val="0"/>
              </a:spcBef>
              <a:spcAft>
                <a:spcPts val="0"/>
              </a:spcAft>
              <a:buNone/>
            </a:pPr>
            <a:endParaRPr sz="1200" b="1">
              <a:solidFill>
                <a:schemeClr val="lt2"/>
              </a:solidFill>
              <a:latin typeface="Montserrat"/>
              <a:ea typeface="Montserrat"/>
              <a:cs typeface="Montserrat"/>
              <a:sym typeface="Montserrat"/>
            </a:endParaRPr>
          </a:p>
        </p:txBody>
      </p:sp>
      <p:sp>
        <p:nvSpPr>
          <p:cNvPr id="751" name="Google Shape;751;p210"/>
          <p:cNvSpPr txBox="1"/>
          <p:nvPr/>
        </p:nvSpPr>
        <p:spPr>
          <a:xfrm>
            <a:off x="729600" y="1054950"/>
            <a:ext cx="7684800" cy="1776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2700" b="1">
                <a:solidFill>
                  <a:schemeClr val="lt2"/>
                </a:solidFill>
                <a:latin typeface="Montserrat"/>
                <a:ea typeface="Montserrat"/>
                <a:cs typeface="Montserrat"/>
                <a:sym typeface="Montserrat"/>
              </a:rPr>
              <a:t>How Innovative Universities Prepare Students for the Rapidly Changing Workplace</a:t>
            </a:r>
            <a:endParaRPr sz="2700" b="1">
              <a:solidFill>
                <a:schemeClr val="lt2"/>
              </a:solidFill>
              <a:latin typeface="Montserrat"/>
              <a:ea typeface="Montserrat"/>
              <a:cs typeface="Montserrat"/>
              <a:sym typeface="Montserra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255"/>
          <p:cNvSpPr txBox="1"/>
          <p:nvPr/>
        </p:nvSpPr>
        <p:spPr>
          <a:xfrm>
            <a:off x="1115150" y="3565700"/>
            <a:ext cx="1003200" cy="3729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Projects</a:t>
            </a:r>
            <a:endParaRPr b="1" i="1" u="none" strike="noStrike" cap="none">
              <a:solidFill>
                <a:srgbClr val="FFFFFF"/>
              </a:solidFill>
              <a:latin typeface="Open Sans"/>
              <a:ea typeface="Open Sans"/>
              <a:cs typeface="Open Sans"/>
              <a:sym typeface="Open Sans"/>
            </a:endParaRPr>
          </a:p>
        </p:txBody>
      </p:sp>
      <p:sp>
        <p:nvSpPr>
          <p:cNvPr id="1340" name="Google Shape;1340;p255"/>
          <p:cNvSpPr txBox="1"/>
          <p:nvPr/>
        </p:nvSpPr>
        <p:spPr>
          <a:xfrm>
            <a:off x="2470607" y="3142018"/>
            <a:ext cx="1132200" cy="385800"/>
          </a:xfrm>
          <a:prstGeom prst="rect">
            <a:avLst/>
          </a:prstGeom>
          <a:solidFill>
            <a:srgbClr val="F1C232"/>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Courses</a:t>
            </a:r>
            <a:endParaRPr b="1" i="1" u="none" strike="noStrike" cap="none">
              <a:solidFill>
                <a:srgbClr val="FFFFFF"/>
              </a:solidFill>
              <a:latin typeface="Open Sans"/>
              <a:ea typeface="Open Sans"/>
              <a:cs typeface="Open Sans"/>
              <a:sym typeface="Open Sans"/>
            </a:endParaRPr>
          </a:p>
        </p:txBody>
      </p:sp>
      <p:sp>
        <p:nvSpPr>
          <p:cNvPr id="1341" name="Google Shape;1341;p255"/>
          <p:cNvSpPr txBox="1"/>
          <p:nvPr/>
        </p:nvSpPr>
        <p:spPr>
          <a:xfrm>
            <a:off x="3858981" y="2704318"/>
            <a:ext cx="1524300" cy="384000"/>
          </a:xfrm>
          <a:prstGeom prst="rect">
            <a:avLst/>
          </a:prstGeom>
          <a:solidFill>
            <a:srgbClr val="FB6C76"/>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Specializations</a:t>
            </a:r>
            <a:endParaRPr b="1" i="1" u="none" strike="noStrike" cap="none">
              <a:solidFill>
                <a:srgbClr val="FFFFFF"/>
              </a:solidFill>
              <a:latin typeface="Open Sans"/>
              <a:ea typeface="Open Sans"/>
              <a:cs typeface="Open Sans"/>
              <a:sym typeface="Open Sans"/>
            </a:endParaRPr>
          </a:p>
        </p:txBody>
      </p:sp>
      <p:sp>
        <p:nvSpPr>
          <p:cNvPr id="1342" name="Google Shape;1342;p255"/>
          <p:cNvSpPr txBox="1"/>
          <p:nvPr/>
        </p:nvSpPr>
        <p:spPr>
          <a:xfrm>
            <a:off x="5584675" y="2222091"/>
            <a:ext cx="1303500" cy="3840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Certificates</a:t>
            </a:r>
            <a:endParaRPr b="1" i="1" u="none" strike="noStrike" cap="none">
              <a:solidFill>
                <a:srgbClr val="FFFFFF"/>
              </a:solidFill>
              <a:latin typeface="Open Sans"/>
              <a:ea typeface="Open Sans"/>
              <a:cs typeface="Open Sans"/>
              <a:sym typeface="Open Sans"/>
            </a:endParaRPr>
          </a:p>
        </p:txBody>
      </p:sp>
      <p:sp>
        <p:nvSpPr>
          <p:cNvPr id="1343" name="Google Shape;1343;p255"/>
          <p:cNvSpPr txBox="1"/>
          <p:nvPr/>
        </p:nvSpPr>
        <p:spPr>
          <a:xfrm>
            <a:off x="7194901" y="1805716"/>
            <a:ext cx="1031100" cy="375000"/>
          </a:xfrm>
          <a:prstGeom prst="rect">
            <a:avLst/>
          </a:prstGeom>
          <a:solidFill>
            <a:srgbClr val="2710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Degrees</a:t>
            </a:r>
            <a:endParaRPr b="1" i="1" u="none" strike="noStrike" cap="none">
              <a:solidFill>
                <a:srgbClr val="FFFFFF"/>
              </a:solidFill>
              <a:latin typeface="Open Sans"/>
              <a:ea typeface="Open Sans"/>
              <a:cs typeface="Open Sans"/>
              <a:sym typeface="Open Sans"/>
            </a:endParaRPr>
          </a:p>
        </p:txBody>
      </p:sp>
      <p:pic>
        <p:nvPicPr>
          <p:cNvPr id="1344" name="Google Shape;1344;p255"/>
          <p:cNvPicPr preferRelativeResize="0"/>
          <p:nvPr/>
        </p:nvPicPr>
        <p:blipFill>
          <a:blip r:embed="rId3">
            <a:alphaModFix/>
          </a:blip>
          <a:stretch>
            <a:fillRect/>
          </a:stretch>
        </p:blipFill>
        <p:spPr>
          <a:xfrm>
            <a:off x="902865" y="3398059"/>
            <a:ext cx="425569" cy="249262"/>
          </a:xfrm>
          <a:prstGeom prst="rect">
            <a:avLst/>
          </a:prstGeom>
          <a:noFill/>
          <a:ln>
            <a:noFill/>
          </a:ln>
          <a:effectLst>
            <a:outerShdw blurRad="57150" dist="19050" dir="5400000" algn="bl" rotWithShape="0">
              <a:srgbClr val="000000">
                <a:alpha val="50000"/>
              </a:srgbClr>
            </a:outerShdw>
          </a:effectLst>
        </p:spPr>
      </p:pic>
      <p:pic>
        <p:nvPicPr>
          <p:cNvPr id="1345" name="Google Shape;1345;p255"/>
          <p:cNvPicPr preferRelativeResize="0"/>
          <p:nvPr/>
        </p:nvPicPr>
        <p:blipFill>
          <a:blip r:embed="rId3">
            <a:alphaModFix/>
          </a:blip>
          <a:stretch>
            <a:fillRect/>
          </a:stretch>
        </p:blipFill>
        <p:spPr>
          <a:xfrm>
            <a:off x="2258565" y="2965850"/>
            <a:ext cx="425569" cy="249262"/>
          </a:xfrm>
          <a:prstGeom prst="rect">
            <a:avLst/>
          </a:prstGeom>
          <a:noFill/>
          <a:ln>
            <a:noFill/>
          </a:ln>
          <a:effectLst>
            <a:outerShdw blurRad="57150" dist="19050" dir="5400000" algn="bl" rotWithShape="0">
              <a:srgbClr val="000000">
                <a:alpha val="50000"/>
              </a:srgbClr>
            </a:outerShdw>
          </a:effectLst>
        </p:spPr>
      </p:pic>
      <p:pic>
        <p:nvPicPr>
          <p:cNvPr id="1346" name="Google Shape;1346;p255"/>
          <p:cNvPicPr preferRelativeResize="0"/>
          <p:nvPr/>
        </p:nvPicPr>
        <p:blipFill>
          <a:blip r:embed="rId3">
            <a:alphaModFix/>
          </a:blip>
          <a:stretch>
            <a:fillRect/>
          </a:stretch>
        </p:blipFill>
        <p:spPr>
          <a:xfrm>
            <a:off x="3648315" y="2533665"/>
            <a:ext cx="425569" cy="249262"/>
          </a:xfrm>
          <a:prstGeom prst="rect">
            <a:avLst/>
          </a:prstGeom>
          <a:noFill/>
          <a:ln>
            <a:noFill/>
          </a:ln>
          <a:effectLst>
            <a:outerShdw blurRad="57150" dist="19050" dir="5400000" algn="bl" rotWithShape="0">
              <a:srgbClr val="000000">
                <a:alpha val="50000"/>
              </a:srgbClr>
            </a:outerShdw>
          </a:effectLst>
        </p:spPr>
      </p:pic>
      <p:pic>
        <p:nvPicPr>
          <p:cNvPr id="1347" name="Google Shape;1347;p255"/>
          <p:cNvPicPr preferRelativeResize="0"/>
          <p:nvPr/>
        </p:nvPicPr>
        <p:blipFill>
          <a:blip r:embed="rId3">
            <a:alphaModFix/>
          </a:blip>
          <a:stretch>
            <a:fillRect/>
          </a:stretch>
        </p:blipFill>
        <p:spPr>
          <a:xfrm>
            <a:off x="5371581" y="2054064"/>
            <a:ext cx="425569" cy="249262"/>
          </a:xfrm>
          <a:prstGeom prst="rect">
            <a:avLst/>
          </a:prstGeom>
          <a:noFill/>
          <a:ln>
            <a:noFill/>
          </a:ln>
          <a:effectLst>
            <a:outerShdw blurRad="57150" dist="19050" dir="5400000" algn="bl" rotWithShape="0">
              <a:srgbClr val="000000">
                <a:alpha val="50000"/>
              </a:srgbClr>
            </a:outerShdw>
          </a:effectLst>
        </p:spPr>
      </p:pic>
      <p:pic>
        <p:nvPicPr>
          <p:cNvPr id="1348" name="Google Shape;1348;p255"/>
          <p:cNvPicPr preferRelativeResize="0"/>
          <p:nvPr/>
        </p:nvPicPr>
        <p:blipFill>
          <a:blip r:embed="rId3">
            <a:alphaModFix/>
          </a:blip>
          <a:stretch>
            <a:fillRect/>
          </a:stretch>
        </p:blipFill>
        <p:spPr>
          <a:xfrm>
            <a:off x="6989429" y="1637580"/>
            <a:ext cx="425569" cy="249262"/>
          </a:xfrm>
          <a:prstGeom prst="rect">
            <a:avLst/>
          </a:prstGeom>
          <a:noFill/>
          <a:ln>
            <a:noFill/>
          </a:ln>
          <a:effectLst>
            <a:outerShdw blurRad="57150" dist="19050" dir="5400000" algn="bl" rotWithShape="0">
              <a:srgbClr val="000000">
                <a:alpha val="50000"/>
              </a:srgbClr>
            </a:outerShdw>
          </a:effectLst>
        </p:spPr>
      </p:pic>
      <p:pic>
        <p:nvPicPr>
          <p:cNvPr id="1349" name="Google Shape;1349;p255"/>
          <p:cNvPicPr preferRelativeResize="0"/>
          <p:nvPr/>
        </p:nvPicPr>
        <p:blipFill>
          <a:blip r:embed="rId4">
            <a:alphaModFix/>
          </a:blip>
          <a:stretch>
            <a:fillRect/>
          </a:stretch>
        </p:blipFill>
        <p:spPr>
          <a:xfrm>
            <a:off x="8118451" y="1551201"/>
            <a:ext cx="392160" cy="372900"/>
          </a:xfrm>
          <a:prstGeom prst="rect">
            <a:avLst/>
          </a:prstGeom>
          <a:noFill/>
          <a:ln>
            <a:noFill/>
          </a:ln>
          <a:effectLst>
            <a:outerShdw blurRad="57150" dist="19050" dir="5400000" algn="bl" rotWithShape="0">
              <a:srgbClr val="000000">
                <a:alpha val="50000"/>
              </a:srgbClr>
            </a:outerShdw>
          </a:effectLst>
        </p:spPr>
      </p:pic>
      <p:pic>
        <p:nvPicPr>
          <p:cNvPr id="1350" name="Google Shape;1350;p255"/>
          <p:cNvPicPr preferRelativeResize="0"/>
          <p:nvPr/>
        </p:nvPicPr>
        <p:blipFill rotWithShape="1">
          <a:blip r:embed="rId5">
            <a:alphaModFix/>
          </a:blip>
          <a:srcRect l="14411" r="14418"/>
          <a:stretch/>
        </p:blipFill>
        <p:spPr>
          <a:xfrm>
            <a:off x="7816701" y="3569552"/>
            <a:ext cx="550880" cy="993600"/>
          </a:xfrm>
          <a:prstGeom prst="rect">
            <a:avLst/>
          </a:prstGeom>
          <a:noFill/>
          <a:ln>
            <a:noFill/>
          </a:ln>
        </p:spPr>
      </p:pic>
      <p:sp>
        <p:nvSpPr>
          <p:cNvPr id="1351" name="Google Shape;1351;p255"/>
          <p:cNvSpPr txBox="1">
            <a:spLocks noGrp="1"/>
          </p:cNvSpPr>
          <p:nvPr>
            <p:ph type="ctrTitle" idx="4294967295"/>
          </p:nvPr>
        </p:nvSpPr>
        <p:spPr>
          <a:xfrm>
            <a:off x="464150" y="360425"/>
            <a:ext cx="8277900" cy="498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000"/>
              </a:spcAft>
              <a:buClr>
                <a:schemeClr val="dk1"/>
              </a:buClr>
              <a:buSzPts val="1100"/>
              <a:buFont typeface="Arial"/>
              <a:buNone/>
            </a:pPr>
            <a:r>
              <a:rPr lang="en" sz="2600"/>
              <a:t>Stackable content</a:t>
            </a:r>
            <a:r>
              <a:rPr lang="en" sz="2600" b="0">
                <a:latin typeface="Montserrat Light"/>
                <a:ea typeface="Montserrat Light"/>
                <a:cs typeface="Montserrat Light"/>
                <a:sym typeface="Montserrat Light"/>
              </a:rPr>
              <a:t> for blended learning</a:t>
            </a:r>
            <a:endParaRPr sz="2600"/>
          </a:p>
        </p:txBody>
      </p:sp>
      <p:cxnSp>
        <p:nvCxnSpPr>
          <p:cNvPr id="1352" name="Google Shape;1352;p255"/>
          <p:cNvCxnSpPr/>
          <p:nvPr/>
        </p:nvCxnSpPr>
        <p:spPr>
          <a:xfrm rot="10800000">
            <a:off x="7969529" y="2296515"/>
            <a:ext cx="84000" cy="1225800"/>
          </a:xfrm>
          <a:prstGeom prst="straightConnector1">
            <a:avLst/>
          </a:prstGeom>
          <a:noFill/>
          <a:ln w="38100" cap="flat" cmpd="sng">
            <a:solidFill>
              <a:srgbClr val="999999"/>
            </a:solidFill>
            <a:prstDash val="solid"/>
            <a:round/>
            <a:headEnd type="none" w="med" len="med"/>
            <a:tailEnd type="stealth" w="med" len="med"/>
          </a:ln>
        </p:spPr>
      </p:cxnSp>
      <p:sp>
        <p:nvSpPr>
          <p:cNvPr id="1353" name="Google Shape;1353;p255"/>
          <p:cNvSpPr/>
          <p:nvPr/>
        </p:nvSpPr>
        <p:spPr>
          <a:xfrm rot="10800000">
            <a:off x="6253003" y="1368406"/>
            <a:ext cx="1457100" cy="1551900"/>
          </a:xfrm>
          <a:prstGeom prst="arc">
            <a:avLst>
              <a:gd name="adj1" fmla="val 10974481"/>
              <a:gd name="adj2" fmla="val 18916793"/>
            </a:avLst>
          </a:prstGeom>
          <a:noFill/>
          <a:ln w="38100" cap="flat" cmpd="sng">
            <a:solidFill>
              <a:srgbClr val="999999"/>
            </a:solidFill>
            <a:prstDash val="solid"/>
            <a:round/>
            <a:headEnd type="none"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256"/>
          <p:cNvSpPr txBox="1"/>
          <p:nvPr/>
        </p:nvSpPr>
        <p:spPr>
          <a:xfrm>
            <a:off x="1115150" y="3565700"/>
            <a:ext cx="1003200" cy="3729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Projects</a:t>
            </a:r>
            <a:endParaRPr b="1" i="1" u="none" strike="noStrike" cap="none">
              <a:solidFill>
                <a:srgbClr val="FFFFFF"/>
              </a:solidFill>
              <a:latin typeface="Open Sans"/>
              <a:ea typeface="Open Sans"/>
              <a:cs typeface="Open Sans"/>
              <a:sym typeface="Open Sans"/>
            </a:endParaRPr>
          </a:p>
        </p:txBody>
      </p:sp>
      <p:sp>
        <p:nvSpPr>
          <p:cNvPr id="1359" name="Google Shape;1359;p256"/>
          <p:cNvSpPr txBox="1"/>
          <p:nvPr/>
        </p:nvSpPr>
        <p:spPr>
          <a:xfrm>
            <a:off x="2470607" y="3142018"/>
            <a:ext cx="1132200" cy="385800"/>
          </a:xfrm>
          <a:prstGeom prst="rect">
            <a:avLst/>
          </a:prstGeom>
          <a:solidFill>
            <a:srgbClr val="F1C232"/>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Courses</a:t>
            </a:r>
            <a:endParaRPr b="1" i="1" u="none" strike="noStrike" cap="none">
              <a:solidFill>
                <a:srgbClr val="FFFFFF"/>
              </a:solidFill>
              <a:latin typeface="Open Sans"/>
              <a:ea typeface="Open Sans"/>
              <a:cs typeface="Open Sans"/>
              <a:sym typeface="Open Sans"/>
            </a:endParaRPr>
          </a:p>
        </p:txBody>
      </p:sp>
      <p:sp>
        <p:nvSpPr>
          <p:cNvPr id="1360" name="Google Shape;1360;p256"/>
          <p:cNvSpPr txBox="1"/>
          <p:nvPr/>
        </p:nvSpPr>
        <p:spPr>
          <a:xfrm>
            <a:off x="3858981" y="2704318"/>
            <a:ext cx="1524300" cy="384000"/>
          </a:xfrm>
          <a:prstGeom prst="rect">
            <a:avLst/>
          </a:prstGeom>
          <a:solidFill>
            <a:srgbClr val="FB6C76"/>
          </a:solidFill>
          <a:ln w="19050"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Specializations</a:t>
            </a:r>
            <a:endParaRPr b="1" i="1" u="none" strike="noStrike" cap="none">
              <a:solidFill>
                <a:srgbClr val="FFFFFF"/>
              </a:solidFill>
              <a:latin typeface="Open Sans"/>
              <a:ea typeface="Open Sans"/>
              <a:cs typeface="Open Sans"/>
              <a:sym typeface="Open Sans"/>
            </a:endParaRPr>
          </a:p>
        </p:txBody>
      </p:sp>
      <p:sp>
        <p:nvSpPr>
          <p:cNvPr id="1361" name="Google Shape;1361;p256"/>
          <p:cNvSpPr txBox="1"/>
          <p:nvPr/>
        </p:nvSpPr>
        <p:spPr>
          <a:xfrm>
            <a:off x="5584675" y="2222091"/>
            <a:ext cx="1303500" cy="384000"/>
          </a:xfrm>
          <a:prstGeom prst="rect">
            <a:avLst/>
          </a:prstGeom>
          <a:solidFill>
            <a:srgbClr val="4A86E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latin typeface="Open Sans"/>
                <a:ea typeface="Open Sans"/>
                <a:cs typeface="Open Sans"/>
                <a:sym typeface="Open Sans"/>
              </a:rPr>
              <a:t>Certificates</a:t>
            </a:r>
            <a:endParaRPr b="1" i="1" u="none" strike="noStrike" cap="none">
              <a:solidFill>
                <a:srgbClr val="FFFFFF"/>
              </a:solidFill>
              <a:latin typeface="Open Sans"/>
              <a:ea typeface="Open Sans"/>
              <a:cs typeface="Open Sans"/>
              <a:sym typeface="Open Sans"/>
            </a:endParaRPr>
          </a:p>
        </p:txBody>
      </p:sp>
      <p:sp>
        <p:nvSpPr>
          <p:cNvPr id="1362" name="Google Shape;1362;p256"/>
          <p:cNvSpPr txBox="1"/>
          <p:nvPr/>
        </p:nvSpPr>
        <p:spPr>
          <a:xfrm>
            <a:off x="7194901" y="1805716"/>
            <a:ext cx="1031100" cy="375000"/>
          </a:xfrm>
          <a:prstGeom prst="rect">
            <a:avLst/>
          </a:prstGeom>
          <a:solidFill>
            <a:srgbClr val="2710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Open Sans"/>
                <a:ea typeface="Open Sans"/>
                <a:cs typeface="Open Sans"/>
                <a:sym typeface="Open Sans"/>
              </a:rPr>
              <a:t>Degrees</a:t>
            </a:r>
            <a:endParaRPr b="1" i="1" u="none" strike="noStrike" cap="none">
              <a:solidFill>
                <a:srgbClr val="FFFFFF"/>
              </a:solidFill>
              <a:latin typeface="Open Sans"/>
              <a:ea typeface="Open Sans"/>
              <a:cs typeface="Open Sans"/>
              <a:sym typeface="Open Sans"/>
            </a:endParaRPr>
          </a:p>
        </p:txBody>
      </p:sp>
      <p:pic>
        <p:nvPicPr>
          <p:cNvPr id="1363" name="Google Shape;1363;p256"/>
          <p:cNvPicPr preferRelativeResize="0"/>
          <p:nvPr/>
        </p:nvPicPr>
        <p:blipFill>
          <a:blip r:embed="rId3">
            <a:alphaModFix/>
          </a:blip>
          <a:stretch>
            <a:fillRect/>
          </a:stretch>
        </p:blipFill>
        <p:spPr>
          <a:xfrm>
            <a:off x="902865" y="3398059"/>
            <a:ext cx="425569" cy="249262"/>
          </a:xfrm>
          <a:prstGeom prst="rect">
            <a:avLst/>
          </a:prstGeom>
          <a:noFill/>
          <a:ln>
            <a:noFill/>
          </a:ln>
          <a:effectLst>
            <a:outerShdw blurRad="57150" dist="19050" dir="5400000" algn="bl" rotWithShape="0">
              <a:srgbClr val="000000">
                <a:alpha val="50000"/>
              </a:srgbClr>
            </a:outerShdw>
          </a:effectLst>
        </p:spPr>
      </p:pic>
      <p:pic>
        <p:nvPicPr>
          <p:cNvPr id="1364" name="Google Shape;1364;p256"/>
          <p:cNvPicPr preferRelativeResize="0"/>
          <p:nvPr/>
        </p:nvPicPr>
        <p:blipFill>
          <a:blip r:embed="rId3">
            <a:alphaModFix/>
          </a:blip>
          <a:stretch>
            <a:fillRect/>
          </a:stretch>
        </p:blipFill>
        <p:spPr>
          <a:xfrm>
            <a:off x="2258565" y="2965850"/>
            <a:ext cx="425569" cy="249262"/>
          </a:xfrm>
          <a:prstGeom prst="rect">
            <a:avLst/>
          </a:prstGeom>
          <a:noFill/>
          <a:ln>
            <a:noFill/>
          </a:ln>
          <a:effectLst>
            <a:outerShdw blurRad="57150" dist="19050" dir="5400000" algn="bl" rotWithShape="0">
              <a:srgbClr val="000000">
                <a:alpha val="50000"/>
              </a:srgbClr>
            </a:outerShdw>
          </a:effectLst>
        </p:spPr>
      </p:pic>
      <p:pic>
        <p:nvPicPr>
          <p:cNvPr id="1365" name="Google Shape;1365;p256"/>
          <p:cNvPicPr preferRelativeResize="0"/>
          <p:nvPr/>
        </p:nvPicPr>
        <p:blipFill>
          <a:blip r:embed="rId3">
            <a:alphaModFix/>
          </a:blip>
          <a:stretch>
            <a:fillRect/>
          </a:stretch>
        </p:blipFill>
        <p:spPr>
          <a:xfrm>
            <a:off x="3648315" y="2533665"/>
            <a:ext cx="425569" cy="249262"/>
          </a:xfrm>
          <a:prstGeom prst="rect">
            <a:avLst/>
          </a:prstGeom>
          <a:noFill/>
          <a:ln>
            <a:noFill/>
          </a:ln>
          <a:effectLst>
            <a:outerShdw blurRad="57150" dist="19050" dir="5400000" algn="bl" rotWithShape="0">
              <a:srgbClr val="000000">
                <a:alpha val="50000"/>
              </a:srgbClr>
            </a:outerShdw>
          </a:effectLst>
        </p:spPr>
      </p:pic>
      <p:pic>
        <p:nvPicPr>
          <p:cNvPr id="1366" name="Google Shape;1366;p256"/>
          <p:cNvPicPr preferRelativeResize="0"/>
          <p:nvPr/>
        </p:nvPicPr>
        <p:blipFill>
          <a:blip r:embed="rId3">
            <a:alphaModFix/>
          </a:blip>
          <a:stretch>
            <a:fillRect/>
          </a:stretch>
        </p:blipFill>
        <p:spPr>
          <a:xfrm>
            <a:off x="5371581" y="2054064"/>
            <a:ext cx="425569" cy="249262"/>
          </a:xfrm>
          <a:prstGeom prst="rect">
            <a:avLst/>
          </a:prstGeom>
          <a:noFill/>
          <a:ln>
            <a:noFill/>
          </a:ln>
          <a:effectLst>
            <a:outerShdw blurRad="57150" dist="19050" dir="5400000" algn="bl" rotWithShape="0">
              <a:srgbClr val="000000">
                <a:alpha val="50000"/>
              </a:srgbClr>
            </a:outerShdw>
          </a:effectLst>
        </p:spPr>
      </p:pic>
      <p:pic>
        <p:nvPicPr>
          <p:cNvPr id="1367" name="Google Shape;1367;p256"/>
          <p:cNvPicPr preferRelativeResize="0"/>
          <p:nvPr/>
        </p:nvPicPr>
        <p:blipFill>
          <a:blip r:embed="rId3">
            <a:alphaModFix/>
          </a:blip>
          <a:stretch>
            <a:fillRect/>
          </a:stretch>
        </p:blipFill>
        <p:spPr>
          <a:xfrm>
            <a:off x="6989429" y="1637580"/>
            <a:ext cx="425569" cy="249262"/>
          </a:xfrm>
          <a:prstGeom prst="rect">
            <a:avLst/>
          </a:prstGeom>
          <a:noFill/>
          <a:ln>
            <a:noFill/>
          </a:ln>
          <a:effectLst>
            <a:outerShdw blurRad="57150" dist="19050" dir="5400000" algn="bl" rotWithShape="0">
              <a:srgbClr val="000000">
                <a:alpha val="50000"/>
              </a:srgbClr>
            </a:outerShdw>
          </a:effectLst>
        </p:spPr>
      </p:pic>
      <p:pic>
        <p:nvPicPr>
          <p:cNvPr id="1368" name="Google Shape;1368;p256"/>
          <p:cNvPicPr preferRelativeResize="0"/>
          <p:nvPr/>
        </p:nvPicPr>
        <p:blipFill>
          <a:blip r:embed="rId4">
            <a:alphaModFix/>
          </a:blip>
          <a:stretch>
            <a:fillRect/>
          </a:stretch>
        </p:blipFill>
        <p:spPr>
          <a:xfrm>
            <a:off x="8118451" y="1551201"/>
            <a:ext cx="392160" cy="372900"/>
          </a:xfrm>
          <a:prstGeom prst="rect">
            <a:avLst/>
          </a:prstGeom>
          <a:noFill/>
          <a:ln>
            <a:noFill/>
          </a:ln>
          <a:effectLst>
            <a:outerShdw blurRad="57150" dist="19050" dir="5400000" algn="bl" rotWithShape="0">
              <a:srgbClr val="000000">
                <a:alpha val="50000"/>
              </a:srgbClr>
            </a:outerShdw>
          </a:effectLst>
        </p:spPr>
      </p:pic>
      <p:pic>
        <p:nvPicPr>
          <p:cNvPr id="1369" name="Google Shape;1369;p256"/>
          <p:cNvPicPr preferRelativeResize="0"/>
          <p:nvPr/>
        </p:nvPicPr>
        <p:blipFill rotWithShape="1">
          <a:blip r:embed="rId5">
            <a:alphaModFix/>
          </a:blip>
          <a:srcRect l="14411" r="14418"/>
          <a:stretch/>
        </p:blipFill>
        <p:spPr>
          <a:xfrm>
            <a:off x="7816701" y="3569552"/>
            <a:ext cx="550880" cy="993600"/>
          </a:xfrm>
          <a:prstGeom prst="rect">
            <a:avLst/>
          </a:prstGeom>
          <a:noFill/>
          <a:ln>
            <a:noFill/>
          </a:ln>
        </p:spPr>
      </p:pic>
      <p:sp>
        <p:nvSpPr>
          <p:cNvPr id="1370" name="Google Shape;1370;p256"/>
          <p:cNvSpPr txBox="1">
            <a:spLocks noGrp="1"/>
          </p:cNvSpPr>
          <p:nvPr>
            <p:ph type="ctrTitle" idx="4294967295"/>
          </p:nvPr>
        </p:nvSpPr>
        <p:spPr>
          <a:xfrm>
            <a:off x="464150" y="360425"/>
            <a:ext cx="8277900" cy="498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000"/>
              </a:spcAft>
              <a:buClr>
                <a:schemeClr val="dk1"/>
              </a:buClr>
              <a:buSzPts val="1100"/>
              <a:buFont typeface="Arial"/>
              <a:buNone/>
            </a:pPr>
            <a:r>
              <a:rPr lang="en" sz="2600"/>
              <a:t>Stackable content</a:t>
            </a:r>
            <a:r>
              <a:rPr lang="en" sz="2600" b="0">
                <a:latin typeface="Montserrat Light"/>
                <a:ea typeface="Montserrat Light"/>
                <a:cs typeface="Montserrat Light"/>
                <a:sym typeface="Montserrat Light"/>
              </a:rPr>
              <a:t> for blended learning</a:t>
            </a:r>
            <a:endParaRPr sz="2600"/>
          </a:p>
        </p:txBody>
      </p:sp>
      <p:cxnSp>
        <p:nvCxnSpPr>
          <p:cNvPr id="1371" name="Google Shape;1371;p256"/>
          <p:cNvCxnSpPr/>
          <p:nvPr/>
        </p:nvCxnSpPr>
        <p:spPr>
          <a:xfrm rot="10800000">
            <a:off x="3739200" y="3630600"/>
            <a:ext cx="3921300" cy="488700"/>
          </a:xfrm>
          <a:prstGeom prst="straightConnector1">
            <a:avLst/>
          </a:prstGeom>
          <a:noFill/>
          <a:ln w="38100" cap="flat" cmpd="sng">
            <a:solidFill>
              <a:srgbClr val="999999"/>
            </a:solidFill>
            <a:prstDash val="solid"/>
            <a:round/>
            <a:headEnd type="none" w="med" len="med"/>
            <a:tailEnd type="stealth" w="med" len="med"/>
          </a:ln>
        </p:spPr>
      </p:cxnSp>
      <p:sp>
        <p:nvSpPr>
          <p:cNvPr id="1372" name="Google Shape;1372;p256"/>
          <p:cNvSpPr/>
          <p:nvPr/>
        </p:nvSpPr>
        <p:spPr>
          <a:xfrm>
            <a:off x="6263075" y="1444600"/>
            <a:ext cx="1457700" cy="1551900"/>
          </a:xfrm>
          <a:prstGeom prst="arc">
            <a:avLst>
              <a:gd name="adj1" fmla="val 10793493"/>
              <a:gd name="adj2" fmla="val 18916793"/>
            </a:avLst>
          </a:prstGeom>
          <a:noFill/>
          <a:ln w="38100" cap="flat" cmpd="sng">
            <a:solidFill>
              <a:srgbClr val="999999"/>
            </a:solidFill>
            <a:prstDash val="solid"/>
            <a:round/>
            <a:headEnd type="none"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56"/>
          <p:cNvSpPr txBox="1"/>
          <p:nvPr/>
        </p:nvSpPr>
        <p:spPr>
          <a:xfrm>
            <a:off x="3210850" y="1058143"/>
            <a:ext cx="3164100" cy="79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accent4"/>
                </a:solidFill>
                <a:latin typeface="Open Sans"/>
                <a:ea typeface="Open Sans"/>
                <a:cs typeface="Open Sans"/>
                <a:sym typeface="Open Sans"/>
              </a:rPr>
              <a:t>&gt;60%</a:t>
            </a:r>
            <a:r>
              <a:rPr lang="en" sz="1600">
                <a:solidFill>
                  <a:schemeClr val="accent4"/>
                </a:solidFill>
                <a:latin typeface="Open Sans"/>
                <a:ea typeface="Open Sans"/>
                <a:cs typeface="Open Sans"/>
                <a:sym typeface="Open Sans"/>
              </a:rPr>
              <a:t> of degree students first enrolled in an open course</a:t>
            </a:r>
            <a:endParaRPr sz="1600">
              <a:solidFill>
                <a:schemeClr val="accent4"/>
              </a:solidFill>
              <a:latin typeface="Open Sans"/>
              <a:ea typeface="Open Sans"/>
              <a:cs typeface="Open Sans"/>
              <a:sym typeface="Open Sans"/>
            </a:endParaRPr>
          </a:p>
        </p:txBody>
      </p:sp>
      <p:sp>
        <p:nvSpPr>
          <p:cNvPr id="1374" name="Google Shape;1374;p256"/>
          <p:cNvSpPr/>
          <p:nvPr/>
        </p:nvSpPr>
        <p:spPr>
          <a:xfrm rot="266064">
            <a:off x="3064198" y="1781043"/>
            <a:ext cx="3693857" cy="2293464"/>
          </a:xfrm>
          <a:prstGeom prst="arc">
            <a:avLst>
              <a:gd name="adj1" fmla="val 10406252"/>
              <a:gd name="adj2" fmla="val 18916793"/>
            </a:avLst>
          </a:prstGeom>
          <a:noFill/>
          <a:ln w="38100" cap="flat" cmpd="sng">
            <a:solidFill>
              <a:srgbClr val="999999"/>
            </a:solidFill>
            <a:prstDash val="solid"/>
            <a:round/>
            <a:headEnd type="none"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pic>
        <p:nvPicPr>
          <p:cNvPr id="1379" name="Google Shape;1379;p257" descr="desktop.png"/>
          <p:cNvPicPr preferRelativeResize="0"/>
          <p:nvPr/>
        </p:nvPicPr>
        <p:blipFill rotWithShape="1">
          <a:blip r:embed="rId3">
            <a:alphaModFix/>
          </a:blip>
          <a:srcRect/>
          <a:stretch/>
        </p:blipFill>
        <p:spPr>
          <a:xfrm>
            <a:off x="2338000" y="324700"/>
            <a:ext cx="7246450" cy="5477099"/>
          </a:xfrm>
          <a:prstGeom prst="rect">
            <a:avLst/>
          </a:prstGeom>
          <a:noFill/>
          <a:ln>
            <a:noFill/>
          </a:ln>
        </p:spPr>
      </p:pic>
      <p:sp>
        <p:nvSpPr>
          <p:cNvPr id="1380" name="Google Shape;1380;p257"/>
          <p:cNvSpPr/>
          <p:nvPr/>
        </p:nvSpPr>
        <p:spPr>
          <a:xfrm>
            <a:off x="-7075" y="-6950"/>
            <a:ext cx="28938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57"/>
          <p:cNvSpPr txBox="1"/>
          <p:nvPr/>
        </p:nvSpPr>
        <p:spPr>
          <a:xfrm>
            <a:off x="178400" y="355275"/>
            <a:ext cx="4018500" cy="9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000" b="1">
                <a:latin typeface="Montserrat"/>
                <a:ea typeface="Montserrat"/>
                <a:cs typeface="Montserrat"/>
                <a:sym typeface="Montserrat"/>
              </a:rPr>
              <a:t>Guided Projects</a:t>
            </a:r>
            <a:endParaRPr sz="2000" b="1" i="0" u="none" strike="noStrike" cap="none">
              <a:solidFill>
                <a:srgbClr val="000000"/>
              </a:solidFill>
              <a:latin typeface="Montserrat"/>
              <a:ea typeface="Montserrat"/>
              <a:cs typeface="Montserrat"/>
              <a:sym typeface="Montserrat"/>
            </a:endParaRPr>
          </a:p>
        </p:txBody>
      </p:sp>
      <p:sp>
        <p:nvSpPr>
          <p:cNvPr id="1382" name="Google Shape;1382;p257"/>
          <p:cNvSpPr txBox="1"/>
          <p:nvPr/>
        </p:nvSpPr>
        <p:spPr>
          <a:xfrm>
            <a:off x="2886725" y="355275"/>
            <a:ext cx="5848800" cy="53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100" b="1">
                <a:solidFill>
                  <a:schemeClr val="accent4"/>
                </a:solidFill>
                <a:latin typeface="Montserrat"/>
                <a:ea typeface="Montserrat"/>
                <a:cs typeface="Montserrat"/>
                <a:sym typeface="Montserrat"/>
              </a:rPr>
              <a:t>New type of course that offers students hands-on learning in a short format</a:t>
            </a:r>
            <a:endParaRPr sz="1100" b="1">
              <a:solidFill>
                <a:schemeClr val="accent4"/>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100" b="1">
              <a:solidFill>
                <a:schemeClr val="accent4"/>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100" b="1">
              <a:solidFill>
                <a:schemeClr val="accent4"/>
              </a:solidFill>
              <a:latin typeface="Montserrat"/>
              <a:ea typeface="Montserrat"/>
              <a:cs typeface="Montserrat"/>
              <a:sym typeface="Montserrat"/>
            </a:endParaRPr>
          </a:p>
        </p:txBody>
      </p:sp>
      <p:grpSp>
        <p:nvGrpSpPr>
          <p:cNvPr id="1383" name="Google Shape;1383;p257"/>
          <p:cNvGrpSpPr/>
          <p:nvPr/>
        </p:nvGrpSpPr>
        <p:grpSpPr>
          <a:xfrm>
            <a:off x="274925" y="3511975"/>
            <a:ext cx="7429725" cy="1440500"/>
            <a:chOff x="274925" y="3511975"/>
            <a:chExt cx="7429725" cy="1440500"/>
          </a:xfrm>
        </p:grpSpPr>
        <p:sp>
          <p:nvSpPr>
            <p:cNvPr id="1384" name="Google Shape;1384;p257"/>
            <p:cNvSpPr txBox="1"/>
            <p:nvPr/>
          </p:nvSpPr>
          <p:spPr>
            <a:xfrm>
              <a:off x="274925" y="3948900"/>
              <a:ext cx="2520300" cy="40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pen Sans"/>
                  <a:ea typeface="Open Sans"/>
                  <a:cs typeface="Open Sans"/>
                  <a:sym typeface="Open Sans"/>
                </a:rPr>
                <a:t>Easy to follow with instructor led visual elements presented in a split screen interface  </a:t>
              </a:r>
              <a:endParaRPr sz="1200">
                <a:latin typeface="Open Sans"/>
                <a:ea typeface="Open Sans"/>
                <a:cs typeface="Open Sans"/>
                <a:sym typeface="Open Sans"/>
              </a:endParaRPr>
            </a:p>
            <a:p>
              <a:pPr marL="0" lvl="0" indent="0" algn="ctr" rtl="0">
                <a:spcBef>
                  <a:spcPts val="0"/>
                </a:spcBef>
                <a:spcAft>
                  <a:spcPts val="0"/>
                </a:spcAft>
                <a:buNone/>
              </a:pPr>
              <a:endParaRPr sz="1200">
                <a:latin typeface="Open Sans"/>
                <a:ea typeface="Open Sans"/>
                <a:cs typeface="Open Sans"/>
                <a:sym typeface="Open Sans"/>
              </a:endParaRPr>
            </a:p>
            <a:p>
              <a:pPr marL="0" lvl="0" indent="0" algn="ctr" rtl="0">
                <a:spcBef>
                  <a:spcPts val="0"/>
                </a:spcBef>
                <a:spcAft>
                  <a:spcPts val="0"/>
                </a:spcAft>
                <a:buNone/>
              </a:pPr>
              <a:endParaRPr sz="1200">
                <a:latin typeface="Open Sans"/>
                <a:ea typeface="Open Sans"/>
                <a:cs typeface="Open Sans"/>
                <a:sym typeface="Open Sans"/>
              </a:endParaRPr>
            </a:p>
          </p:txBody>
        </p:sp>
        <p:sp>
          <p:nvSpPr>
            <p:cNvPr id="1385" name="Google Shape;1385;p257"/>
            <p:cNvSpPr/>
            <p:nvPr/>
          </p:nvSpPr>
          <p:spPr>
            <a:xfrm>
              <a:off x="749375" y="3511975"/>
              <a:ext cx="1670652" cy="408618"/>
            </a:xfrm>
            <a:prstGeom prst="flowChartTerminator">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solidFill>
                    <a:schemeClr val="lt1"/>
                  </a:solidFill>
                  <a:latin typeface="Montserrat"/>
                  <a:ea typeface="Montserrat"/>
                  <a:cs typeface="Montserrat"/>
                  <a:sym typeface="Montserrat"/>
                </a:rPr>
                <a:t>Instructor Led</a:t>
              </a:r>
              <a:endParaRPr sz="1200" b="1" i="1">
                <a:solidFill>
                  <a:schemeClr val="lt1"/>
                </a:solidFill>
                <a:latin typeface="Montserrat"/>
                <a:ea typeface="Montserrat"/>
                <a:cs typeface="Montserrat"/>
                <a:sym typeface="Montserrat"/>
              </a:endParaRPr>
            </a:p>
          </p:txBody>
        </p:sp>
        <p:sp>
          <p:nvSpPr>
            <p:cNvPr id="1386" name="Google Shape;1386;p257"/>
            <p:cNvSpPr/>
            <p:nvPr/>
          </p:nvSpPr>
          <p:spPr>
            <a:xfrm>
              <a:off x="2412575" y="3714350"/>
              <a:ext cx="5292075" cy="1238125"/>
            </a:xfrm>
            <a:custGeom>
              <a:avLst/>
              <a:gdLst/>
              <a:ahLst/>
              <a:cxnLst/>
              <a:rect l="l" t="t" r="r" b="b"/>
              <a:pathLst>
                <a:path w="211683" h="49525" extrusionOk="0">
                  <a:moveTo>
                    <a:pt x="0" y="0"/>
                  </a:moveTo>
                  <a:lnTo>
                    <a:pt x="18677" y="0"/>
                  </a:lnTo>
                  <a:lnTo>
                    <a:pt x="18677" y="49525"/>
                  </a:lnTo>
                  <a:lnTo>
                    <a:pt x="211683" y="49525"/>
                  </a:lnTo>
                  <a:lnTo>
                    <a:pt x="211683" y="41318"/>
                  </a:lnTo>
                </a:path>
              </a:pathLst>
            </a:custGeom>
            <a:noFill/>
            <a:ln w="19050" cap="flat" cmpd="sng">
              <a:solidFill>
                <a:srgbClr val="FF0000"/>
              </a:solidFill>
              <a:prstDash val="solid"/>
              <a:round/>
              <a:headEnd type="none" w="med" len="med"/>
              <a:tailEnd type="triangle" w="med" len="med"/>
            </a:ln>
          </p:spPr>
        </p:sp>
      </p:grpSp>
      <p:grpSp>
        <p:nvGrpSpPr>
          <p:cNvPr id="1387" name="Google Shape;1387;p257"/>
          <p:cNvGrpSpPr/>
          <p:nvPr/>
        </p:nvGrpSpPr>
        <p:grpSpPr>
          <a:xfrm>
            <a:off x="274925" y="806550"/>
            <a:ext cx="4953475" cy="1569750"/>
            <a:chOff x="274925" y="806550"/>
            <a:chExt cx="4953475" cy="1569750"/>
          </a:xfrm>
        </p:grpSpPr>
        <p:sp>
          <p:nvSpPr>
            <p:cNvPr id="1388" name="Google Shape;1388;p257"/>
            <p:cNvSpPr txBox="1"/>
            <p:nvPr/>
          </p:nvSpPr>
          <p:spPr>
            <a:xfrm>
              <a:off x="274925" y="1967700"/>
              <a:ext cx="2520300" cy="40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pen Sans"/>
                  <a:ea typeface="Open Sans"/>
                  <a:cs typeface="Open Sans"/>
                  <a:sym typeface="Open Sans"/>
                </a:rPr>
                <a:t>Students start instantly by practicing with a virtual desktop in the cloud</a:t>
              </a:r>
              <a:endParaRPr sz="1200">
                <a:latin typeface="Open Sans"/>
                <a:ea typeface="Open Sans"/>
                <a:cs typeface="Open Sans"/>
                <a:sym typeface="Open Sans"/>
              </a:endParaRPr>
            </a:p>
            <a:p>
              <a:pPr marL="0" lvl="0" indent="0" algn="ctr" rtl="0">
                <a:spcBef>
                  <a:spcPts val="0"/>
                </a:spcBef>
                <a:spcAft>
                  <a:spcPts val="0"/>
                </a:spcAft>
                <a:buNone/>
              </a:pPr>
              <a:endParaRPr sz="1200">
                <a:latin typeface="Open Sans"/>
                <a:ea typeface="Open Sans"/>
                <a:cs typeface="Open Sans"/>
                <a:sym typeface="Open Sans"/>
              </a:endParaRPr>
            </a:p>
            <a:p>
              <a:pPr marL="0" lvl="0" indent="0" algn="ctr" rtl="0">
                <a:spcBef>
                  <a:spcPts val="0"/>
                </a:spcBef>
                <a:spcAft>
                  <a:spcPts val="0"/>
                </a:spcAft>
                <a:buNone/>
              </a:pPr>
              <a:endParaRPr sz="1200">
                <a:latin typeface="Open Sans"/>
                <a:ea typeface="Open Sans"/>
                <a:cs typeface="Open Sans"/>
                <a:sym typeface="Open Sans"/>
              </a:endParaRPr>
            </a:p>
          </p:txBody>
        </p:sp>
        <p:sp>
          <p:nvSpPr>
            <p:cNvPr id="1389" name="Google Shape;1389;p257"/>
            <p:cNvSpPr/>
            <p:nvPr/>
          </p:nvSpPr>
          <p:spPr>
            <a:xfrm>
              <a:off x="749375" y="1530775"/>
              <a:ext cx="1670652" cy="408618"/>
            </a:xfrm>
            <a:prstGeom prst="flowChartTerminator">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solidFill>
                    <a:schemeClr val="lt1"/>
                  </a:solidFill>
                  <a:latin typeface="Montserrat"/>
                  <a:ea typeface="Montserrat"/>
                  <a:cs typeface="Montserrat"/>
                  <a:sym typeface="Montserrat"/>
                </a:rPr>
                <a:t>Hands on learning</a:t>
              </a:r>
              <a:endParaRPr sz="1200" b="1" i="1">
                <a:solidFill>
                  <a:schemeClr val="lt1"/>
                </a:solidFill>
                <a:latin typeface="Montserrat"/>
                <a:ea typeface="Montserrat"/>
                <a:cs typeface="Montserrat"/>
                <a:sym typeface="Montserrat"/>
              </a:endParaRPr>
            </a:p>
          </p:txBody>
        </p:sp>
        <p:sp>
          <p:nvSpPr>
            <p:cNvPr id="1390" name="Google Shape;1390;p257"/>
            <p:cNvSpPr/>
            <p:nvPr/>
          </p:nvSpPr>
          <p:spPr>
            <a:xfrm>
              <a:off x="2412575" y="806550"/>
              <a:ext cx="2815825" cy="933900"/>
            </a:xfrm>
            <a:custGeom>
              <a:avLst/>
              <a:gdLst/>
              <a:ahLst/>
              <a:cxnLst/>
              <a:rect l="l" t="t" r="r" b="b"/>
              <a:pathLst>
                <a:path w="112633" h="37356" extrusionOk="0">
                  <a:moveTo>
                    <a:pt x="0" y="37356"/>
                  </a:moveTo>
                  <a:lnTo>
                    <a:pt x="18960" y="37356"/>
                  </a:lnTo>
                  <a:lnTo>
                    <a:pt x="18960" y="0"/>
                  </a:lnTo>
                  <a:lnTo>
                    <a:pt x="112633" y="0"/>
                  </a:lnTo>
                  <a:lnTo>
                    <a:pt x="112633" y="6792"/>
                  </a:lnTo>
                </a:path>
              </a:pathLst>
            </a:custGeom>
            <a:noFill/>
            <a:ln w="19050" cap="flat" cmpd="sng">
              <a:solidFill>
                <a:srgbClr val="FF0000"/>
              </a:solidFill>
              <a:prstDash val="solid"/>
              <a:round/>
              <a:headEnd type="none" w="med" len="med"/>
              <a:tailEnd type="triangle" w="med" len="med"/>
            </a:ln>
          </p:spPr>
        </p:sp>
      </p:grpSp>
      <p:pic>
        <p:nvPicPr>
          <p:cNvPr id="1391" name="Google Shape;1391;p257"/>
          <p:cNvPicPr preferRelativeResize="0"/>
          <p:nvPr/>
        </p:nvPicPr>
        <p:blipFill>
          <a:blip r:embed="rId4">
            <a:alphaModFix/>
          </a:blip>
          <a:stretch>
            <a:fillRect/>
          </a:stretch>
        </p:blipFill>
        <p:spPr>
          <a:xfrm>
            <a:off x="3327350" y="1300525"/>
            <a:ext cx="5408176" cy="30263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258"/>
          <p:cNvSpPr txBox="1">
            <a:spLocks noGrp="1"/>
          </p:cNvSpPr>
          <p:nvPr>
            <p:ph type="title" idx="4294967295"/>
          </p:nvPr>
        </p:nvSpPr>
        <p:spPr>
          <a:xfrm>
            <a:off x="922055" y="182693"/>
            <a:ext cx="7299900" cy="645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3200"/>
              <a:buFont typeface="Open Sans"/>
              <a:buNone/>
            </a:pPr>
            <a:r>
              <a:rPr lang="en" sz="2600">
                <a:solidFill>
                  <a:srgbClr val="000000"/>
                </a:solidFill>
              </a:rPr>
              <a:t>Trends in higher education</a:t>
            </a:r>
            <a:endParaRPr sz="2600" i="0" u="none" strike="noStrike" cap="none">
              <a:solidFill>
                <a:srgbClr val="000000"/>
              </a:solidFill>
            </a:endParaRPr>
          </a:p>
        </p:txBody>
      </p:sp>
      <p:sp>
        <p:nvSpPr>
          <p:cNvPr id="1397" name="Google Shape;1397;p258"/>
          <p:cNvSpPr txBox="1"/>
          <p:nvPr/>
        </p:nvSpPr>
        <p:spPr>
          <a:xfrm>
            <a:off x="8529704" y="4803005"/>
            <a:ext cx="640500" cy="2166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sz="1500" b="1">
                <a:solidFill>
                  <a:srgbClr val="FFFFFF"/>
                </a:solidFill>
              </a:rPr>
              <a:t>53</a:t>
            </a:fld>
            <a:endParaRPr sz="1500" b="1">
              <a:solidFill>
                <a:srgbClr val="FFFFFF"/>
              </a:solidFill>
            </a:endParaRPr>
          </a:p>
        </p:txBody>
      </p:sp>
      <p:sp>
        <p:nvSpPr>
          <p:cNvPr id="1398" name="Google Shape;1398;p258"/>
          <p:cNvSpPr txBox="1"/>
          <p:nvPr/>
        </p:nvSpPr>
        <p:spPr>
          <a:xfrm>
            <a:off x="8536140" y="4663980"/>
            <a:ext cx="3954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latin typeface="Montserrat"/>
                <a:ea typeface="Montserrat"/>
                <a:cs typeface="Montserrat"/>
                <a:sym typeface="Montserrat"/>
              </a:rPr>
              <a:t>53</a:t>
            </a:fld>
            <a:endParaRPr sz="800">
              <a:latin typeface="Montserrat"/>
              <a:ea typeface="Montserrat"/>
              <a:cs typeface="Montserrat"/>
              <a:sym typeface="Montserrat"/>
            </a:endParaRPr>
          </a:p>
        </p:txBody>
      </p:sp>
      <p:sp>
        <p:nvSpPr>
          <p:cNvPr id="1399" name="Google Shape;1399;p258"/>
          <p:cNvSpPr txBox="1"/>
          <p:nvPr/>
        </p:nvSpPr>
        <p:spPr>
          <a:xfrm>
            <a:off x="8536140" y="8898005"/>
            <a:ext cx="3954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latin typeface="Montserrat"/>
                <a:ea typeface="Montserrat"/>
                <a:cs typeface="Montserrat"/>
                <a:sym typeface="Montserrat"/>
              </a:rPr>
              <a:t>53</a:t>
            </a:fld>
            <a:endParaRPr sz="800">
              <a:latin typeface="Montserrat"/>
              <a:ea typeface="Montserrat"/>
              <a:cs typeface="Montserrat"/>
              <a:sym typeface="Montserrat"/>
            </a:endParaRPr>
          </a:p>
        </p:txBody>
      </p:sp>
      <p:pic>
        <p:nvPicPr>
          <p:cNvPr id="1400" name="Google Shape;1400;p258"/>
          <p:cNvPicPr preferRelativeResize="0"/>
          <p:nvPr/>
        </p:nvPicPr>
        <p:blipFill>
          <a:blip r:embed="rId3">
            <a:alphaModFix/>
          </a:blip>
          <a:stretch>
            <a:fillRect/>
          </a:stretch>
        </p:blipFill>
        <p:spPr>
          <a:xfrm>
            <a:off x="444525" y="1030150"/>
            <a:ext cx="2526674" cy="1594954"/>
          </a:xfrm>
          <a:prstGeom prst="rect">
            <a:avLst/>
          </a:prstGeom>
          <a:noFill/>
          <a:ln>
            <a:noFill/>
          </a:ln>
        </p:spPr>
      </p:pic>
      <p:pic>
        <p:nvPicPr>
          <p:cNvPr id="1401" name="Google Shape;1401;p258"/>
          <p:cNvPicPr preferRelativeResize="0"/>
          <p:nvPr/>
        </p:nvPicPr>
        <p:blipFill>
          <a:blip r:embed="rId4">
            <a:alphaModFix/>
          </a:blip>
          <a:stretch>
            <a:fillRect/>
          </a:stretch>
        </p:blipFill>
        <p:spPr>
          <a:xfrm>
            <a:off x="3187695" y="1030150"/>
            <a:ext cx="2651760" cy="1615460"/>
          </a:xfrm>
          <a:prstGeom prst="rect">
            <a:avLst/>
          </a:prstGeom>
          <a:noFill/>
          <a:ln>
            <a:noFill/>
          </a:ln>
        </p:spPr>
      </p:pic>
      <p:pic>
        <p:nvPicPr>
          <p:cNvPr id="1402" name="Google Shape;1402;p258"/>
          <p:cNvPicPr preferRelativeResize="0"/>
          <p:nvPr/>
        </p:nvPicPr>
        <p:blipFill>
          <a:blip r:embed="rId5">
            <a:alphaModFix/>
          </a:blip>
          <a:stretch>
            <a:fillRect/>
          </a:stretch>
        </p:blipFill>
        <p:spPr>
          <a:xfrm>
            <a:off x="6055950" y="1030150"/>
            <a:ext cx="2788317" cy="1667525"/>
          </a:xfrm>
          <a:prstGeom prst="rect">
            <a:avLst/>
          </a:prstGeom>
          <a:noFill/>
          <a:ln>
            <a:noFill/>
          </a:ln>
        </p:spPr>
      </p:pic>
      <p:pic>
        <p:nvPicPr>
          <p:cNvPr id="1403" name="Google Shape;1403;p258"/>
          <p:cNvPicPr preferRelativeResize="0"/>
          <p:nvPr/>
        </p:nvPicPr>
        <p:blipFill>
          <a:blip r:embed="rId6">
            <a:alphaModFix/>
          </a:blip>
          <a:stretch>
            <a:fillRect/>
          </a:stretch>
        </p:blipFill>
        <p:spPr>
          <a:xfrm>
            <a:off x="492925" y="2987267"/>
            <a:ext cx="2526674" cy="1647603"/>
          </a:xfrm>
          <a:prstGeom prst="rect">
            <a:avLst/>
          </a:prstGeom>
          <a:noFill/>
          <a:ln>
            <a:noFill/>
          </a:ln>
        </p:spPr>
      </p:pic>
      <p:pic>
        <p:nvPicPr>
          <p:cNvPr id="1404" name="Google Shape;1404;p258"/>
          <p:cNvPicPr preferRelativeResize="0"/>
          <p:nvPr/>
        </p:nvPicPr>
        <p:blipFill>
          <a:blip r:embed="rId7">
            <a:alphaModFix/>
          </a:blip>
          <a:stretch>
            <a:fillRect/>
          </a:stretch>
        </p:blipFill>
        <p:spPr>
          <a:xfrm>
            <a:off x="3311412" y="2987267"/>
            <a:ext cx="2521199" cy="1568425"/>
          </a:xfrm>
          <a:prstGeom prst="rect">
            <a:avLst/>
          </a:prstGeom>
          <a:noFill/>
          <a:ln>
            <a:noFill/>
          </a:ln>
        </p:spPr>
      </p:pic>
      <p:pic>
        <p:nvPicPr>
          <p:cNvPr id="1405" name="Google Shape;1405;p258"/>
          <p:cNvPicPr preferRelativeResize="0"/>
          <p:nvPr/>
        </p:nvPicPr>
        <p:blipFill>
          <a:blip r:embed="rId8">
            <a:alphaModFix/>
          </a:blip>
          <a:stretch>
            <a:fillRect/>
          </a:stretch>
        </p:blipFill>
        <p:spPr>
          <a:xfrm>
            <a:off x="6002650" y="2963754"/>
            <a:ext cx="2732151" cy="1615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0"/>
                                        </p:tgtEl>
                                        <p:attrNameLst>
                                          <p:attrName>style.visibility</p:attrName>
                                        </p:attrNameLst>
                                      </p:cBhvr>
                                      <p:to>
                                        <p:strVal val="visible"/>
                                      </p:to>
                                    </p:set>
                                    <p:animEffect transition="in" filter="fade">
                                      <p:cBhvr>
                                        <p:cTn id="7" dur="1000"/>
                                        <p:tgtEl>
                                          <p:spTgt spid="14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1"/>
                                        </p:tgtEl>
                                        <p:attrNameLst>
                                          <p:attrName>style.visibility</p:attrName>
                                        </p:attrNameLst>
                                      </p:cBhvr>
                                      <p:to>
                                        <p:strVal val="visible"/>
                                      </p:to>
                                    </p:set>
                                    <p:animEffect transition="in" filter="fade">
                                      <p:cBhvr>
                                        <p:cTn id="12" dur="1000"/>
                                        <p:tgtEl>
                                          <p:spTgt spid="14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2"/>
                                        </p:tgtEl>
                                        <p:attrNameLst>
                                          <p:attrName>style.visibility</p:attrName>
                                        </p:attrNameLst>
                                      </p:cBhvr>
                                      <p:to>
                                        <p:strVal val="visible"/>
                                      </p:to>
                                    </p:set>
                                    <p:animEffect transition="in" filter="fade">
                                      <p:cBhvr>
                                        <p:cTn id="17" dur="1000"/>
                                        <p:tgtEl>
                                          <p:spTgt spid="14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3"/>
                                        </p:tgtEl>
                                        <p:attrNameLst>
                                          <p:attrName>style.visibility</p:attrName>
                                        </p:attrNameLst>
                                      </p:cBhvr>
                                      <p:to>
                                        <p:strVal val="visible"/>
                                      </p:to>
                                    </p:set>
                                    <p:animEffect transition="in" filter="fade">
                                      <p:cBhvr>
                                        <p:cTn id="22" dur="1000"/>
                                        <p:tgtEl>
                                          <p:spTgt spid="14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4"/>
                                        </p:tgtEl>
                                        <p:attrNameLst>
                                          <p:attrName>style.visibility</p:attrName>
                                        </p:attrNameLst>
                                      </p:cBhvr>
                                      <p:to>
                                        <p:strVal val="visible"/>
                                      </p:to>
                                    </p:set>
                                    <p:animEffect transition="in" filter="fade">
                                      <p:cBhvr>
                                        <p:cTn id="27" dur="1000"/>
                                        <p:tgtEl>
                                          <p:spTgt spid="14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05"/>
                                        </p:tgtEl>
                                        <p:attrNameLst>
                                          <p:attrName>style.visibility</p:attrName>
                                        </p:attrNameLst>
                                      </p:cBhvr>
                                      <p:to>
                                        <p:strVal val="visible"/>
                                      </p:to>
                                    </p:set>
                                    <p:animEffect transition="in" filter="fade">
                                      <p:cBhvr>
                                        <p:cTn id="32" dur="1000"/>
                                        <p:tgtEl>
                                          <p:spTgt spid="1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sp>
        <p:nvSpPr>
          <p:cNvPr id="1410" name="Google Shape;1410;p259"/>
          <p:cNvSpPr txBox="1"/>
          <p:nvPr/>
        </p:nvSpPr>
        <p:spPr>
          <a:xfrm>
            <a:off x="90000" y="244075"/>
            <a:ext cx="8964000" cy="64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rgbClr val="FFFFFF"/>
                </a:solidFill>
                <a:latin typeface="Montserrat"/>
                <a:ea typeface="Montserrat"/>
                <a:cs typeface="Montserrat"/>
                <a:sym typeface="Montserrat"/>
              </a:rPr>
              <a:t>Key dimensions to consider for </a:t>
            </a:r>
            <a:br>
              <a:rPr lang="en" sz="2600">
                <a:solidFill>
                  <a:srgbClr val="FFFFFF"/>
                </a:solidFill>
                <a:latin typeface="Montserrat"/>
                <a:ea typeface="Montserrat"/>
                <a:cs typeface="Montserrat"/>
                <a:sym typeface="Montserrat"/>
              </a:rPr>
            </a:br>
            <a:r>
              <a:rPr lang="en" sz="2600" b="1">
                <a:solidFill>
                  <a:srgbClr val="FFFFFF"/>
                </a:solidFill>
                <a:latin typeface="Montserrat"/>
                <a:ea typeface="Montserrat"/>
                <a:cs typeface="Montserrat"/>
                <a:sym typeface="Montserrat"/>
              </a:rPr>
              <a:t>digital transformation</a:t>
            </a:r>
            <a:endParaRPr sz="2600" b="1">
              <a:solidFill>
                <a:srgbClr val="FFFFFF"/>
              </a:solidFill>
              <a:latin typeface="Montserrat"/>
              <a:ea typeface="Montserrat"/>
              <a:cs typeface="Montserrat"/>
              <a:sym typeface="Montserrat"/>
            </a:endParaRPr>
          </a:p>
        </p:txBody>
      </p:sp>
      <p:graphicFrame>
        <p:nvGraphicFramePr>
          <p:cNvPr id="1411" name="Google Shape;1411;p259"/>
          <p:cNvGraphicFramePr/>
          <p:nvPr/>
        </p:nvGraphicFramePr>
        <p:xfrm>
          <a:off x="1088100" y="5676800"/>
          <a:ext cx="6640250" cy="2796150"/>
        </p:xfrm>
        <a:graphic>
          <a:graphicData uri="http://schemas.openxmlformats.org/drawingml/2006/table">
            <a:tbl>
              <a:tblPr>
                <a:noFill/>
                <a:tableStyleId>{82AF5A81-E6B5-4CD5-90A4-157ECBBF51E4}</a:tableStyleId>
              </a:tblPr>
              <a:tblGrid>
                <a:gridCol w="6640250">
                  <a:extLst>
                    <a:ext uri="{9D8B030D-6E8A-4147-A177-3AD203B41FA5}">
                      <a16:colId xmlns:a16="http://schemas.microsoft.com/office/drawing/2014/main" xmlns="" val="20000"/>
                    </a:ext>
                  </a:extLst>
                </a:gridCol>
              </a:tblGrid>
              <a:tr h="422500">
                <a:tc>
                  <a:txBody>
                    <a:bodyPr/>
                    <a:lstStyle/>
                    <a:p>
                      <a:pPr marL="0" lvl="0" indent="0" algn="l" rtl="0">
                        <a:spcBef>
                          <a:spcPts val="0"/>
                        </a:spcBef>
                        <a:spcAft>
                          <a:spcPts val="0"/>
                        </a:spcAft>
                        <a:buNone/>
                      </a:pPr>
                      <a:r>
                        <a:rPr lang="en" sz="800" b="1">
                          <a:solidFill>
                            <a:schemeClr val="accent4"/>
                          </a:solidFill>
                          <a:latin typeface="Montserrat"/>
                          <a:ea typeface="Montserrat"/>
                          <a:cs typeface="Montserrat"/>
                          <a:sym typeface="Montserrat"/>
                        </a:rPr>
                        <a:t>CATALOG</a:t>
                      </a:r>
                      <a:endParaRPr sz="800" b="1">
                        <a:solidFill>
                          <a:schemeClr val="accent4"/>
                        </a:solidFill>
                        <a:latin typeface="Montserrat"/>
                        <a:ea typeface="Montserrat"/>
                        <a:cs typeface="Montserrat"/>
                        <a:sym typeface="Montserrat"/>
                      </a:endParaRPr>
                    </a:p>
                  </a:txBody>
                  <a:tcPr marL="63500" marR="63500" marT="91425" marB="63500">
                    <a:lnL w="9525" cap="flat" cmpd="sng">
                      <a:solidFill>
                        <a:srgbClr val="000000"/>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xmlns="" val="10000"/>
                  </a:ext>
                </a:extLst>
              </a:tr>
              <a:tr h="501300">
                <a:tc>
                  <a:txBody>
                    <a:bodyPr/>
                    <a:lstStyle/>
                    <a:p>
                      <a:pPr marL="0" lvl="0" indent="0" algn="l" rtl="0">
                        <a:spcBef>
                          <a:spcPts val="0"/>
                        </a:spcBef>
                        <a:spcAft>
                          <a:spcPts val="0"/>
                        </a:spcAft>
                        <a:buNone/>
                      </a:pPr>
                      <a:r>
                        <a:rPr lang="en" sz="800" b="1">
                          <a:solidFill>
                            <a:schemeClr val="accent4"/>
                          </a:solidFill>
                          <a:latin typeface="Montserrat"/>
                          <a:ea typeface="Montserrat"/>
                          <a:cs typeface="Montserrat"/>
                          <a:sym typeface="Montserrat"/>
                        </a:rPr>
                        <a:t>CAPACITY</a:t>
                      </a:r>
                      <a:endParaRPr sz="800" b="1">
                        <a:solidFill>
                          <a:schemeClr val="accent4"/>
                        </a:solidFill>
                        <a:latin typeface="Montserrat"/>
                        <a:ea typeface="Montserrat"/>
                        <a:cs typeface="Montserrat"/>
                        <a:sym typeface="Montserrat"/>
                      </a:endParaRPr>
                    </a:p>
                  </a:txBody>
                  <a:tcPr marL="63500" marR="63500" marT="63500" marB="63500">
                    <a:lnL w="9525" cap="flat" cmpd="sng">
                      <a:solidFill>
                        <a:srgbClr val="000000"/>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xmlns="" val="10001"/>
                  </a:ext>
                </a:extLst>
              </a:tr>
              <a:tr h="751950">
                <a:tc>
                  <a:txBody>
                    <a:bodyPr/>
                    <a:lstStyle/>
                    <a:p>
                      <a:pPr marL="0" lvl="0" indent="0" algn="l" rtl="0">
                        <a:spcBef>
                          <a:spcPts val="0"/>
                        </a:spcBef>
                        <a:spcAft>
                          <a:spcPts val="0"/>
                        </a:spcAft>
                        <a:buNone/>
                      </a:pPr>
                      <a:r>
                        <a:rPr lang="en" sz="800" b="1">
                          <a:solidFill>
                            <a:schemeClr val="accent4"/>
                          </a:solidFill>
                          <a:latin typeface="Montserrat"/>
                          <a:ea typeface="Montserrat"/>
                          <a:cs typeface="Montserrat"/>
                          <a:sym typeface="Montserrat"/>
                        </a:rPr>
                        <a:t>FACULTY</a:t>
                      </a:r>
                      <a:endParaRPr sz="800" b="1">
                        <a:solidFill>
                          <a:schemeClr val="accent4"/>
                        </a:solidFill>
                        <a:latin typeface="Montserrat"/>
                        <a:ea typeface="Montserrat"/>
                        <a:cs typeface="Montserrat"/>
                        <a:sym typeface="Montserrat"/>
                      </a:endParaRPr>
                    </a:p>
                  </a:txBody>
                  <a:tcPr marL="63500" marR="63500" marT="63500" marB="63500">
                    <a:lnL w="9525" cap="flat" cmpd="sng">
                      <a:solidFill>
                        <a:srgbClr val="000000"/>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xmlns="" val="10002"/>
                  </a:ext>
                </a:extLst>
              </a:tr>
              <a:tr h="751950">
                <a:tc>
                  <a:txBody>
                    <a:bodyPr/>
                    <a:lstStyle/>
                    <a:p>
                      <a:pPr marL="0" lvl="0" indent="0" algn="l" rtl="0">
                        <a:spcBef>
                          <a:spcPts val="0"/>
                        </a:spcBef>
                        <a:spcAft>
                          <a:spcPts val="0"/>
                        </a:spcAft>
                        <a:buNone/>
                      </a:pPr>
                      <a:r>
                        <a:rPr lang="en" sz="800" b="1">
                          <a:solidFill>
                            <a:schemeClr val="accent4"/>
                          </a:solidFill>
                          <a:latin typeface="Montserrat"/>
                          <a:ea typeface="Montserrat"/>
                          <a:cs typeface="Montserrat"/>
                          <a:sym typeface="Montserrat"/>
                        </a:rPr>
                        <a:t>TECHNOLOGY </a:t>
                      </a:r>
                      <a:endParaRPr sz="800" b="1">
                        <a:solidFill>
                          <a:schemeClr val="accent4"/>
                        </a:solidFill>
                        <a:latin typeface="Montserrat"/>
                        <a:ea typeface="Montserrat"/>
                        <a:cs typeface="Montserrat"/>
                        <a:sym typeface="Montserrat"/>
                      </a:endParaRPr>
                    </a:p>
                  </a:txBody>
                  <a:tcPr marL="63500" marR="63500" marT="91425" marB="0">
                    <a:lnL w="9525" cap="flat" cmpd="sng">
                      <a:solidFill>
                        <a:srgbClr val="000000"/>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xmlns="" val="10003"/>
                  </a:ext>
                </a:extLst>
              </a:tr>
              <a:tr h="368450">
                <a:tc>
                  <a:txBody>
                    <a:bodyPr/>
                    <a:lstStyle/>
                    <a:p>
                      <a:pPr marL="0" lvl="0" indent="0" algn="l" rtl="0">
                        <a:spcBef>
                          <a:spcPts val="0"/>
                        </a:spcBef>
                        <a:spcAft>
                          <a:spcPts val="0"/>
                        </a:spcAft>
                        <a:buNone/>
                      </a:pPr>
                      <a:r>
                        <a:rPr lang="en" sz="800" b="1">
                          <a:solidFill>
                            <a:schemeClr val="accent4"/>
                          </a:solidFill>
                          <a:latin typeface="Montserrat"/>
                          <a:ea typeface="Montserrat"/>
                          <a:cs typeface="Montserrat"/>
                          <a:sym typeface="Montserrat"/>
                        </a:rPr>
                        <a:t>GOVERNANCE </a:t>
                      </a:r>
                      <a:endParaRPr sz="800" b="1">
                        <a:solidFill>
                          <a:schemeClr val="accent4"/>
                        </a:solidFill>
                        <a:latin typeface="Montserrat"/>
                        <a:ea typeface="Montserrat"/>
                        <a:cs typeface="Montserrat"/>
                        <a:sym typeface="Montserrat"/>
                      </a:endParaRPr>
                    </a:p>
                  </a:txBody>
                  <a:tcPr marL="63500" marR="63500" marT="63500" marB="63500">
                    <a:lnL w="9525" cap="flat" cmpd="sng">
                      <a:solidFill>
                        <a:srgbClr val="000000"/>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xmlns="" val="10004"/>
                  </a:ext>
                </a:extLst>
              </a:tr>
            </a:tbl>
          </a:graphicData>
        </a:graphic>
      </p:graphicFrame>
      <p:grpSp>
        <p:nvGrpSpPr>
          <p:cNvPr id="1412" name="Google Shape;1412;p259"/>
          <p:cNvGrpSpPr/>
          <p:nvPr/>
        </p:nvGrpSpPr>
        <p:grpSpPr>
          <a:xfrm>
            <a:off x="490700" y="1672050"/>
            <a:ext cx="1477200" cy="2616600"/>
            <a:chOff x="490700" y="1672050"/>
            <a:chExt cx="1477200" cy="2616600"/>
          </a:xfrm>
        </p:grpSpPr>
        <p:sp>
          <p:nvSpPr>
            <p:cNvPr id="1413" name="Google Shape;1413;p259"/>
            <p:cNvSpPr/>
            <p:nvPr/>
          </p:nvSpPr>
          <p:spPr>
            <a:xfrm>
              <a:off x="490700" y="1672050"/>
              <a:ext cx="1477200" cy="2616600"/>
            </a:xfrm>
            <a:prstGeom prst="rect">
              <a:avLst/>
            </a:prstGeom>
            <a:solidFill>
              <a:srgbClr val="FFFFFF"/>
            </a:solidFill>
            <a:ln w="19050" cap="flat" cmpd="sng">
              <a:solidFill>
                <a:schemeClr val="accent4"/>
              </a:solidFill>
              <a:prstDash val="solid"/>
              <a:round/>
              <a:headEnd type="none" w="sm" len="sm"/>
              <a:tailEnd type="none" w="sm" len="sm"/>
            </a:ln>
            <a:effectLst>
              <a:outerShdw blurRad="200025"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59"/>
            <p:cNvSpPr txBox="1"/>
            <p:nvPr/>
          </p:nvSpPr>
          <p:spPr>
            <a:xfrm>
              <a:off x="490700" y="2134502"/>
              <a:ext cx="1464900" cy="1480800"/>
            </a:xfrm>
            <a:prstGeom prst="rect">
              <a:avLst/>
            </a:prstGeom>
            <a:noFill/>
            <a:ln>
              <a:noFill/>
            </a:ln>
          </p:spPr>
          <p:txBody>
            <a:bodyPr spcFirstLastPara="1" wrap="square" lIns="91425" tIns="91425" rIns="91425" bIns="91425" anchor="t" anchorCtr="0">
              <a:noAutofit/>
            </a:bodyPr>
            <a:lstStyle/>
            <a:p>
              <a:pPr marL="114300" lvl="0" indent="0" algn="l" rtl="0">
                <a:spcBef>
                  <a:spcPts val="0"/>
                </a:spcBef>
                <a:spcAft>
                  <a:spcPts val="0"/>
                </a:spcAft>
                <a:buNone/>
              </a:pPr>
              <a:r>
                <a:rPr lang="en" sz="1300">
                  <a:latin typeface="Montserrat"/>
                  <a:ea typeface="Montserrat"/>
                  <a:cs typeface="Montserrat"/>
                  <a:sym typeface="Montserrat"/>
                </a:rPr>
                <a:t>“How many courses and degrees are available online?”</a:t>
              </a:r>
              <a:endParaRPr sz="1300">
                <a:latin typeface="Montserrat"/>
                <a:ea typeface="Montserrat"/>
                <a:cs typeface="Montserrat"/>
                <a:sym typeface="Montserrat"/>
              </a:endParaRPr>
            </a:p>
          </p:txBody>
        </p:sp>
        <p:sp>
          <p:nvSpPr>
            <p:cNvPr id="1415" name="Google Shape;1415;p259"/>
            <p:cNvSpPr txBox="1"/>
            <p:nvPr/>
          </p:nvSpPr>
          <p:spPr>
            <a:xfrm>
              <a:off x="490700" y="1803150"/>
              <a:ext cx="1464900" cy="31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Montserrat"/>
                  <a:ea typeface="Montserrat"/>
                  <a:cs typeface="Montserrat"/>
                  <a:sym typeface="Montserrat"/>
                </a:rPr>
                <a:t>Catalog</a:t>
              </a:r>
              <a:endParaRPr sz="1500" b="1">
                <a:latin typeface="Montserrat"/>
                <a:ea typeface="Montserrat"/>
                <a:cs typeface="Montserrat"/>
                <a:sym typeface="Montserrat"/>
              </a:endParaRPr>
            </a:p>
          </p:txBody>
        </p:sp>
      </p:grpSp>
      <p:grpSp>
        <p:nvGrpSpPr>
          <p:cNvPr id="1416" name="Google Shape;1416;p259"/>
          <p:cNvGrpSpPr/>
          <p:nvPr/>
        </p:nvGrpSpPr>
        <p:grpSpPr>
          <a:xfrm>
            <a:off x="2104075" y="1672050"/>
            <a:ext cx="1481512" cy="2616600"/>
            <a:chOff x="2104075" y="1672050"/>
            <a:chExt cx="1481512" cy="2616600"/>
          </a:xfrm>
        </p:grpSpPr>
        <p:sp>
          <p:nvSpPr>
            <p:cNvPr id="1417" name="Google Shape;1417;p259"/>
            <p:cNvSpPr/>
            <p:nvPr/>
          </p:nvSpPr>
          <p:spPr>
            <a:xfrm>
              <a:off x="2108388" y="1672050"/>
              <a:ext cx="1477200" cy="2616600"/>
            </a:xfrm>
            <a:prstGeom prst="rect">
              <a:avLst/>
            </a:prstGeom>
            <a:solidFill>
              <a:srgbClr val="FFFFFF"/>
            </a:solidFill>
            <a:ln w="19050" cap="flat" cmpd="sng">
              <a:solidFill>
                <a:schemeClr val="accent4"/>
              </a:solidFill>
              <a:prstDash val="solid"/>
              <a:round/>
              <a:headEnd type="none" w="sm" len="sm"/>
              <a:tailEnd type="none" w="sm" len="sm"/>
            </a:ln>
            <a:effectLst>
              <a:outerShdw blurRad="200025"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59"/>
            <p:cNvSpPr txBox="1"/>
            <p:nvPr/>
          </p:nvSpPr>
          <p:spPr>
            <a:xfrm>
              <a:off x="2104075" y="2134500"/>
              <a:ext cx="1448400" cy="1480800"/>
            </a:xfrm>
            <a:prstGeom prst="rect">
              <a:avLst/>
            </a:prstGeom>
            <a:noFill/>
            <a:ln>
              <a:noFill/>
            </a:ln>
          </p:spPr>
          <p:txBody>
            <a:bodyPr spcFirstLastPara="1" wrap="square" lIns="91425" tIns="91425" rIns="91425" bIns="91425" anchor="t" anchorCtr="0">
              <a:noAutofit/>
            </a:bodyPr>
            <a:lstStyle/>
            <a:p>
              <a:pPr marL="114300" lvl="0" indent="0" algn="l" rtl="0">
                <a:spcBef>
                  <a:spcPts val="0"/>
                </a:spcBef>
                <a:spcAft>
                  <a:spcPts val="0"/>
                </a:spcAft>
                <a:buNone/>
              </a:pPr>
              <a:r>
                <a:rPr lang="en" sz="1300">
                  <a:latin typeface="Montserrat"/>
                  <a:ea typeface="Montserrat"/>
                  <a:cs typeface="Montserrat"/>
                  <a:sym typeface="Montserrat"/>
                </a:rPr>
                <a:t>“How rapidly can you create online content and credentials?”</a:t>
              </a:r>
              <a:endParaRPr sz="1300">
                <a:latin typeface="Montserrat"/>
                <a:ea typeface="Montserrat"/>
                <a:cs typeface="Montserrat"/>
                <a:sym typeface="Montserrat"/>
              </a:endParaRPr>
            </a:p>
          </p:txBody>
        </p:sp>
        <p:sp>
          <p:nvSpPr>
            <p:cNvPr id="1419" name="Google Shape;1419;p259"/>
            <p:cNvSpPr txBox="1"/>
            <p:nvPr/>
          </p:nvSpPr>
          <p:spPr>
            <a:xfrm>
              <a:off x="2120613" y="1803150"/>
              <a:ext cx="1464900" cy="31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Montserrat"/>
                  <a:ea typeface="Montserrat"/>
                  <a:cs typeface="Montserrat"/>
                  <a:sym typeface="Montserrat"/>
                </a:rPr>
                <a:t>Capacity</a:t>
              </a:r>
              <a:endParaRPr sz="1500" b="1">
                <a:latin typeface="Montserrat"/>
                <a:ea typeface="Montserrat"/>
                <a:cs typeface="Montserrat"/>
                <a:sym typeface="Montserrat"/>
              </a:endParaRPr>
            </a:p>
          </p:txBody>
        </p:sp>
      </p:grpSp>
      <p:grpSp>
        <p:nvGrpSpPr>
          <p:cNvPr id="1420" name="Google Shape;1420;p259"/>
          <p:cNvGrpSpPr/>
          <p:nvPr/>
        </p:nvGrpSpPr>
        <p:grpSpPr>
          <a:xfrm>
            <a:off x="3738225" y="1672050"/>
            <a:ext cx="1477200" cy="2616600"/>
            <a:chOff x="3738225" y="1672050"/>
            <a:chExt cx="1477200" cy="2616600"/>
          </a:xfrm>
        </p:grpSpPr>
        <p:sp>
          <p:nvSpPr>
            <p:cNvPr id="1421" name="Google Shape;1421;p259"/>
            <p:cNvSpPr/>
            <p:nvPr/>
          </p:nvSpPr>
          <p:spPr>
            <a:xfrm>
              <a:off x="3738225" y="1672050"/>
              <a:ext cx="1477200" cy="2616600"/>
            </a:xfrm>
            <a:prstGeom prst="rect">
              <a:avLst/>
            </a:prstGeom>
            <a:solidFill>
              <a:srgbClr val="FFFFFF"/>
            </a:solidFill>
            <a:ln w="19050" cap="flat" cmpd="sng">
              <a:solidFill>
                <a:schemeClr val="accent4"/>
              </a:solidFill>
              <a:prstDash val="solid"/>
              <a:round/>
              <a:headEnd type="none" w="sm" len="sm"/>
              <a:tailEnd type="none" w="sm" len="sm"/>
            </a:ln>
            <a:effectLst>
              <a:outerShdw blurRad="200025"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59"/>
            <p:cNvSpPr txBox="1"/>
            <p:nvPr/>
          </p:nvSpPr>
          <p:spPr>
            <a:xfrm>
              <a:off x="3750686" y="2134500"/>
              <a:ext cx="1448400" cy="1480800"/>
            </a:xfrm>
            <a:prstGeom prst="rect">
              <a:avLst/>
            </a:prstGeom>
            <a:noFill/>
            <a:ln>
              <a:noFill/>
            </a:ln>
          </p:spPr>
          <p:txBody>
            <a:bodyPr spcFirstLastPara="1" wrap="square" lIns="91425" tIns="91425" rIns="91425" bIns="91425" anchor="t" anchorCtr="0">
              <a:noAutofit/>
            </a:bodyPr>
            <a:lstStyle/>
            <a:p>
              <a:pPr marL="114300" lvl="0" indent="0" algn="l" rtl="0">
                <a:spcBef>
                  <a:spcPts val="0"/>
                </a:spcBef>
                <a:spcAft>
                  <a:spcPts val="0"/>
                </a:spcAft>
                <a:buNone/>
              </a:pPr>
              <a:r>
                <a:rPr lang="en" sz="1300">
                  <a:latin typeface="Montserrat"/>
                  <a:ea typeface="Montserrat"/>
                  <a:cs typeface="Montserrat"/>
                  <a:sym typeface="Montserrat"/>
                </a:rPr>
                <a:t>“How much interest, time, &amp; experience does your faculty have teaching online?”</a:t>
              </a:r>
              <a:endParaRPr sz="1300">
                <a:latin typeface="Montserrat"/>
                <a:ea typeface="Montserrat"/>
                <a:cs typeface="Montserrat"/>
                <a:sym typeface="Montserrat"/>
              </a:endParaRPr>
            </a:p>
          </p:txBody>
        </p:sp>
        <p:sp>
          <p:nvSpPr>
            <p:cNvPr id="1423" name="Google Shape;1423;p259"/>
            <p:cNvSpPr txBox="1"/>
            <p:nvPr/>
          </p:nvSpPr>
          <p:spPr>
            <a:xfrm>
              <a:off x="3744375" y="1803150"/>
              <a:ext cx="1464900" cy="31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Montserrat"/>
                  <a:ea typeface="Montserrat"/>
                  <a:cs typeface="Montserrat"/>
                  <a:sym typeface="Montserrat"/>
                </a:rPr>
                <a:t>Faculty</a:t>
              </a:r>
              <a:endParaRPr sz="1500" b="1">
                <a:latin typeface="Montserrat"/>
                <a:ea typeface="Montserrat"/>
                <a:cs typeface="Montserrat"/>
                <a:sym typeface="Montserrat"/>
              </a:endParaRPr>
            </a:p>
          </p:txBody>
        </p:sp>
      </p:grpSp>
      <p:grpSp>
        <p:nvGrpSpPr>
          <p:cNvPr id="1424" name="Google Shape;1424;p259"/>
          <p:cNvGrpSpPr/>
          <p:nvPr/>
        </p:nvGrpSpPr>
        <p:grpSpPr>
          <a:xfrm>
            <a:off x="5368075" y="1672050"/>
            <a:ext cx="1477200" cy="2616600"/>
            <a:chOff x="5368075" y="1672050"/>
            <a:chExt cx="1477200" cy="2616600"/>
          </a:xfrm>
        </p:grpSpPr>
        <p:sp>
          <p:nvSpPr>
            <p:cNvPr id="1425" name="Google Shape;1425;p259"/>
            <p:cNvSpPr/>
            <p:nvPr/>
          </p:nvSpPr>
          <p:spPr>
            <a:xfrm>
              <a:off x="5368075" y="1672050"/>
              <a:ext cx="1477200" cy="2616600"/>
            </a:xfrm>
            <a:prstGeom prst="rect">
              <a:avLst/>
            </a:prstGeom>
            <a:solidFill>
              <a:srgbClr val="FFFFFF"/>
            </a:solidFill>
            <a:ln w="19050" cap="flat" cmpd="sng">
              <a:solidFill>
                <a:schemeClr val="accent4"/>
              </a:solidFill>
              <a:prstDash val="solid"/>
              <a:round/>
              <a:headEnd type="none" w="sm" len="sm"/>
              <a:tailEnd type="none" w="sm" len="sm"/>
            </a:ln>
            <a:effectLst>
              <a:outerShdw blurRad="200025"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59"/>
            <p:cNvSpPr txBox="1"/>
            <p:nvPr/>
          </p:nvSpPr>
          <p:spPr>
            <a:xfrm>
              <a:off x="5377439" y="2134500"/>
              <a:ext cx="1448400" cy="1480800"/>
            </a:xfrm>
            <a:prstGeom prst="rect">
              <a:avLst/>
            </a:prstGeom>
            <a:noFill/>
            <a:ln>
              <a:noFill/>
            </a:ln>
          </p:spPr>
          <p:txBody>
            <a:bodyPr spcFirstLastPara="1" wrap="square" lIns="91425" tIns="91425" rIns="91425" bIns="91425" anchor="t" anchorCtr="0">
              <a:noAutofit/>
            </a:bodyPr>
            <a:lstStyle/>
            <a:p>
              <a:pPr marL="114300" lvl="0" indent="0" algn="l" rtl="0">
                <a:spcBef>
                  <a:spcPts val="0"/>
                </a:spcBef>
                <a:spcAft>
                  <a:spcPts val="0"/>
                </a:spcAft>
                <a:buNone/>
              </a:pPr>
              <a:r>
                <a:rPr lang="en" sz="1300">
                  <a:latin typeface="Montserrat"/>
                  <a:ea typeface="Montserrat"/>
                  <a:cs typeface="Montserrat"/>
                  <a:sym typeface="Montserrat"/>
                </a:rPr>
                <a:t>“What connectivity and video capabilities do students and faculty have?”</a:t>
              </a:r>
              <a:endParaRPr sz="1300">
                <a:latin typeface="Montserrat"/>
                <a:ea typeface="Montserrat"/>
                <a:cs typeface="Montserrat"/>
                <a:sym typeface="Montserrat"/>
              </a:endParaRPr>
            </a:p>
          </p:txBody>
        </p:sp>
        <p:sp>
          <p:nvSpPr>
            <p:cNvPr id="1427" name="Google Shape;1427;p259"/>
            <p:cNvSpPr txBox="1"/>
            <p:nvPr/>
          </p:nvSpPr>
          <p:spPr>
            <a:xfrm>
              <a:off x="5374225" y="1803150"/>
              <a:ext cx="1464900" cy="31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Montserrat"/>
                  <a:ea typeface="Montserrat"/>
                  <a:cs typeface="Montserrat"/>
                  <a:sym typeface="Montserrat"/>
                </a:rPr>
                <a:t>Technology</a:t>
              </a:r>
              <a:endParaRPr sz="1500" b="1">
                <a:latin typeface="Montserrat"/>
                <a:ea typeface="Montserrat"/>
                <a:cs typeface="Montserrat"/>
                <a:sym typeface="Montserrat"/>
              </a:endParaRPr>
            </a:p>
          </p:txBody>
        </p:sp>
      </p:grpSp>
      <p:grpSp>
        <p:nvGrpSpPr>
          <p:cNvPr id="1428" name="Google Shape;1428;p259"/>
          <p:cNvGrpSpPr/>
          <p:nvPr/>
        </p:nvGrpSpPr>
        <p:grpSpPr>
          <a:xfrm>
            <a:off x="6997925" y="1672050"/>
            <a:ext cx="1477200" cy="2616600"/>
            <a:chOff x="6997925" y="1672050"/>
            <a:chExt cx="1477200" cy="2616600"/>
          </a:xfrm>
        </p:grpSpPr>
        <p:sp>
          <p:nvSpPr>
            <p:cNvPr id="1429" name="Google Shape;1429;p259"/>
            <p:cNvSpPr/>
            <p:nvPr/>
          </p:nvSpPr>
          <p:spPr>
            <a:xfrm>
              <a:off x="6997925" y="1672050"/>
              <a:ext cx="1477200" cy="2616600"/>
            </a:xfrm>
            <a:prstGeom prst="rect">
              <a:avLst/>
            </a:prstGeom>
            <a:solidFill>
              <a:srgbClr val="FFFFFF"/>
            </a:solidFill>
            <a:ln w="19050" cap="flat" cmpd="sng">
              <a:solidFill>
                <a:schemeClr val="accent4"/>
              </a:solidFill>
              <a:prstDash val="solid"/>
              <a:round/>
              <a:headEnd type="none" w="sm" len="sm"/>
              <a:tailEnd type="none" w="sm" len="sm"/>
            </a:ln>
            <a:effectLst>
              <a:outerShdw blurRad="200025"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59"/>
            <p:cNvSpPr txBox="1"/>
            <p:nvPr/>
          </p:nvSpPr>
          <p:spPr>
            <a:xfrm>
              <a:off x="7007427" y="2134500"/>
              <a:ext cx="1448400" cy="1480800"/>
            </a:xfrm>
            <a:prstGeom prst="rect">
              <a:avLst/>
            </a:prstGeom>
            <a:noFill/>
            <a:ln>
              <a:noFill/>
            </a:ln>
          </p:spPr>
          <p:txBody>
            <a:bodyPr spcFirstLastPara="1" wrap="square" lIns="91425" tIns="91425" rIns="91425" bIns="91425" anchor="t" anchorCtr="0">
              <a:noAutofit/>
            </a:bodyPr>
            <a:lstStyle/>
            <a:p>
              <a:pPr marL="114300" lvl="0" indent="0" algn="l" rtl="0">
                <a:spcBef>
                  <a:spcPts val="0"/>
                </a:spcBef>
                <a:spcAft>
                  <a:spcPts val="0"/>
                </a:spcAft>
                <a:buNone/>
              </a:pPr>
              <a:r>
                <a:rPr lang="en" sz="1300">
                  <a:latin typeface="Montserrat"/>
                  <a:ea typeface="Montserrat"/>
                  <a:cs typeface="Montserrat"/>
                  <a:sym typeface="Montserrat"/>
                </a:rPr>
                <a:t>“How effectively can you anticipate, recognize and respond to emergent conditions?”</a:t>
              </a:r>
              <a:endParaRPr sz="1300">
                <a:latin typeface="Montserrat"/>
                <a:ea typeface="Montserrat"/>
                <a:cs typeface="Montserrat"/>
                <a:sym typeface="Montserrat"/>
              </a:endParaRPr>
            </a:p>
          </p:txBody>
        </p:sp>
        <p:sp>
          <p:nvSpPr>
            <p:cNvPr id="1431" name="Google Shape;1431;p259"/>
            <p:cNvSpPr txBox="1"/>
            <p:nvPr/>
          </p:nvSpPr>
          <p:spPr>
            <a:xfrm>
              <a:off x="6997925" y="1803150"/>
              <a:ext cx="1464900" cy="31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Montserrat"/>
                  <a:ea typeface="Montserrat"/>
                  <a:cs typeface="Montserrat"/>
                  <a:sym typeface="Montserrat"/>
                </a:rPr>
                <a:t>Governance</a:t>
              </a:r>
              <a:endParaRPr sz="1500" b="1">
                <a:latin typeface="Montserrat"/>
                <a:ea typeface="Montserrat"/>
                <a:cs typeface="Montserrat"/>
                <a:sym typeface="Montserrat"/>
              </a:endParaRPr>
            </a:p>
          </p:txBody>
        </p:sp>
      </p:grpSp>
      <p:pic>
        <p:nvPicPr>
          <p:cNvPr id="1432" name="Google Shape;1432;p259"/>
          <p:cNvPicPr preferRelativeResize="0"/>
          <p:nvPr/>
        </p:nvPicPr>
        <p:blipFill>
          <a:blip r:embed="rId3">
            <a:alphaModFix/>
          </a:blip>
          <a:stretch>
            <a:fillRect/>
          </a:stretch>
        </p:blipFill>
        <p:spPr>
          <a:xfrm>
            <a:off x="8170775" y="176850"/>
            <a:ext cx="724875" cy="1149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grpSp>
        <p:nvGrpSpPr>
          <p:cNvPr id="1437" name="Google Shape;1437;p260"/>
          <p:cNvGrpSpPr/>
          <p:nvPr/>
        </p:nvGrpSpPr>
        <p:grpSpPr>
          <a:xfrm rot="-217754">
            <a:off x="3733846" y="402841"/>
            <a:ext cx="1407858" cy="1616429"/>
            <a:chOff x="3736288" y="402965"/>
            <a:chExt cx="1407850" cy="1616421"/>
          </a:xfrm>
        </p:grpSpPr>
        <p:pic>
          <p:nvPicPr>
            <p:cNvPr id="1438" name="Google Shape;1438;p260"/>
            <p:cNvPicPr preferRelativeResize="0"/>
            <p:nvPr/>
          </p:nvPicPr>
          <p:blipFill>
            <a:blip r:embed="rId3">
              <a:alphaModFix/>
            </a:blip>
            <a:stretch>
              <a:fillRect/>
            </a:stretch>
          </p:blipFill>
          <p:spPr>
            <a:xfrm>
              <a:off x="3736288" y="402965"/>
              <a:ext cx="1407850" cy="1616421"/>
            </a:xfrm>
            <a:prstGeom prst="rect">
              <a:avLst/>
            </a:prstGeom>
            <a:noFill/>
            <a:ln>
              <a:noFill/>
            </a:ln>
          </p:spPr>
        </p:pic>
        <p:pic>
          <p:nvPicPr>
            <p:cNvPr id="1439" name="Google Shape;1439;p260"/>
            <p:cNvPicPr preferRelativeResize="0"/>
            <p:nvPr/>
          </p:nvPicPr>
          <p:blipFill>
            <a:blip r:embed="rId4">
              <a:alphaModFix/>
            </a:blip>
            <a:stretch>
              <a:fillRect/>
            </a:stretch>
          </p:blipFill>
          <p:spPr>
            <a:xfrm>
              <a:off x="3895322" y="621964"/>
              <a:ext cx="1089780" cy="1178423"/>
            </a:xfrm>
            <a:prstGeom prst="rect">
              <a:avLst/>
            </a:prstGeom>
            <a:noFill/>
            <a:ln>
              <a:noFill/>
            </a:ln>
          </p:spPr>
        </p:pic>
      </p:grpSp>
      <p:pic>
        <p:nvPicPr>
          <p:cNvPr id="1440" name="Google Shape;1440;p260"/>
          <p:cNvPicPr preferRelativeResize="0"/>
          <p:nvPr/>
        </p:nvPicPr>
        <p:blipFill rotWithShape="1">
          <a:blip r:embed="rId5">
            <a:alphaModFix/>
          </a:blip>
          <a:srcRect t="79" b="69"/>
          <a:stretch/>
        </p:blipFill>
        <p:spPr>
          <a:xfrm>
            <a:off x="4083499" y="2741821"/>
            <a:ext cx="773000" cy="394387"/>
          </a:xfrm>
          <a:prstGeom prst="rect">
            <a:avLst/>
          </a:prstGeom>
          <a:noFill/>
          <a:ln>
            <a:noFill/>
          </a:ln>
        </p:spPr>
      </p:pic>
      <p:grpSp>
        <p:nvGrpSpPr>
          <p:cNvPr id="1441" name="Google Shape;1441;p260"/>
          <p:cNvGrpSpPr/>
          <p:nvPr/>
        </p:nvGrpSpPr>
        <p:grpSpPr>
          <a:xfrm>
            <a:off x="5346494" y="893925"/>
            <a:ext cx="2625928" cy="610586"/>
            <a:chOff x="5582867" y="568163"/>
            <a:chExt cx="3175246" cy="738314"/>
          </a:xfrm>
        </p:grpSpPr>
        <p:sp>
          <p:nvSpPr>
            <p:cNvPr id="1442" name="Google Shape;1442;p260"/>
            <p:cNvSpPr txBox="1"/>
            <p:nvPr/>
          </p:nvSpPr>
          <p:spPr>
            <a:xfrm>
              <a:off x="5582867" y="568163"/>
              <a:ext cx="2583300" cy="539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b="1">
                  <a:latin typeface="Montserrat"/>
                  <a:ea typeface="Montserrat"/>
                  <a:cs typeface="Montserrat"/>
                  <a:sym typeface="Montserrat"/>
                </a:rPr>
                <a:t>60+ </a:t>
              </a:r>
              <a:r>
                <a:rPr lang="en" sz="2400" i="0" u="none" strike="noStrike" cap="none">
                  <a:latin typeface="Montserrat"/>
                  <a:ea typeface="Montserrat"/>
                  <a:cs typeface="Montserrat"/>
                  <a:sym typeface="Montserrat"/>
                </a:rPr>
                <a:t>million</a:t>
              </a:r>
              <a:endParaRPr sz="2400" i="0" u="none" strike="noStrike" cap="none">
                <a:latin typeface="Montserrat"/>
                <a:ea typeface="Montserrat"/>
                <a:cs typeface="Montserrat"/>
                <a:sym typeface="Montserrat"/>
              </a:endParaRPr>
            </a:p>
          </p:txBody>
        </p:sp>
        <p:sp>
          <p:nvSpPr>
            <p:cNvPr id="1443" name="Google Shape;1443;p260"/>
            <p:cNvSpPr txBox="1"/>
            <p:nvPr/>
          </p:nvSpPr>
          <p:spPr>
            <a:xfrm>
              <a:off x="5586813" y="982177"/>
              <a:ext cx="3171300" cy="324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200">
                  <a:latin typeface="Open Sans"/>
                  <a:ea typeface="Open Sans"/>
                  <a:cs typeface="Open Sans"/>
                  <a:sym typeface="Open Sans"/>
                </a:rPr>
                <a:t>Registered learners</a:t>
              </a:r>
              <a:endParaRPr sz="1200" i="1">
                <a:solidFill>
                  <a:srgbClr val="666666"/>
                </a:solidFill>
                <a:latin typeface="Open Sans"/>
                <a:ea typeface="Open Sans"/>
                <a:cs typeface="Open Sans"/>
                <a:sym typeface="Open Sans"/>
              </a:endParaRPr>
            </a:p>
          </p:txBody>
        </p:sp>
      </p:grpSp>
      <p:grpSp>
        <p:nvGrpSpPr>
          <p:cNvPr id="1444" name="Google Shape;1444;p260"/>
          <p:cNvGrpSpPr/>
          <p:nvPr/>
        </p:nvGrpSpPr>
        <p:grpSpPr>
          <a:xfrm>
            <a:off x="680606" y="3409483"/>
            <a:ext cx="1629579" cy="610196"/>
            <a:chOff x="-242053" y="3759743"/>
            <a:chExt cx="2550601" cy="737843"/>
          </a:xfrm>
        </p:grpSpPr>
        <p:sp>
          <p:nvSpPr>
            <p:cNvPr id="1445" name="Google Shape;1445;p260"/>
            <p:cNvSpPr txBox="1"/>
            <p:nvPr/>
          </p:nvSpPr>
          <p:spPr>
            <a:xfrm>
              <a:off x="-242052" y="3759743"/>
              <a:ext cx="2550600" cy="6102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None/>
              </a:pPr>
              <a:r>
                <a:rPr lang="en" sz="2400" b="1">
                  <a:latin typeface="Montserrat"/>
                  <a:ea typeface="Montserrat"/>
                  <a:cs typeface="Montserrat"/>
                  <a:sym typeface="Montserrat"/>
                </a:rPr>
                <a:t>200+</a:t>
              </a:r>
              <a:endParaRPr sz="2400" b="1">
                <a:latin typeface="Montserrat"/>
                <a:ea typeface="Montserrat"/>
                <a:cs typeface="Montserrat"/>
                <a:sym typeface="Montserrat"/>
              </a:endParaRPr>
            </a:p>
          </p:txBody>
        </p:sp>
        <p:sp>
          <p:nvSpPr>
            <p:cNvPr id="1446" name="Google Shape;1446;p260"/>
            <p:cNvSpPr txBox="1"/>
            <p:nvPr/>
          </p:nvSpPr>
          <p:spPr>
            <a:xfrm>
              <a:off x="-242053" y="4173286"/>
              <a:ext cx="2550600" cy="3243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None/>
              </a:pPr>
              <a:r>
                <a:rPr lang="en" sz="1200">
                  <a:latin typeface="Open Sans"/>
                  <a:ea typeface="Open Sans"/>
                  <a:cs typeface="Open Sans"/>
                  <a:sym typeface="Open Sans"/>
                </a:rPr>
                <a:t>University &amp; Industry Partners</a:t>
              </a:r>
              <a:endParaRPr sz="1200">
                <a:latin typeface="Open Sans"/>
                <a:ea typeface="Open Sans"/>
                <a:cs typeface="Open Sans"/>
                <a:sym typeface="Open Sans"/>
              </a:endParaRPr>
            </a:p>
          </p:txBody>
        </p:sp>
      </p:grpSp>
      <p:grpSp>
        <p:nvGrpSpPr>
          <p:cNvPr id="1447" name="Google Shape;1447;p260"/>
          <p:cNvGrpSpPr/>
          <p:nvPr/>
        </p:nvGrpSpPr>
        <p:grpSpPr>
          <a:xfrm>
            <a:off x="6436933" y="3257511"/>
            <a:ext cx="2689800" cy="914139"/>
            <a:chOff x="6746625" y="3528686"/>
            <a:chExt cx="2689800" cy="914139"/>
          </a:xfrm>
        </p:grpSpPr>
        <p:sp>
          <p:nvSpPr>
            <p:cNvPr id="1448" name="Google Shape;1448;p260"/>
            <p:cNvSpPr txBox="1"/>
            <p:nvPr/>
          </p:nvSpPr>
          <p:spPr>
            <a:xfrm>
              <a:off x="6752008" y="3528686"/>
              <a:ext cx="1844100" cy="44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b="1">
                  <a:latin typeface="Montserrat"/>
                  <a:ea typeface="Montserrat"/>
                  <a:cs typeface="Montserrat"/>
                  <a:sym typeface="Montserrat"/>
                </a:rPr>
                <a:t>2,400+</a:t>
              </a:r>
              <a:endParaRPr sz="2400" b="1" i="0" u="none" strike="noStrike" cap="none">
                <a:latin typeface="Montserrat"/>
                <a:ea typeface="Montserrat"/>
                <a:cs typeface="Montserrat"/>
                <a:sym typeface="Montserrat"/>
              </a:endParaRPr>
            </a:p>
          </p:txBody>
        </p:sp>
        <p:sp>
          <p:nvSpPr>
            <p:cNvPr id="1449" name="Google Shape;1449;p260"/>
            <p:cNvSpPr txBox="1"/>
            <p:nvPr/>
          </p:nvSpPr>
          <p:spPr>
            <a:xfrm>
              <a:off x="6746625" y="3903125"/>
              <a:ext cx="2689800" cy="539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200">
                  <a:latin typeface="Open Sans"/>
                  <a:ea typeface="Open Sans"/>
                  <a:cs typeface="Open Sans"/>
                  <a:sym typeface="Open Sans"/>
                </a:rPr>
                <a:t>Coursera for Business </a:t>
              </a:r>
              <a:endParaRPr sz="1200">
                <a:latin typeface="Open Sans"/>
                <a:ea typeface="Open Sans"/>
                <a:cs typeface="Open Sans"/>
                <a:sym typeface="Open Sans"/>
              </a:endParaRPr>
            </a:p>
            <a:p>
              <a:pPr marL="0" marR="0" lvl="0" indent="0" algn="l" rtl="0">
                <a:lnSpc>
                  <a:spcPct val="115000"/>
                </a:lnSpc>
                <a:spcBef>
                  <a:spcPts val="0"/>
                </a:spcBef>
                <a:spcAft>
                  <a:spcPts val="0"/>
                </a:spcAft>
                <a:buNone/>
              </a:pPr>
              <a:r>
                <a:rPr lang="en" sz="1200">
                  <a:latin typeface="Open Sans"/>
                  <a:ea typeface="Open Sans"/>
                  <a:cs typeface="Open Sans"/>
                  <a:sym typeface="Open Sans"/>
                </a:rPr>
                <a:t>Coursera for Government </a:t>
              </a:r>
              <a:endParaRPr sz="1200" i="1">
                <a:latin typeface="Open Sans"/>
                <a:ea typeface="Open Sans"/>
                <a:cs typeface="Open Sans"/>
                <a:sym typeface="Open Sans"/>
              </a:endParaRPr>
            </a:p>
            <a:p>
              <a:pPr marL="0" marR="0" lvl="0" indent="0" algn="l" rtl="0">
                <a:lnSpc>
                  <a:spcPct val="115000"/>
                </a:lnSpc>
                <a:spcBef>
                  <a:spcPts val="0"/>
                </a:spcBef>
                <a:spcAft>
                  <a:spcPts val="0"/>
                </a:spcAft>
                <a:buNone/>
              </a:pPr>
              <a:r>
                <a:rPr lang="en" sz="1200">
                  <a:latin typeface="Open Sans"/>
                  <a:ea typeface="Open Sans"/>
                  <a:cs typeface="Open Sans"/>
                  <a:sym typeface="Open Sans"/>
                </a:rPr>
                <a:t>Coursera for Campus</a:t>
              </a:r>
              <a:endParaRPr sz="1200">
                <a:latin typeface="Open Sans"/>
                <a:ea typeface="Open Sans"/>
                <a:cs typeface="Open Sans"/>
                <a:sym typeface="Open Sans"/>
              </a:endParaRPr>
            </a:p>
            <a:p>
              <a:pPr marL="0" marR="0" lvl="0" indent="0" algn="l" rtl="0">
                <a:lnSpc>
                  <a:spcPct val="115000"/>
                </a:lnSpc>
                <a:spcBef>
                  <a:spcPts val="0"/>
                </a:spcBef>
                <a:spcAft>
                  <a:spcPts val="0"/>
                </a:spcAft>
                <a:buNone/>
              </a:pPr>
              <a:endParaRPr>
                <a:latin typeface="Open Sans"/>
                <a:ea typeface="Open Sans"/>
                <a:cs typeface="Open Sans"/>
                <a:sym typeface="Open Sans"/>
              </a:endParaRPr>
            </a:p>
          </p:txBody>
        </p:sp>
      </p:grpSp>
      <p:cxnSp>
        <p:nvCxnSpPr>
          <p:cNvPr id="1450" name="Google Shape;1450;p260"/>
          <p:cNvCxnSpPr/>
          <p:nvPr/>
        </p:nvCxnSpPr>
        <p:spPr>
          <a:xfrm rot="10800000">
            <a:off x="4679613" y="1814050"/>
            <a:ext cx="767700" cy="1405500"/>
          </a:xfrm>
          <a:prstGeom prst="straightConnector1">
            <a:avLst/>
          </a:prstGeom>
          <a:noFill/>
          <a:ln w="38100" cap="flat" cmpd="sng">
            <a:solidFill>
              <a:srgbClr val="999999"/>
            </a:solidFill>
            <a:prstDash val="solid"/>
            <a:round/>
            <a:headEnd type="stealth" w="med" len="med"/>
            <a:tailEnd type="stealth" w="med" len="med"/>
          </a:ln>
        </p:spPr>
      </p:cxnSp>
      <p:cxnSp>
        <p:nvCxnSpPr>
          <p:cNvPr id="1451" name="Google Shape;1451;p260"/>
          <p:cNvCxnSpPr/>
          <p:nvPr/>
        </p:nvCxnSpPr>
        <p:spPr>
          <a:xfrm rot="10800000" flipH="1">
            <a:off x="3315300" y="1802050"/>
            <a:ext cx="885900" cy="1472100"/>
          </a:xfrm>
          <a:prstGeom prst="straightConnector1">
            <a:avLst/>
          </a:prstGeom>
          <a:noFill/>
          <a:ln w="38100" cap="flat" cmpd="sng">
            <a:solidFill>
              <a:srgbClr val="999999"/>
            </a:solidFill>
            <a:prstDash val="solid"/>
            <a:round/>
            <a:headEnd type="stealth" w="med" len="med"/>
            <a:tailEnd type="stealth" w="med" len="med"/>
          </a:ln>
        </p:spPr>
      </p:cxnSp>
      <p:cxnSp>
        <p:nvCxnSpPr>
          <p:cNvPr id="1452" name="Google Shape;1452;p260"/>
          <p:cNvCxnSpPr/>
          <p:nvPr/>
        </p:nvCxnSpPr>
        <p:spPr>
          <a:xfrm rot="10800000" flipH="1">
            <a:off x="3614525" y="3686425"/>
            <a:ext cx="1661400" cy="18600"/>
          </a:xfrm>
          <a:prstGeom prst="straightConnector1">
            <a:avLst/>
          </a:prstGeom>
          <a:noFill/>
          <a:ln w="38100" cap="flat" cmpd="sng">
            <a:solidFill>
              <a:srgbClr val="999999"/>
            </a:solidFill>
            <a:prstDash val="solid"/>
            <a:round/>
            <a:headEnd type="stealth" w="med" len="med"/>
            <a:tailEnd type="stealth" w="med" len="med"/>
          </a:ln>
        </p:spPr>
      </p:cxnSp>
      <p:sp>
        <p:nvSpPr>
          <p:cNvPr id="1453" name="Google Shape;1453;p260"/>
          <p:cNvSpPr/>
          <p:nvPr/>
        </p:nvSpPr>
        <p:spPr>
          <a:xfrm rot="-10799404" flipH="1">
            <a:off x="3572250" y="313731"/>
            <a:ext cx="1731000" cy="1794900"/>
          </a:xfrm>
          <a:prstGeom prst="blockArc">
            <a:avLst>
              <a:gd name="adj1" fmla="val 10800000"/>
              <a:gd name="adj2" fmla="val 197384"/>
              <a:gd name="adj3" fmla="val 1505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60"/>
          <p:cNvSpPr/>
          <p:nvPr/>
        </p:nvSpPr>
        <p:spPr>
          <a:xfrm rot="2825882">
            <a:off x="2006613" y="2903708"/>
            <a:ext cx="1912167" cy="1982657"/>
          </a:xfrm>
          <a:prstGeom prst="blockArc">
            <a:avLst>
              <a:gd name="adj1" fmla="val 10800000"/>
              <a:gd name="adj2" fmla="val 197384"/>
              <a:gd name="adj3" fmla="val 1505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60"/>
          <p:cNvSpPr/>
          <p:nvPr/>
        </p:nvSpPr>
        <p:spPr>
          <a:xfrm rot="-3267041" flipH="1">
            <a:off x="4969572" y="2809133"/>
            <a:ext cx="1887501" cy="1956657"/>
          </a:xfrm>
          <a:prstGeom prst="blockArc">
            <a:avLst>
              <a:gd name="adj1" fmla="val 10800000"/>
              <a:gd name="adj2" fmla="val 20780852"/>
              <a:gd name="adj3" fmla="val 1638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6" name="Google Shape;1456;p260"/>
          <p:cNvGrpSpPr/>
          <p:nvPr/>
        </p:nvGrpSpPr>
        <p:grpSpPr>
          <a:xfrm>
            <a:off x="3995675" y="846803"/>
            <a:ext cx="884100" cy="884100"/>
            <a:chOff x="3995675" y="846803"/>
            <a:chExt cx="884100" cy="884100"/>
          </a:xfrm>
        </p:grpSpPr>
        <p:sp>
          <p:nvSpPr>
            <p:cNvPr id="1457" name="Google Shape;1457;p260"/>
            <p:cNvSpPr/>
            <p:nvPr/>
          </p:nvSpPr>
          <p:spPr>
            <a:xfrm>
              <a:off x="3995675" y="846803"/>
              <a:ext cx="884100" cy="884100"/>
            </a:xfrm>
            <a:prstGeom prst="ellipse">
              <a:avLst/>
            </a:prstGeom>
            <a:solidFill>
              <a:srgbClr val="271066"/>
            </a:solidFill>
            <a:ln>
              <a:noFill/>
            </a:ln>
            <a:effectLst>
              <a:outerShdw blurRad="114300" dist="57150" dir="5400000" algn="bl" rotWithShape="0">
                <a:srgbClr val="000000">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8" name="Google Shape;1458;p260"/>
            <p:cNvPicPr preferRelativeResize="0"/>
            <p:nvPr/>
          </p:nvPicPr>
          <p:blipFill>
            <a:blip r:embed="rId6">
              <a:alphaModFix/>
            </a:blip>
            <a:stretch>
              <a:fillRect/>
            </a:stretch>
          </p:blipFill>
          <p:spPr>
            <a:xfrm>
              <a:off x="4144912" y="1127363"/>
              <a:ext cx="579225" cy="332775"/>
            </a:xfrm>
            <a:prstGeom prst="rect">
              <a:avLst/>
            </a:prstGeom>
            <a:noFill/>
            <a:ln>
              <a:noFill/>
            </a:ln>
            <a:effectLst>
              <a:outerShdw blurRad="114300" dist="57150" dir="5400000" algn="bl" rotWithShape="0">
                <a:srgbClr val="000000">
                  <a:alpha val="26000"/>
                </a:srgbClr>
              </a:outerShdw>
            </a:effectLst>
          </p:spPr>
        </p:pic>
      </p:grpSp>
      <p:pic>
        <p:nvPicPr>
          <p:cNvPr id="1459" name="Google Shape;1459;p260"/>
          <p:cNvPicPr preferRelativeResize="0"/>
          <p:nvPr/>
        </p:nvPicPr>
        <p:blipFill rotWithShape="1">
          <a:blip r:embed="rId7">
            <a:alphaModFix/>
          </a:blip>
          <a:srcRect l="26630" t="76322" r="26625" b="7653"/>
          <a:stretch/>
        </p:blipFill>
        <p:spPr>
          <a:xfrm>
            <a:off x="2306619" y="4178184"/>
            <a:ext cx="1407849" cy="535481"/>
          </a:xfrm>
          <a:prstGeom prst="rect">
            <a:avLst/>
          </a:prstGeom>
          <a:noFill/>
          <a:ln>
            <a:noFill/>
          </a:ln>
        </p:spPr>
      </p:pic>
      <p:pic>
        <p:nvPicPr>
          <p:cNvPr id="1460" name="Google Shape;1460;p260"/>
          <p:cNvPicPr preferRelativeResize="0"/>
          <p:nvPr/>
        </p:nvPicPr>
        <p:blipFill rotWithShape="1">
          <a:blip r:embed="rId8">
            <a:alphaModFix/>
          </a:blip>
          <a:srcRect l="26630" t="75019" r="26625" b="7791"/>
          <a:stretch/>
        </p:blipFill>
        <p:spPr>
          <a:xfrm>
            <a:off x="5185450" y="4171910"/>
            <a:ext cx="1407849" cy="574380"/>
          </a:xfrm>
          <a:prstGeom prst="rect">
            <a:avLst/>
          </a:prstGeom>
          <a:noFill/>
          <a:ln>
            <a:noFill/>
          </a:ln>
        </p:spPr>
      </p:pic>
      <p:grpSp>
        <p:nvGrpSpPr>
          <p:cNvPr id="1461" name="Google Shape;1461;p260"/>
          <p:cNvGrpSpPr/>
          <p:nvPr/>
        </p:nvGrpSpPr>
        <p:grpSpPr>
          <a:xfrm>
            <a:off x="2604400" y="3345266"/>
            <a:ext cx="884100" cy="884100"/>
            <a:chOff x="2604400" y="3345266"/>
            <a:chExt cx="884100" cy="884100"/>
          </a:xfrm>
        </p:grpSpPr>
        <p:sp>
          <p:nvSpPr>
            <p:cNvPr id="1462" name="Google Shape;1462;p260"/>
            <p:cNvSpPr/>
            <p:nvPr/>
          </p:nvSpPr>
          <p:spPr>
            <a:xfrm>
              <a:off x="2604400" y="3345266"/>
              <a:ext cx="884100" cy="884100"/>
            </a:xfrm>
            <a:prstGeom prst="ellipse">
              <a:avLst/>
            </a:prstGeom>
            <a:solidFill>
              <a:srgbClr val="F2C700"/>
            </a:solidFill>
            <a:ln>
              <a:noFill/>
            </a:ln>
            <a:effectLst>
              <a:outerShdw blurRad="100013" dist="85725"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3" name="Google Shape;1463;p260"/>
            <p:cNvPicPr preferRelativeResize="0"/>
            <p:nvPr/>
          </p:nvPicPr>
          <p:blipFill>
            <a:blip r:embed="rId9">
              <a:alphaModFix/>
            </a:blip>
            <a:stretch>
              <a:fillRect/>
            </a:stretch>
          </p:blipFill>
          <p:spPr>
            <a:xfrm>
              <a:off x="2752822" y="3499100"/>
              <a:ext cx="587256" cy="576675"/>
            </a:xfrm>
            <a:prstGeom prst="rect">
              <a:avLst/>
            </a:prstGeom>
            <a:noFill/>
            <a:ln>
              <a:noFill/>
            </a:ln>
          </p:spPr>
        </p:pic>
      </p:grpSp>
      <p:grpSp>
        <p:nvGrpSpPr>
          <p:cNvPr id="1464" name="Google Shape;1464;p260"/>
          <p:cNvGrpSpPr/>
          <p:nvPr/>
        </p:nvGrpSpPr>
        <p:grpSpPr>
          <a:xfrm>
            <a:off x="5447313" y="3345278"/>
            <a:ext cx="884100" cy="884100"/>
            <a:chOff x="5447313" y="3345278"/>
            <a:chExt cx="884100" cy="884100"/>
          </a:xfrm>
        </p:grpSpPr>
        <p:sp>
          <p:nvSpPr>
            <p:cNvPr id="1465" name="Google Shape;1465;p260"/>
            <p:cNvSpPr/>
            <p:nvPr/>
          </p:nvSpPr>
          <p:spPr>
            <a:xfrm>
              <a:off x="5447313" y="3345278"/>
              <a:ext cx="884100" cy="884100"/>
            </a:xfrm>
            <a:prstGeom prst="ellipse">
              <a:avLst/>
            </a:prstGeom>
            <a:solidFill>
              <a:srgbClr val="FB6C76"/>
            </a:solidFill>
            <a:ln>
              <a:noFill/>
            </a:ln>
            <a:effectLst>
              <a:outerShdw blurRad="157163" dist="85725" dir="54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6" name="Google Shape;1466;p260"/>
            <p:cNvPicPr preferRelativeResize="0"/>
            <p:nvPr/>
          </p:nvPicPr>
          <p:blipFill>
            <a:blip r:embed="rId10">
              <a:alphaModFix/>
            </a:blip>
            <a:stretch>
              <a:fillRect/>
            </a:stretch>
          </p:blipFill>
          <p:spPr>
            <a:xfrm>
              <a:off x="5620922" y="3540280"/>
              <a:ext cx="548900" cy="482121"/>
            </a:xfrm>
            <a:prstGeom prst="rect">
              <a:avLst/>
            </a:prstGeom>
            <a:noFill/>
            <a:ln>
              <a:noFill/>
            </a:ln>
          </p:spPr>
        </p:pic>
      </p:grpSp>
      <p:sp>
        <p:nvSpPr>
          <p:cNvPr id="1467" name="Google Shape;1467;p260"/>
          <p:cNvSpPr txBox="1"/>
          <p:nvPr/>
        </p:nvSpPr>
        <p:spPr>
          <a:xfrm>
            <a:off x="479800" y="478763"/>
            <a:ext cx="2942400" cy="171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b="1">
                <a:solidFill>
                  <a:schemeClr val="dk1"/>
                </a:solidFill>
                <a:latin typeface="Montserrat"/>
                <a:ea typeface="Montserrat"/>
                <a:cs typeface="Montserrat"/>
                <a:sym typeface="Montserrat"/>
              </a:rPr>
              <a:t>Coursera</a:t>
            </a:r>
            <a:endParaRPr sz="28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2400">
                <a:solidFill>
                  <a:schemeClr val="dk1"/>
                </a:solidFill>
                <a:latin typeface="Montserrat"/>
                <a:ea typeface="Montserrat"/>
                <a:cs typeface="Montserrat"/>
                <a:sym typeface="Montserrat"/>
              </a:rPr>
              <a:t>global learning ecosystem</a:t>
            </a:r>
            <a:endParaRPr sz="2800" b="1">
              <a:solidFill>
                <a:schemeClr val="dk1"/>
              </a:solidFill>
              <a:latin typeface="Montserrat"/>
              <a:ea typeface="Montserrat"/>
              <a:cs typeface="Montserrat"/>
              <a:sym typeface="Montserrat"/>
            </a:endParaRPr>
          </a:p>
        </p:txBody>
      </p:sp>
      <p:sp>
        <p:nvSpPr>
          <p:cNvPr id="1468" name="Google Shape;1468;p260"/>
          <p:cNvSpPr txBox="1"/>
          <p:nvPr/>
        </p:nvSpPr>
        <p:spPr>
          <a:xfrm>
            <a:off x="164925" y="4789800"/>
            <a:ext cx="3939300" cy="3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B7B7B7"/>
                </a:solidFill>
              </a:rPr>
              <a:t>Source: Coursera data, April 2020</a:t>
            </a:r>
            <a:endParaRPr sz="800">
              <a:solidFill>
                <a:srgbClr val="B7B7B7"/>
              </a:solidFill>
            </a:endParaRPr>
          </a:p>
        </p:txBody>
      </p:sp>
      <p:sp>
        <p:nvSpPr>
          <p:cNvPr id="1469" name="Google Shape;1469;p260"/>
          <p:cNvSpPr txBox="1"/>
          <p:nvPr/>
        </p:nvSpPr>
        <p:spPr>
          <a:xfrm>
            <a:off x="8536140" y="4663980"/>
            <a:ext cx="3954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latin typeface="Montserrat"/>
                <a:ea typeface="Montserrat"/>
                <a:cs typeface="Montserrat"/>
                <a:sym typeface="Montserrat"/>
              </a:rPr>
              <a:t>55</a:t>
            </a:fld>
            <a:endParaRPr sz="800">
              <a:latin typeface="Montserrat"/>
              <a:ea typeface="Montserrat"/>
              <a:cs typeface="Montserrat"/>
              <a:sym typeface="Montserra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73"/>
        <p:cNvGrpSpPr/>
        <p:nvPr/>
      </p:nvGrpSpPr>
      <p:grpSpPr>
        <a:xfrm>
          <a:off x="0" y="0"/>
          <a:ext cx="0" cy="0"/>
          <a:chOff x="0" y="0"/>
          <a:chExt cx="0" cy="0"/>
        </a:xfrm>
      </p:grpSpPr>
      <p:sp>
        <p:nvSpPr>
          <p:cNvPr id="1474" name="Google Shape;1474;p261"/>
          <p:cNvSpPr txBox="1"/>
          <p:nvPr/>
        </p:nvSpPr>
        <p:spPr>
          <a:xfrm>
            <a:off x="878450" y="4364344"/>
            <a:ext cx="6167700" cy="60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800">
                <a:solidFill>
                  <a:srgbClr val="FFFFFF"/>
                </a:solidFill>
                <a:uFill>
                  <a:noFill/>
                </a:uFill>
                <a:latin typeface="Montserrat Medium"/>
                <a:ea typeface="Montserrat Medium"/>
                <a:cs typeface="Montserrat Medium"/>
                <a:sym typeface="Montserrat Medium"/>
                <a:hlinkClick r:id="rId3"/>
              </a:rPr>
              <a:t>coursera.org/coronavirus</a:t>
            </a:r>
            <a:endParaRPr sz="1800">
              <a:solidFill>
                <a:srgbClr val="FFFFFF"/>
              </a:solidFill>
              <a:latin typeface="Montserrat Medium"/>
              <a:ea typeface="Montserrat Medium"/>
              <a:cs typeface="Montserrat Medium"/>
              <a:sym typeface="Montserrat Medium"/>
            </a:endParaRPr>
          </a:p>
        </p:txBody>
      </p:sp>
      <p:sp>
        <p:nvSpPr>
          <p:cNvPr id="1475" name="Google Shape;1475;p261"/>
          <p:cNvSpPr txBox="1"/>
          <p:nvPr/>
        </p:nvSpPr>
        <p:spPr>
          <a:xfrm>
            <a:off x="573828" y="2052850"/>
            <a:ext cx="6167700" cy="151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2000">
                <a:solidFill>
                  <a:srgbClr val="FFFFFF"/>
                </a:solidFill>
                <a:latin typeface="Montserrat"/>
                <a:ea typeface="Montserrat"/>
                <a:cs typeface="Montserrat"/>
                <a:sym typeface="Montserrat"/>
              </a:rPr>
              <a:t>On March 12th, Coursera began offering any college or university impacted by COVID-19 free access to its course catalogue.</a:t>
            </a:r>
            <a:endParaRPr sz="2000">
              <a:solidFill>
                <a:srgbClr val="FFFFFF"/>
              </a:solidFill>
            </a:endParaRPr>
          </a:p>
        </p:txBody>
      </p:sp>
      <p:pic>
        <p:nvPicPr>
          <p:cNvPr id="1476" name="Google Shape;1476;p261"/>
          <p:cNvPicPr preferRelativeResize="0"/>
          <p:nvPr/>
        </p:nvPicPr>
        <p:blipFill rotWithShape="1">
          <a:blip r:embed="rId4">
            <a:alphaModFix/>
          </a:blip>
          <a:srcRect l="31888" t="2273" r="-36066" b="-54875"/>
          <a:stretch/>
        </p:blipFill>
        <p:spPr>
          <a:xfrm>
            <a:off x="6542375" y="2357125"/>
            <a:ext cx="4455900" cy="4350900"/>
          </a:xfrm>
          <a:prstGeom prst="ellipse">
            <a:avLst/>
          </a:prstGeom>
          <a:noFill/>
          <a:ln>
            <a:noFill/>
          </a:ln>
        </p:spPr>
      </p:pic>
      <p:pic>
        <p:nvPicPr>
          <p:cNvPr id="1477" name="Google Shape;1477;p261"/>
          <p:cNvPicPr preferRelativeResize="0"/>
          <p:nvPr/>
        </p:nvPicPr>
        <p:blipFill>
          <a:blip r:embed="rId5">
            <a:alphaModFix/>
          </a:blip>
          <a:stretch>
            <a:fillRect/>
          </a:stretch>
        </p:blipFill>
        <p:spPr>
          <a:xfrm>
            <a:off x="610794" y="558675"/>
            <a:ext cx="2967125" cy="360460"/>
          </a:xfrm>
          <a:prstGeom prst="rect">
            <a:avLst/>
          </a:prstGeom>
          <a:noFill/>
          <a:ln>
            <a:noFill/>
          </a:ln>
        </p:spPr>
      </p:pic>
      <p:pic>
        <p:nvPicPr>
          <p:cNvPr id="1478" name="Google Shape;1478;p261"/>
          <p:cNvPicPr preferRelativeResize="0"/>
          <p:nvPr/>
        </p:nvPicPr>
        <p:blipFill>
          <a:blip r:embed="rId6">
            <a:alphaModFix/>
          </a:blip>
          <a:stretch>
            <a:fillRect/>
          </a:stretch>
        </p:blipFill>
        <p:spPr>
          <a:xfrm>
            <a:off x="573825" y="4439765"/>
            <a:ext cx="304624" cy="304602"/>
          </a:xfrm>
          <a:prstGeom prst="rect">
            <a:avLst/>
          </a:prstGeom>
          <a:noFill/>
          <a:ln>
            <a:noFill/>
          </a:ln>
        </p:spPr>
      </p:pic>
      <p:sp>
        <p:nvSpPr>
          <p:cNvPr id="1479" name="Google Shape;1479;p261"/>
          <p:cNvSpPr txBox="1"/>
          <p:nvPr/>
        </p:nvSpPr>
        <p:spPr>
          <a:xfrm>
            <a:off x="573825" y="1508475"/>
            <a:ext cx="82728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FFFFFF"/>
                </a:solidFill>
                <a:latin typeface="Montserrat"/>
                <a:ea typeface="Montserrat"/>
                <a:cs typeface="Montserrat"/>
                <a:sym typeface="Montserrat"/>
              </a:rPr>
              <a:t>Coronavirus Response Initiative for campuses</a:t>
            </a:r>
            <a:endParaRPr sz="2500" b="1">
              <a:solidFill>
                <a:srgbClr val="FFFFFF"/>
              </a:solidFill>
              <a:latin typeface="Montserrat"/>
              <a:ea typeface="Montserrat"/>
              <a:cs typeface="Montserrat"/>
              <a:sym typeface="Montserra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83"/>
        <p:cNvGrpSpPr/>
        <p:nvPr/>
      </p:nvGrpSpPr>
      <p:grpSpPr>
        <a:xfrm>
          <a:off x="0" y="0"/>
          <a:ext cx="0" cy="0"/>
          <a:chOff x="0" y="0"/>
          <a:chExt cx="0" cy="0"/>
        </a:xfrm>
      </p:grpSpPr>
      <p:sp>
        <p:nvSpPr>
          <p:cNvPr id="1484" name="Google Shape;1484;p262"/>
          <p:cNvSpPr/>
          <p:nvPr/>
        </p:nvSpPr>
        <p:spPr>
          <a:xfrm>
            <a:off x="-46312" y="0"/>
            <a:ext cx="9229800" cy="244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262"/>
          <p:cNvGrpSpPr/>
          <p:nvPr/>
        </p:nvGrpSpPr>
        <p:grpSpPr>
          <a:xfrm>
            <a:off x="4938175" y="1606642"/>
            <a:ext cx="1571400" cy="1152300"/>
            <a:chOff x="5050125" y="1606650"/>
            <a:chExt cx="1571400" cy="1152300"/>
          </a:xfrm>
        </p:grpSpPr>
        <p:sp>
          <p:nvSpPr>
            <p:cNvPr id="1486" name="Google Shape;1486;p262"/>
            <p:cNvSpPr/>
            <p:nvPr/>
          </p:nvSpPr>
          <p:spPr>
            <a:xfrm>
              <a:off x="5050125" y="1606650"/>
              <a:ext cx="1571400" cy="1152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62"/>
            <p:cNvSpPr txBox="1"/>
            <p:nvPr/>
          </p:nvSpPr>
          <p:spPr>
            <a:xfrm>
              <a:off x="5207325" y="1748625"/>
              <a:ext cx="1340700" cy="88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chemeClr val="dk1"/>
                  </a:solidFill>
                  <a:latin typeface="Montserrat"/>
                  <a:ea typeface="Montserrat"/>
                  <a:cs typeface="Montserrat"/>
                  <a:sym typeface="Montserrat"/>
                </a:rPr>
                <a:t>1.1 Million </a:t>
              </a:r>
              <a:r>
                <a:rPr lang="en" sz="1300">
                  <a:solidFill>
                    <a:schemeClr val="dk1"/>
                  </a:solidFill>
                  <a:latin typeface="Montserrat"/>
                  <a:ea typeface="Montserrat"/>
                  <a:cs typeface="Montserrat"/>
                  <a:sym typeface="Montserrat"/>
                </a:rPr>
                <a:t>students enrolled</a:t>
              </a:r>
              <a:endParaRPr sz="1300">
                <a:solidFill>
                  <a:schemeClr val="dk1"/>
                </a:solidFill>
                <a:latin typeface="Montserrat"/>
                <a:ea typeface="Montserrat"/>
                <a:cs typeface="Montserrat"/>
                <a:sym typeface="Montserrat"/>
              </a:endParaRPr>
            </a:p>
          </p:txBody>
        </p:sp>
      </p:grpSp>
      <p:grpSp>
        <p:nvGrpSpPr>
          <p:cNvPr id="1488" name="Google Shape;1488;p262"/>
          <p:cNvGrpSpPr/>
          <p:nvPr/>
        </p:nvGrpSpPr>
        <p:grpSpPr>
          <a:xfrm>
            <a:off x="563775" y="1606638"/>
            <a:ext cx="1593600" cy="1152300"/>
            <a:chOff x="563775" y="1606638"/>
            <a:chExt cx="1593600" cy="1152300"/>
          </a:xfrm>
        </p:grpSpPr>
        <p:sp>
          <p:nvSpPr>
            <p:cNvPr id="1489" name="Google Shape;1489;p262"/>
            <p:cNvSpPr/>
            <p:nvPr/>
          </p:nvSpPr>
          <p:spPr>
            <a:xfrm>
              <a:off x="563775" y="1606638"/>
              <a:ext cx="1572900" cy="1152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62"/>
            <p:cNvSpPr txBox="1"/>
            <p:nvPr/>
          </p:nvSpPr>
          <p:spPr>
            <a:xfrm>
              <a:off x="636075" y="1748625"/>
              <a:ext cx="1521300" cy="9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chemeClr val="dk1"/>
                  </a:solidFill>
                  <a:latin typeface="Montserrat"/>
                  <a:ea typeface="Montserrat"/>
                  <a:cs typeface="Montserrat"/>
                  <a:sym typeface="Montserrat"/>
                </a:rPr>
                <a:t>34,000+ </a:t>
              </a:r>
              <a:r>
                <a:rPr lang="en" sz="1300">
                  <a:solidFill>
                    <a:schemeClr val="dk1"/>
                  </a:solidFill>
                  <a:latin typeface="Montserrat"/>
                  <a:ea typeface="Montserrat"/>
                  <a:cs typeface="Montserrat"/>
                  <a:sym typeface="Montserrat"/>
                </a:rPr>
                <a:t>inquiries by faculty &amp; admin</a:t>
              </a:r>
              <a:endParaRPr sz="1300">
                <a:solidFill>
                  <a:schemeClr val="dk1"/>
                </a:solidFill>
                <a:latin typeface="Montserrat"/>
                <a:ea typeface="Montserrat"/>
                <a:cs typeface="Montserrat"/>
                <a:sym typeface="Montserrat"/>
              </a:endParaRPr>
            </a:p>
          </p:txBody>
        </p:sp>
      </p:grpSp>
      <p:grpSp>
        <p:nvGrpSpPr>
          <p:cNvPr id="1491" name="Google Shape;1491;p262"/>
          <p:cNvGrpSpPr/>
          <p:nvPr/>
        </p:nvGrpSpPr>
        <p:grpSpPr>
          <a:xfrm>
            <a:off x="2762075" y="1606646"/>
            <a:ext cx="1571400" cy="1152300"/>
            <a:chOff x="2909775" y="1606650"/>
            <a:chExt cx="1571400" cy="1152300"/>
          </a:xfrm>
        </p:grpSpPr>
        <p:sp>
          <p:nvSpPr>
            <p:cNvPr id="1492" name="Google Shape;1492;p262"/>
            <p:cNvSpPr/>
            <p:nvPr/>
          </p:nvSpPr>
          <p:spPr>
            <a:xfrm>
              <a:off x="2909775" y="1606650"/>
              <a:ext cx="1571400" cy="1152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62"/>
            <p:cNvSpPr txBox="1"/>
            <p:nvPr/>
          </p:nvSpPr>
          <p:spPr>
            <a:xfrm>
              <a:off x="3039975" y="1748625"/>
              <a:ext cx="1340700" cy="88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chemeClr val="dk1"/>
                  </a:solidFill>
                  <a:latin typeface="Montserrat"/>
                  <a:ea typeface="Montserrat"/>
                  <a:cs typeface="Montserrat"/>
                  <a:sym typeface="Montserrat"/>
                </a:rPr>
                <a:t>9,200+ </a:t>
              </a:r>
              <a:r>
                <a:rPr lang="en" sz="1300">
                  <a:solidFill>
                    <a:schemeClr val="dk1"/>
                  </a:solidFill>
                  <a:latin typeface="Montserrat"/>
                  <a:ea typeface="Montserrat"/>
                  <a:cs typeface="Montserrat"/>
                  <a:sym typeface="Montserrat"/>
                </a:rPr>
                <a:t>programs launched</a:t>
              </a:r>
              <a:endParaRPr sz="13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300">
                <a:solidFill>
                  <a:schemeClr val="dk1"/>
                </a:solidFill>
                <a:latin typeface="Montserrat"/>
                <a:ea typeface="Montserrat"/>
                <a:cs typeface="Montserrat"/>
                <a:sym typeface="Montserrat"/>
              </a:endParaRPr>
            </a:p>
          </p:txBody>
        </p:sp>
      </p:grpSp>
      <p:grpSp>
        <p:nvGrpSpPr>
          <p:cNvPr id="1494" name="Google Shape;1494;p262"/>
          <p:cNvGrpSpPr/>
          <p:nvPr/>
        </p:nvGrpSpPr>
        <p:grpSpPr>
          <a:xfrm>
            <a:off x="7114275" y="1606650"/>
            <a:ext cx="1643877" cy="1152300"/>
            <a:chOff x="7114275" y="1606650"/>
            <a:chExt cx="1643877" cy="1152300"/>
          </a:xfrm>
        </p:grpSpPr>
        <p:sp>
          <p:nvSpPr>
            <p:cNvPr id="1495" name="Google Shape;1495;p262"/>
            <p:cNvSpPr/>
            <p:nvPr/>
          </p:nvSpPr>
          <p:spPr>
            <a:xfrm>
              <a:off x="7114275" y="1606650"/>
              <a:ext cx="1571400" cy="1152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62"/>
            <p:cNvSpPr txBox="1"/>
            <p:nvPr/>
          </p:nvSpPr>
          <p:spPr>
            <a:xfrm>
              <a:off x="7272252" y="1748625"/>
              <a:ext cx="1485900" cy="88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50" b="1">
                  <a:solidFill>
                    <a:schemeClr val="dk1"/>
                  </a:solidFill>
                  <a:latin typeface="Montserrat"/>
                  <a:ea typeface="Montserrat"/>
                  <a:cs typeface="Montserrat"/>
                  <a:sym typeface="Montserrat"/>
                </a:rPr>
                <a:t>4.9 Million </a:t>
              </a:r>
              <a:r>
                <a:rPr lang="en" sz="1300">
                  <a:solidFill>
                    <a:schemeClr val="dk1"/>
                  </a:solidFill>
                  <a:latin typeface="Montserrat"/>
                  <a:ea typeface="Montserrat"/>
                  <a:cs typeface="Montserrat"/>
                  <a:sym typeface="Montserrat"/>
                </a:rPr>
                <a:t>course enrollments</a:t>
              </a:r>
              <a:endParaRPr sz="1300">
                <a:solidFill>
                  <a:schemeClr val="dk1"/>
                </a:solidFill>
                <a:latin typeface="Montserrat"/>
                <a:ea typeface="Montserrat"/>
                <a:cs typeface="Montserrat"/>
                <a:sym typeface="Montserrat"/>
              </a:endParaRPr>
            </a:p>
          </p:txBody>
        </p:sp>
      </p:grpSp>
      <p:sp>
        <p:nvSpPr>
          <p:cNvPr id="1497" name="Google Shape;1497;p262"/>
          <p:cNvSpPr txBox="1">
            <a:spLocks noGrp="1"/>
          </p:cNvSpPr>
          <p:nvPr>
            <p:ph type="title" idx="4294967295"/>
          </p:nvPr>
        </p:nvSpPr>
        <p:spPr>
          <a:xfrm>
            <a:off x="565500" y="265050"/>
            <a:ext cx="8013000" cy="7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3600">
                <a:solidFill>
                  <a:srgbClr val="FFFFFF"/>
                </a:solidFill>
              </a:rPr>
              <a:t>Universities are responding</a:t>
            </a:r>
            <a:r>
              <a:rPr lang="en">
                <a:solidFill>
                  <a:srgbClr val="FFFFFF"/>
                </a:solidFill>
              </a:rPr>
              <a:t> </a:t>
            </a:r>
            <a:endParaRPr sz="2400">
              <a:solidFill>
                <a:srgbClr val="FFFFFF"/>
              </a:solidFill>
              <a:latin typeface="Montserrat"/>
              <a:ea typeface="Montserrat"/>
              <a:cs typeface="Montserrat"/>
              <a:sym typeface="Montserrat"/>
            </a:endParaRPr>
          </a:p>
        </p:txBody>
      </p:sp>
      <p:sp>
        <p:nvSpPr>
          <p:cNvPr id="1498" name="Google Shape;1498;p262"/>
          <p:cNvSpPr txBox="1"/>
          <p:nvPr/>
        </p:nvSpPr>
        <p:spPr>
          <a:xfrm>
            <a:off x="3410088" y="1012350"/>
            <a:ext cx="2323800" cy="3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a:solidFill>
                  <a:srgbClr val="FFFFFF"/>
                </a:solidFill>
                <a:latin typeface="Montserrat"/>
                <a:ea typeface="Montserrat"/>
                <a:cs typeface="Montserrat"/>
                <a:sym typeface="Montserrat"/>
              </a:rPr>
              <a:t>Since March 12th</a:t>
            </a:r>
            <a:endParaRPr sz="1800">
              <a:solidFill>
                <a:srgbClr val="FFFFFF"/>
              </a:solidFill>
              <a:latin typeface="Montserrat"/>
              <a:ea typeface="Montserrat"/>
              <a:cs typeface="Montserrat"/>
              <a:sym typeface="Montserrat"/>
            </a:endParaRPr>
          </a:p>
        </p:txBody>
      </p:sp>
      <p:sp>
        <p:nvSpPr>
          <p:cNvPr id="1499" name="Google Shape;1499;p262"/>
          <p:cNvSpPr txBox="1"/>
          <p:nvPr/>
        </p:nvSpPr>
        <p:spPr>
          <a:xfrm>
            <a:off x="164925" y="4789800"/>
            <a:ext cx="3939300" cy="3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B7B7B7"/>
                </a:solidFill>
              </a:rPr>
              <a:t>Source: Coursera data, June 2020</a:t>
            </a:r>
            <a:endParaRPr sz="800">
              <a:solidFill>
                <a:srgbClr val="B7B7B7"/>
              </a:solidFill>
            </a:endParaRPr>
          </a:p>
        </p:txBody>
      </p:sp>
      <p:sp>
        <p:nvSpPr>
          <p:cNvPr id="1500" name="Google Shape;1500;p262"/>
          <p:cNvSpPr txBox="1"/>
          <p:nvPr/>
        </p:nvSpPr>
        <p:spPr>
          <a:xfrm>
            <a:off x="8536140" y="4663980"/>
            <a:ext cx="3954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latin typeface="Montserrat"/>
                <a:ea typeface="Montserrat"/>
                <a:cs typeface="Montserrat"/>
                <a:sym typeface="Montserrat"/>
              </a:rPr>
              <a:t>57</a:t>
            </a:fld>
            <a:endParaRPr sz="800">
              <a:latin typeface="Montserrat"/>
              <a:ea typeface="Montserrat"/>
              <a:cs typeface="Montserrat"/>
              <a:sym typeface="Montserrat"/>
            </a:endParaRPr>
          </a:p>
        </p:txBody>
      </p:sp>
      <p:pic>
        <p:nvPicPr>
          <p:cNvPr id="1501" name="Google Shape;1501;p262"/>
          <p:cNvPicPr preferRelativeResize="0"/>
          <p:nvPr/>
        </p:nvPicPr>
        <p:blipFill>
          <a:blip r:embed="rId3">
            <a:alphaModFix/>
          </a:blip>
          <a:stretch>
            <a:fillRect/>
          </a:stretch>
        </p:blipFill>
        <p:spPr>
          <a:xfrm>
            <a:off x="1026546" y="4205019"/>
            <a:ext cx="673630" cy="298054"/>
          </a:xfrm>
          <a:prstGeom prst="rect">
            <a:avLst/>
          </a:prstGeom>
          <a:noFill/>
          <a:ln>
            <a:noFill/>
          </a:ln>
        </p:spPr>
      </p:pic>
      <p:pic>
        <p:nvPicPr>
          <p:cNvPr id="1502" name="Google Shape;1502;p262"/>
          <p:cNvPicPr preferRelativeResize="0"/>
          <p:nvPr/>
        </p:nvPicPr>
        <p:blipFill>
          <a:blip r:embed="rId4">
            <a:alphaModFix/>
          </a:blip>
          <a:stretch>
            <a:fillRect/>
          </a:stretch>
        </p:blipFill>
        <p:spPr>
          <a:xfrm>
            <a:off x="5583525" y="4213427"/>
            <a:ext cx="1128575" cy="211775"/>
          </a:xfrm>
          <a:prstGeom prst="rect">
            <a:avLst/>
          </a:prstGeom>
          <a:noFill/>
          <a:ln>
            <a:noFill/>
          </a:ln>
        </p:spPr>
      </p:pic>
      <p:pic>
        <p:nvPicPr>
          <p:cNvPr id="1503" name="Google Shape;1503;p262"/>
          <p:cNvPicPr preferRelativeResize="0"/>
          <p:nvPr/>
        </p:nvPicPr>
        <p:blipFill>
          <a:blip r:embed="rId5">
            <a:alphaModFix/>
          </a:blip>
          <a:stretch>
            <a:fillRect/>
          </a:stretch>
        </p:blipFill>
        <p:spPr>
          <a:xfrm>
            <a:off x="4170023" y="4159786"/>
            <a:ext cx="737150" cy="388520"/>
          </a:xfrm>
          <a:prstGeom prst="rect">
            <a:avLst/>
          </a:prstGeom>
          <a:noFill/>
          <a:ln>
            <a:noFill/>
          </a:ln>
        </p:spPr>
      </p:pic>
      <p:pic>
        <p:nvPicPr>
          <p:cNvPr id="1504" name="Google Shape;1504;p262"/>
          <p:cNvPicPr preferRelativeResize="0"/>
          <p:nvPr/>
        </p:nvPicPr>
        <p:blipFill>
          <a:blip r:embed="rId6">
            <a:alphaModFix/>
          </a:blip>
          <a:stretch>
            <a:fillRect/>
          </a:stretch>
        </p:blipFill>
        <p:spPr>
          <a:xfrm>
            <a:off x="2674953" y="4083996"/>
            <a:ext cx="520294" cy="540100"/>
          </a:xfrm>
          <a:prstGeom prst="rect">
            <a:avLst/>
          </a:prstGeom>
          <a:noFill/>
          <a:ln>
            <a:noFill/>
          </a:ln>
        </p:spPr>
      </p:pic>
      <p:pic>
        <p:nvPicPr>
          <p:cNvPr id="1505" name="Google Shape;1505;p262"/>
          <p:cNvPicPr preferRelativeResize="0"/>
          <p:nvPr/>
        </p:nvPicPr>
        <p:blipFill>
          <a:blip r:embed="rId7">
            <a:alphaModFix/>
          </a:blip>
          <a:stretch>
            <a:fillRect/>
          </a:stretch>
        </p:blipFill>
        <p:spPr>
          <a:xfrm>
            <a:off x="7405950" y="4007796"/>
            <a:ext cx="960176" cy="540099"/>
          </a:xfrm>
          <a:prstGeom prst="rect">
            <a:avLst/>
          </a:prstGeom>
          <a:noFill/>
          <a:ln>
            <a:noFill/>
          </a:ln>
        </p:spPr>
      </p:pic>
      <p:pic>
        <p:nvPicPr>
          <p:cNvPr id="1506" name="Google Shape;1506;p262"/>
          <p:cNvPicPr preferRelativeResize="0"/>
          <p:nvPr/>
        </p:nvPicPr>
        <p:blipFill>
          <a:blip r:embed="rId8">
            <a:alphaModFix/>
          </a:blip>
          <a:stretch>
            <a:fillRect/>
          </a:stretch>
        </p:blipFill>
        <p:spPr>
          <a:xfrm>
            <a:off x="662400" y="3091317"/>
            <a:ext cx="1272000" cy="761900"/>
          </a:xfrm>
          <a:prstGeom prst="rect">
            <a:avLst/>
          </a:prstGeom>
          <a:noFill/>
          <a:ln>
            <a:noFill/>
          </a:ln>
        </p:spPr>
      </p:pic>
      <p:pic>
        <p:nvPicPr>
          <p:cNvPr id="1507" name="Google Shape;1507;p262"/>
          <p:cNvPicPr preferRelativeResize="0"/>
          <p:nvPr/>
        </p:nvPicPr>
        <p:blipFill>
          <a:blip r:embed="rId9">
            <a:alphaModFix/>
          </a:blip>
          <a:stretch>
            <a:fillRect/>
          </a:stretch>
        </p:blipFill>
        <p:spPr>
          <a:xfrm>
            <a:off x="2184029" y="2883261"/>
            <a:ext cx="1485900" cy="1178012"/>
          </a:xfrm>
          <a:prstGeom prst="rect">
            <a:avLst/>
          </a:prstGeom>
          <a:noFill/>
          <a:ln>
            <a:noFill/>
          </a:ln>
        </p:spPr>
      </p:pic>
      <p:pic>
        <p:nvPicPr>
          <p:cNvPr id="1508" name="Google Shape;1508;p262"/>
          <p:cNvPicPr preferRelativeResize="0"/>
          <p:nvPr/>
        </p:nvPicPr>
        <p:blipFill>
          <a:blip r:embed="rId10">
            <a:alphaModFix/>
          </a:blip>
          <a:stretch>
            <a:fillRect/>
          </a:stretch>
        </p:blipFill>
        <p:spPr>
          <a:xfrm>
            <a:off x="4148150" y="3100150"/>
            <a:ext cx="737150" cy="744200"/>
          </a:xfrm>
          <a:prstGeom prst="rect">
            <a:avLst/>
          </a:prstGeom>
          <a:noFill/>
          <a:ln>
            <a:noFill/>
          </a:ln>
        </p:spPr>
      </p:pic>
      <p:pic>
        <p:nvPicPr>
          <p:cNvPr id="1509" name="Google Shape;1509;p262"/>
          <p:cNvPicPr preferRelativeResize="0"/>
          <p:nvPr/>
        </p:nvPicPr>
        <p:blipFill>
          <a:blip r:embed="rId11">
            <a:alphaModFix/>
          </a:blip>
          <a:stretch>
            <a:fillRect/>
          </a:stretch>
        </p:blipFill>
        <p:spPr>
          <a:xfrm>
            <a:off x="7120774" y="3366381"/>
            <a:ext cx="1485899" cy="211772"/>
          </a:xfrm>
          <a:prstGeom prst="rect">
            <a:avLst/>
          </a:prstGeom>
          <a:noFill/>
          <a:ln>
            <a:noFill/>
          </a:ln>
        </p:spPr>
      </p:pic>
      <p:pic>
        <p:nvPicPr>
          <p:cNvPr id="1510" name="Google Shape;1510;p262"/>
          <p:cNvPicPr preferRelativeResize="0"/>
          <p:nvPr/>
        </p:nvPicPr>
        <p:blipFill>
          <a:blip r:embed="rId12">
            <a:alphaModFix/>
          </a:blip>
          <a:stretch>
            <a:fillRect/>
          </a:stretch>
        </p:blipFill>
        <p:spPr>
          <a:xfrm>
            <a:off x="5515960" y="3350292"/>
            <a:ext cx="1050386" cy="2439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4"/>
        <p:cNvGrpSpPr/>
        <p:nvPr/>
      </p:nvGrpSpPr>
      <p:grpSpPr>
        <a:xfrm>
          <a:off x="0" y="0"/>
          <a:ext cx="0" cy="0"/>
          <a:chOff x="0" y="0"/>
          <a:chExt cx="0" cy="0"/>
        </a:xfrm>
      </p:grpSpPr>
      <p:sp>
        <p:nvSpPr>
          <p:cNvPr id="1515" name="Google Shape;1515;p263"/>
          <p:cNvSpPr/>
          <p:nvPr/>
        </p:nvSpPr>
        <p:spPr>
          <a:xfrm>
            <a:off x="-46312" y="0"/>
            <a:ext cx="9229800" cy="244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263"/>
          <p:cNvGrpSpPr/>
          <p:nvPr/>
        </p:nvGrpSpPr>
        <p:grpSpPr>
          <a:xfrm>
            <a:off x="4938175" y="1606642"/>
            <a:ext cx="1571400" cy="1152300"/>
            <a:chOff x="5050125" y="1606650"/>
            <a:chExt cx="1571400" cy="1152300"/>
          </a:xfrm>
        </p:grpSpPr>
        <p:sp>
          <p:nvSpPr>
            <p:cNvPr id="1517" name="Google Shape;1517;p263"/>
            <p:cNvSpPr/>
            <p:nvPr/>
          </p:nvSpPr>
          <p:spPr>
            <a:xfrm>
              <a:off x="5050125" y="1606650"/>
              <a:ext cx="1571400" cy="1152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63"/>
            <p:cNvSpPr txBox="1"/>
            <p:nvPr/>
          </p:nvSpPr>
          <p:spPr>
            <a:xfrm>
              <a:off x="5207325" y="1748625"/>
              <a:ext cx="1340700" cy="88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chemeClr val="dk1"/>
                  </a:solidFill>
                  <a:latin typeface="Montserrat"/>
                  <a:ea typeface="Montserrat"/>
                  <a:cs typeface="Montserrat"/>
                  <a:sym typeface="Montserrat"/>
                </a:rPr>
                <a:t>1.1 Million </a:t>
              </a:r>
              <a:r>
                <a:rPr lang="en" sz="1300">
                  <a:solidFill>
                    <a:schemeClr val="dk1"/>
                  </a:solidFill>
                  <a:latin typeface="Montserrat"/>
                  <a:ea typeface="Montserrat"/>
                  <a:cs typeface="Montserrat"/>
                  <a:sym typeface="Montserrat"/>
                </a:rPr>
                <a:t>students enrolled</a:t>
              </a:r>
              <a:endParaRPr sz="1300">
                <a:solidFill>
                  <a:schemeClr val="dk1"/>
                </a:solidFill>
                <a:latin typeface="Montserrat"/>
                <a:ea typeface="Montserrat"/>
                <a:cs typeface="Montserrat"/>
                <a:sym typeface="Montserrat"/>
              </a:endParaRPr>
            </a:p>
          </p:txBody>
        </p:sp>
      </p:grpSp>
      <p:grpSp>
        <p:nvGrpSpPr>
          <p:cNvPr id="1519" name="Google Shape;1519;p263"/>
          <p:cNvGrpSpPr/>
          <p:nvPr/>
        </p:nvGrpSpPr>
        <p:grpSpPr>
          <a:xfrm>
            <a:off x="563775" y="1606638"/>
            <a:ext cx="1593600" cy="1152300"/>
            <a:chOff x="563775" y="1606638"/>
            <a:chExt cx="1593600" cy="1152300"/>
          </a:xfrm>
        </p:grpSpPr>
        <p:sp>
          <p:nvSpPr>
            <p:cNvPr id="1520" name="Google Shape;1520;p263"/>
            <p:cNvSpPr/>
            <p:nvPr/>
          </p:nvSpPr>
          <p:spPr>
            <a:xfrm>
              <a:off x="563775" y="1606638"/>
              <a:ext cx="1572900" cy="1152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63"/>
            <p:cNvSpPr txBox="1"/>
            <p:nvPr/>
          </p:nvSpPr>
          <p:spPr>
            <a:xfrm>
              <a:off x="636075" y="1748625"/>
              <a:ext cx="1521300" cy="9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chemeClr val="dk1"/>
                  </a:solidFill>
                  <a:latin typeface="Montserrat"/>
                  <a:ea typeface="Montserrat"/>
                  <a:cs typeface="Montserrat"/>
                  <a:sym typeface="Montserrat"/>
                </a:rPr>
                <a:t>34,000+ </a:t>
              </a:r>
              <a:r>
                <a:rPr lang="en" sz="1300">
                  <a:solidFill>
                    <a:schemeClr val="dk1"/>
                  </a:solidFill>
                  <a:latin typeface="Montserrat"/>
                  <a:ea typeface="Montserrat"/>
                  <a:cs typeface="Montserrat"/>
                  <a:sym typeface="Montserrat"/>
                </a:rPr>
                <a:t>inquiries by faculty &amp; admin</a:t>
              </a:r>
              <a:endParaRPr sz="1300">
                <a:solidFill>
                  <a:schemeClr val="dk1"/>
                </a:solidFill>
                <a:latin typeface="Montserrat"/>
                <a:ea typeface="Montserrat"/>
                <a:cs typeface="Montserrat"/>
                <a:sym typeface="Montserrat"/>
              </a:endParaRPr>
            </a:p>
          </p:txBody>
        </p:sp>
      </p:grpSp>
      <p:grpSp>
        <p:nvGrpSpPr>
          <p:cNvPr id="1522" name="Google Shape;1522;p263"/>
          <p:cNvGrpSpPr/>
          <p:nvPr/>
        </p:nvGrpSpPr>
        <p:grpSpPr>
          <a:xfrm>
            <a:off x="2762075" y="1606646"/>
            <a:ext cx="1571400" cy="1152300"/>
            <a:chOff x="2909775" y="1606650"/>
            <a:chExt cx="1571400" cy="1152300"/>
          </a:xfrm>
        </p:grpSpPr>
        <p:sp>
          <p:nvSpPr>
            <p:cNvPr id="1523" name="Google Shape;1523;p263"/>
            <p:cNvSpPr/>
            <p:nvPr/>
          </p:nvSpPr>
          <p:spPr>
            <a:xfrm>
              <a:off x="2909775" y="1606650"/>
              <a:ext cx="1571400" cy="1152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63"/>
            <p:cNvSpPr txBox="1"/>
            <p:nvPr/>
          </p:nvSpPr>
          <p:spPr>
            <a:xfrm>
              <a:off x="3039975" y="1748625"/>
              <a:ext cx="1340700" cy="88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chemeClr val="dk1"/>
                  </a:solidFill>
                  <a:latin typeface="Montserrat"/>
                  <a:ea typeface="Montserrat"/>
                  <a:cs typeface="Montserrat"/>
                  <a:sym typeface="Montserrat"/>
                </a:rPr>
                <a:t>9,200+ </a:t>
              </a:r>
              <a:r>
                <a:rPr lang="en" sz="1300">
                  <a:solidFill>
                    <a:schemeClr val="dk1"/>
                  </a:solidFill>
                  <a:latin typeface="Montserrat"/>
                  <a:ea typeface="Montserrat"/>
                  <a:cs typeface="Montserrat"/>
                  <a:sym typeface="Montserrat"/>
                </a:rPr>
                <a:t>programs launched</a:t>
              </a:r>
              <a:endParaRPr sz="13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300">
                <a:solidFill>
                  <a:schemeClr val="dk1"/>
                </a:solidFill>
                <a:latin typeface="Montserrat"/>
                <a:ea typeface="Montserrat"/>
                <a:cs typeface="Montserrat"/>
                <a:sym typeface="Montserrat"/>
              </a:endParaRPr>
            </a:p>
          </p:txBody>
        </p:sp>
      </p:grpSp>
      <p:grpSp>
        <p:nvGrpSpPr>
          <p:cNvPr id="1525" name="Google Shape;1525;p263"/>
          <p:cNvGrpSpPr/>
          <p:nvPr/>
        </p:nvGrpSpPr>
        <p:grpSpPr>
          <a:xfrm>
            <a:off x="7114275" y="1606650"/>
            <a:ext cx="1643877" cy="1152300"/>
            <a:chOff x="7114275" y="1606650"/>
            <a:chExt cx="1643877" cy="1152300"/>
          </a:xfrm>
        </p:grpSpPr>
        <p:sp>
          <p:nvSpPr>
            <p:cNvPr id="1526" name="Google Shape;1526;p263"/>
            <p:cNvSpPr/>
            <p:nvPr/>
          </p:nvSpPr>
          <p:spPr>
            <a:xfrm>
              <a:off x="7114275" y="1606650"/>
              <a:ext cx="1571400" cy="1152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63"/>
            <p:cNvSpPr txBox="1"/>
            <p:nvPr/>
          </p:nvSpPr>
          <p:spPr>
            <a:xfrm>
              <a:off x="7272252" y="1748625"/>
              <a:ext cx="1485900" cy="88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50" b="1">
                  <a:solidFill>
                    <a:schemeClr val="dk1"/>
                  </a:solidFill>
                  <a:latin typeface="Montserrat"/>
                  <a:ea typeface="Montserrat"/>
                  <a:cs typeface="Montserrat"/>
                  <a:sym typeface="Montserrat"/>
                </a:rPr>
                <a:t>4.9 Million </a:t>
              </a:r>
              <a:r>
                <a:rPr lang="en" sz="1300">
                  <a:solidFill>
                    <a:schemeClr val="dk1"/>
                  </a:solidFill>
                  <a:latin typeface="Montserrat"/>
                  <a:ea typeface="Montserrat"/>
                  <a:cs typeface="Montserrat"/>
                  <a:sym typeface="Montserrat"/>
                </a:rPr>
                <a:t>course enrollments</a:t>
              </a:r>
              <a:endParaRPr sz="1300">
                <a:solidFill>
                  <a:schemeClr val="dk1"/>
                </a:solidFill>
                <a:latin typeface="Montserrat"/>
                <a:ea typeface="Montserrat"/>
                <a:cs typeface="Montserrat"/>
                <a:sym typeface="Montserrat"/>
              </a:endParaRPr>
            </a:p>
          </p:txBody>
        </p:sp>
      </p:grpSp>
      <p:sp>
        <p:nvSpPr>
          <p:cNvPr id="1528" name="Google Shape;1528;p263"/>
          <p:cNvSpPr txBox="1">
            <a:spLocks noGrp="1"/>
          </p:cNvSpPr>
          <p:nvPr>
            <p:ph type="title" idx="4294967295"/>
          </p:nvPr>
        </p:nvSpPr>
        <p:spPr>
          <a:xfrm>
            <a:off x="565500" y="265050"/>
            <a:ext cx="8013000" cy="7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3600">
                <a:solidFill>
                  <a:srgbClr val="FFFFFF"/>
                </a:solidFill>
              </a:rPr>
              <a:t>Universities are responding</a:t>
            </a:r>
            <a:r>
              <a:rPr lang="en">
                <a:solidFill>
                  <a:srgbClr val="FFFFFF"/>
                </a:solidFill>
              </a:rPr>
              <a:t> </a:t>
            </a:r>
            <a:endParaRPr sz="2400">
              <a:solidFill>
                <a:srgbClr val="FFFFFF"/>
              </a:solidFill>
              <a:latin typeface="Montserrat"/>
              <a:ea typeface="Montserrat"/>
              <a:cs typeface="Montserrat"/>
              <a:sym typeface="Montserrat"/>
            </a:endParaRPr>
          </a:p>
        </p:txBody>
      </p:sp>
      <p:sp>
        <p:nvSpPr>
          <p:cNvPr id="1529" name="Google Shape;1529;p263"/>
          <p:cNvSpPr txBox="1"/>
          <p:nvPr/>
        </p:nvSpPr>
        <p:spPr>
          <a:xfrm>
            <a:off x="3410088" y="1012350"/>
            <a:ext cx="2323800" cy="3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a:solidFill>
                  <a:srgbClr val="FFFFFF"/>
                </a:solidFill>
                <a:latin typeface="Montserrat"/>
                <a:ea typeface="Montserrat"/>
                <a:cs typeface="Montserrat"/>
                <a:sym typeface="Montserrat"/>
              </a:rPr>
              <a:t>Since March 12th</a:t>
            </a:r>
            <a:endParaRPr sz="1800">
              <a:solidFill>
                <a:srgbClr val="FFFFFF"/>
              </a:solidFill>
              <a:latin typeface="Montserrat"/>
              <a:ea typeface="Montserrat"/>
              <a:cs typeface="Montserrat"/>
              <a:sym typeface="Montserrat"/>
            </a:endParaRPr>
          </a:p>
        </p:txBody>
      </p:sp>
      <p:sp>
        <p:nvSpPr>
          <p:cNvPr id="1530" name="Google Shape;1530;p263"/>
          <p:cNvSpPr txBox="1"/>
          <p:nvPr/>
        </p:nvSpPr>
        <p:spPr>
          <a:xfrm>
            <a:off x="164925" y="4789800"/>
            <a:ext cx="3939300" cy="3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B7B7B7"/>
                </a:solidFill>
              </a:rPr>
              <a:t>Source: Coursera data, June 2020</a:t>
            </a:r>
            <a:endParaRPr sz="800">
              <a:solidFill>
                <a:srgbClr val="B7B7B7"/>
              </a:solidFill>
            </a:endParaRPr>
          </a:p>
        </p:txBody>
      </p:sp>
      <p:sp>
        <p:nvSpPr>
          <p:cNvPr id="1531" name="Google Shape;1531;p263"/>
          <p:cNvSpPr txBox="1"/>
          <p:nvPr/>
        </p:nvSpPr>
        <p:spPr>
          <a:xfrm>
            <a:off x="8536140" y="4663980"/>
            <a:ext cx="3954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latin typeface="Montserrat"/>
                <a:ea typeface="Montserrat"/>
                <a:cs typeface="Montserrat"/>
                <a:sym typeface="Montserrat"/>
              </a:rPr>
              <a:t>58</a:t>
            </a:fld>
            <a:endParaRPr sz="800">
              <a:latin typeface="Montserrat"/>
              <a:ea typeface="Montserrat"/>
              <a:cs typeface="Montserrat"/>
              <a:sym typeface="Montserrat"/>
            </a:endParaRPr>
          </a:p>
        </p:txBody>
      </p:sp>
      <p:pic>
        <p:nvPicPr>
          <p:cNvPr id="1532" name="Google Shape;1532;p263"/>
          <p:cNvPicPr preferRelativeResize="0"/>
          <p:nvPr/>
        </p:nvPicPr>
        <p:blipFill>
          <a:blip r:embed="rId3">
            <a:alphaModFix/>
          </a:blip>
          <a:stretch>
            <a:fillRect/>
          </a:stretch>
        </p:blipFill>
        <p:spPr>
          <a:xfrm>
            <a:off x="1026546" y="4205019"/>
            <a:ext cx="673630" cy="298054"/>
          </a:xfrm>
          <a:prstGeom prst="rect">
            <a:avLst/>
          </a:prstGeom>
          <a:noFill/>
          <a:ln>
            <a:noFill/>
          </a:ln>
        </p:spPr>
      </p:pic>
      <p:pic>
        <p:nvPicPr>
          <p:cNvPr id="1533" name="Google Shape;1533;p263"/>
          <p:cNvPicPr preferRelativeResize="0"/>
          <p:nvPr/>
        </p:nvPicPr>
        <p:blipFill>
          <a:blip r:embed="rId4">
            <a:alphaModFix/>
          </a:blip>
          <a:stretch>
            <a:fillRect/>
          </a:stretch>
        </p:blipFill>
        <p:spPr>
          <a:xfrm>
            <a:off x="5583525" y="4213427"/>
            <a:ext cx="1128575" cy="211775"/>
          </a:xfrm>
          <a:prstGeom prst="rect">
            <a:avLst/>
          </a:prstGeom>
          <a:noFill/>
          <a:ln>
            <a:noFill/>
          </a:ln>
        </p:spPr>
      </p:pic>
      <p:pic>
        <p:nvPicPr>
          <p:cNvPr id="1534" name="Google Shape;1534;p263"/>
          <p:cNvPicPr preferRelativeResize="0"/>
          <p:nvPr/>
        </p:nvPicPr>
        <p:blipFill>
          <a:blip r:embed="rId5">
            <a:alphaModFix/>
          </a:blip>
          <a:stretch>
            <a:fillRect/>
          </a:stretch>
        </p:blipFill>
        <p:spPr>
          <a:xfrm>
            <a:off x="4170023" y="4159786"/>
            <a:ext cx="737150" cy="388520"/>
          </a:xfrm>
          <a:prstGeom prst="rect">
            <a:avLst/>
          </a:prstGeom>
          <a:noFill/>
          <a:ln>
            <a:noFill/>
          </a:ln>
        </p:spPr>
      </p:pic>
      <p:pic>
        <p:nvPicPr>
          <p:cNvPr id="1535" name="Google Shape;1535;p263"/>
          <p:cNvPicPr preferRelativeResize="0"/>
          <p:nvPr/>
        </p:nvPicPr>
        <p:blipFill>
          <a:blip r:embed="rId6">
            <a:alphaModFix/>
          </a:blip>
          <a:stretch>
            <a:fillRect/>
          </a:stretch>
        </p:blipFill>
        <p:spPr>
          <a:xfrm>
            <a:off x="2674953" y="4083996"/>
            <a:ext cx="520294" cy="540100"/>
          </a:xfrm>
          <a:prstGeom prst="rect">
            <a:avLst/>
          </a:prstGeom>
          <a:noFill/>
          <a:ln>
            <a:noFill/>
          </a:ln>
        </p:spPr>
      </p:pic>
      <p:pic>
        <p:nvPicPr>
          <p:cNvPr id="1536" name="Google Shape;1536;p263"/>
          <p:cNvPicPr preferRelativeResize="0"/>
          <p:nvPr/>
        </p:nvPicPr>
        <p:blipFill>
          <a:blip r:embed="rId7">
            <a:alphaModFix/>
          </a:blip>
          <a:stretch>
            <a:fillRect/>
          </a:stretch>
        </p:blipFill>
        <p:spPr>
          <a:xfrm>
            <a:off x="7405950" y="4007796"/>
            <a:ext cx="960176" cy="540099"/>
          </a:xfrm>
          <a:prstGeom prst="rect">
            <a:avLst/>
          </a:prstGeom>
          <a:noFill/>
          <a:ln>
            <a:noFill/>
          </a:ln>
        </p:spPr>
      </p:pic>
      <p:pic>
        <p:nvPicPr>
          <p:cNvPr id="1537" name="Google Shape;1537;p263"/>
          <p:cNvPicPr preferRelativeResize="0"/>
          <p:nvPr/>
        </p:nvPicPr>
        <p:blipFill>
          <a:blip r:embed="rId8">
            <a:alphaModFix/>
          </a:blip>
          <a:stretch>
            <a:fillRect/>
          </a:stretch>
        </p:blipFill>
        <p:spPr>
          <a:xfrm>
            <a:off x="662400" y="3091317"/>
            <a:ext cx="1272000" cy="761900"/>
          </a:xfrm>
          <a:prstGeom prst="rect">
            <a:avLst/>
          </a:prstGeom>
          <a:noFill/>
          <a:ln>
            <a:noFill/>
          </a:ln>
        </p:spPr>
      </p:pic>
      <p:pic>
        <p:nvPicPr>
          <p:cNvPr id="1538" name="Google Shape;1538;p263"/>
          <p:cNvPicPr preferRelativeResize="0"/>
          <p:nvPr/>
        </p:nvPicPr>
        <p:blipFill>
          <a:blip r:embed="rId9">
            <a:alphaModFix/>
          </a:blip>
          <a:stretch>
            <a:fillRect/>
          </a:stretch>
        </p:blipFill>
        <p:spPr>
          <a:xfrm>
            <a:off x="2184029" y="2883261"/>
            <a:ext cx="1485900" cy="1178012"/>
          </a:xfrm>
          <a:prstGeom prst="rect">
            <a:avLst/>
          </a:prstGeom>
          <a:noFill/>
          <a:ln>
            <a:noFill/>
          </a:ln>
        </p:spPr>
      </p:pic>
      <p:pic>
        <p:nvPicPr>
          <p:cNvPr id="1539" name="Google Shape;1539;p263"/>
          <p:cNvPicPr preferRelativeResize="0"/>
          <p:nvPr/>
        </p:nvPicPr>
        <p:blipFill>
          <a:blip r:embed="rId10">
            <a:alphaModFix/>
          </a:blip>
          <a:stretch>
            <a:fillRect/>
          </a:stretch>
        </p:blipFill>
        <p:spPr>
          <a:xfrm>
            <a:off x="4148150" y="3100150"/>
            <a:ext cx="737150" cy="744200"/>
          </a:xfrm>
          <a:prstGeom prst="rect">
            <a:avLst/>
          </a:prstGeom>
          <a:noFill/>
          <a:ln>
            <a:noFill/>
          </a:ln>
        </p:spPr>
      </p:pic>
      <p:pic>
        <p:nvPicPr>
          <p:cNvPr id="1540" name="Google Shape;1540;p263"/>
          <p:cNvPicPr preferRelativeResize="0"/>
          <p:nvPr/>
        </p:nvPicPr>
        <p:blipFill>
          <a:blip r:embed="rId11">
            <a:alphaModFix/>
          </a:blip>
          <a:stretch>
            <a:fillRect/>
          </a:stretch>
        </p:blipFill>
        <p:spPr>
          <a:xfrm>
            <a:off x="7120774" y="3366381"/>
            <a:ext cx="1485899" cy="211772"/>
          </a:xfrm>
          <a:prstGeom prst="rect">
            <a:avLst/>
          </a:prstGeom>
          <a:noFill/>
          <a:ln>
            <a:noFill/>
          </a:ln>
        </p:spPr>
      </p:pic>
      <p:pic>
        <p:nvPicPr>
          <p:cNvPr id="1541" name="Google Shape;1541;p263"/>
          <p:cNvPicPr preferRelativeResize="0"/>
          <p:nvPr/>
        </p:nvPicPr>
        <p:blipFill>
          <a:blip r:embed="rId12">
            <a:alphaModFix/>
          </a:blip>
          <a:stretch>
            <a:fillRect/>
          </a:stretch>
        </p:blipFill>
        <p:spPr>
          <a:xfrm>
            <a:off x="5515960" y="3350292"/>
            <a:ext cx="1050386" cy="243950"/>
          </a:xfrm>
          <a:prstGeom prst="rect">
            <a:avLst/>
          </a:prstGeom>
          <a:noFill/>
          <a:ln>
            <a:noFill/>
          </a:ln>
        </p:spPr>
      </p:pic>
      <p:grpSp>
        <p:nvGrpSpPr>
          <p:cNvPr id="1542" name="Google Shape;1542;p263"/>
          <p:cNvGrpSpPr/>
          <p:nvPr/>
        </p:nvGrpSpPr>
        <p:grpSpPr>
          <a:xfrm>
            <a:off x="412593" y="2997990"/>
            <a:ext cx="4224422" cy="1876858"/>
            <a:chOff x="336399" y="2845650"/>
            <a:chExt cx="4375826" cy="1944125"/>
          </a:xfrm>
        </p:grpSpPr>
        <p:sp>
          <p:nvSpPr>
            <p:cNvPr id="1543" name="Google Shape;1543;p263"/>
            <p:cNvSpPr/>
            <p:nvPr/>
          </p:nvSpPr>
          <p:spPr>
            <a:xfrm>
              <a:off x="340325" y="2978975"/>
              <a:ext cx="4371900" cy="1810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4" name="Google Shape;1544;p263"/>
            <p:cNvPicPr preferRelativeResize="0"/>
            <p:nvPr/>
          </p:nvPicPr>
          <p:blipFill>
            <a:blip r:embed="rId13">
              <a:alphaModFix/>
            </a:blip>
            <a:stretch>
              <a:fillRect/>
            </a:stretch>
          </p:blipFill>
          <p:spPr>
            <a:xfrm>
              <a:off x="336399" y="2845650"/>
              <a:ext cx="3783475" cy="1874763"/>
            </a:xfrm>
            <a:prstGeom prst="rect">
              <a:avLst/>
            </a:prstGeom>
            <a:noFill/>
            <a:ln>
              <a:noFill/>
            </a:ln>
          </p:spPr>
        </p:pic>
      </p:grpSp>
      <p:pic>
        <p:nvPicPr>
          <p:cNvPr id="1545" name="Google Shape;1545;p263"/>
          <p:cNvPicPr preferRelativeResize="0"/>
          <p:nvPr/>
        </p:nvPicPr>
        <p:blipFill>
          <a:blip r:embed="rId14">
            <a:alphaModFix/>
          </a:blip>
          <a:stretch>
            <a:fillRect/>
          </a:stretch>
        </p:blipFill>
        <p:spPr>
          <a:xfrm>
            <a:off x="4330165" y="2996175"/>
            <a:ext cx="4324535" cy="17883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Shape 1549"/>
        <p:cNvGrpSpPr/>
        <p:nvPr/>
      </p:nvGrpSpPr>
      <p:grpSpPr>
        <a:xfrm>
          <a:off x="0" y="0"/>
          <a:ext cx="0" cy="0"/>
          <a:chOff x="0" y="0"/>
          <a:chExt cx="0" cy="0"/>
        </a:xfrm>
      </p:grpSpPr>
      <p:sp>
        <p:nvSpPr>
          <p:cNvPr id="1550" name="Google Shape;1550;p264"/>
          <p:cNvSpPr txBox="1">
            <a:spLocks noGrp="1"/>
          </p:cNvSpPr>
          <p:nvPr>
            <p:ph type="title"/>
          </p:nvPr>
        </p:nvSpPr>
        <p:spPr>
          <a:xfrm>
            <a:off x="248225" y="272325"/>
            <a:ext cx="8257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Our top Coursera for Campus uses</a:t>
            </a:r>
            <a:endParaRPr/>
          </a:p>
        </p:txBody>
      </p:sp>
      <p:graphicFrame>
        <p:nvGraphicFramePr>
          <p:cNvPr id="1551" name="Google Shape;1551;p264"/>
          <p:cNvGraphicFramePr/>
          <p:nvPr/>
        </p:nvGraphicFramePr>
        <p:xfrm>
          <a:off x="3265225" y="1274175"/>
          <a:ext cx="2467075" cy="1452150"/>
        </p:xfrm>
        <a:graphic>
          <a:graphicData uri="http://schemas.openxmlformats.org/drawingml/2006/table">
            <a:tbl>
              <a:tblPr>
                <a:noFill/>
                <a:tableStyleId>{CCCF0B90-7DCA-4B04-96D6-A3CC64B5ED1A}</a:tableStyleId>
              </a:tblPr>
              <a:tblGrid>
                <a:gridCol w="2467075">
                  <a:extLst>
                    <a:ext uri="{9D8B030D-6E8A-4147-A177-3AD203B41FA5}">
                      <a16:colId xmlns:a16="http://schemas.microsoft.com/office/drawing/2014/main" xmlns="" val="20000"/>
                    </a:ext>
                  </a:extLst>
                </a:gridCol>
              </a:tblGrid>
              <a:tr h="1452150">
                <a:tc>
                  <a:txBody>
                    <a:bodyPr/>
                    <a:lstStyle/>
                    <a:p>
                      <a:pPr marL="0" lvl="0" indent="0" algn="l" rtl="0">
                        <a:spcBef>
                          <a:spcPts val="0"/>
                        </a:spcBef>
                        <a:spcAft>
                          <a:spcPts val="0"/>
                        </a:spcAft>
                        <a:buNone/>
                      </a:pPr>
                      <a:r>
                        <a:rPr lang="en" b="1">
                          <a:highlight>
                            <a:srgbClr val="FFFFFF"/>
                          </a:highlight>
                          <a:latin typeface="Montserrat"/>
                          <a:ea typeface="Montserrat"/>
                          <a:cs typeface="Montserrat"/>
                          <a:sym typeface="Montserrat"/>
                        </a:rPr>
                        <a:t>Value-added programs</a:t>
                      </a:r>
                      <a:endParaRPr b="1">
                        <a:highlight>
                          <a:srgbClr val="FFFFFF"/>
                        </a:highlight>
                        <a:latin typeface="Montserrat"/>
                        <a:ea typeface="Montserrat"/>
                        <a:cs typeface="Montserrat"/>
                        <a:sym typeface="Montserrat"/>
                      </a:endParaRPr>
                    </a:p>
                    <a:p>
                      <a:pPr marL="0" lvl="0" indent="0" algn="l" rtl="0">
                        <a:lnSpc>
                          <a:spcPct val="115000"/>
                        </a:lnSpc>
                        <a:spcBef>
                          <a:spcPts val="1000"/>
                        </a:spcBef>
                        <a:spcAft>
                          <a:spcPts val="0"/>
                        </a:spcAft>
                        <a:buNone/>
                      </a:pPr>
                      <a:r>
                        <a:rPr lang="en" sz="1150">
                          <a:highlight>
                            <a:srgbClr val="FFFFFF"/>
                          </a:highlight>
                          <a:latin typeface="Open Sans"/>
                          <a:ea typeface="Open Sans"/>
                          <a:cs typeface="Open Sans"/>
                          <a:sym typeface="Open Sans"/>
                        </a:rPr>
                        <a:t>Package programs to give students an edge with relevant skills</a:t>
                      </a:r>
                      <a:endParaRPr sz="1150">
                        <a:highlight>
                          <a:srgbClr val="FFFFFF"/>
                        </a:highlight>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38100" cap="flat" cmpd="sng">
                      <a:solidFill>
                        <a:srgbClr val="22222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graphicFrame>
        <p:nvGraphicFramePr>
          <p:cNvPr id="1552" name="Google Shape;1552;p264"/>
          <p:cNvGraphicFramePr/>
          <p:nvPr/>
        </p:nvGraphicFramePr>
        <p:xfrm>
          <a:off x="6142225" y="1274175"/>
          <a:ext cx="2467075" cy="1452150"/>
        </p:xfrm>
        <a:graphic>
          <a:graphicData uri="http://schemas.openxmlformats.org/drawingml/2006/table">
            <a:tbl>
              <a:tblPr>
                <a:noFill/>
                <a:tableStyleId>{CCCF0B90-7DCA-4B04-96D6-A3CC64B5ED1A}</a:tableStyleId>
              </a:tblPr>
              <a:tblGrid>
                <a:gridCol w="2467075">
                  <a:extLst>
                    <a:ext uri="{9D8B030D-6E8A-4147-A177-3AD203B41FA5}">
                      <a16:colId xmlns:a16="http://schemas.microsoft.com/office/drawing/2014/main" xmlns="" val="20000"/>
                    </a:ext>
                  </a:extLst>
                </a:gridCol>
              </a:tblGrid>
              <a:tr h="1452150">
                <a:tc>
                  <a:txBody>
                    <a:bodyPr/>
                    <a:lstStyle/>
                    <a:p>
                      <a:pPr marL="0" lvl="0" indent="0" algn="l" rtl="0">
                        <a:spcBef>
                          <a:spcPts val="0"/>
                        </a:spcBef>
                        <a:spcAft>
                          <a:spcPts val="0"/>
                        </a:spcAft>
                        <a:buNone/>
                      </a:pPr>
                      <a:r>
                        <a:rPr lang="en" b="1">
                          <a:highlight>
                            <a:srgbClr val="FFFFFF"/>
                          </a:highlight>
                          <a:latin typeface="Montserrat"/>
                          <a:ea typeface="Montserrat"/>
                          <a:cs typeface="Montserrat"/>
                          <a:sym typeface="Montserrat"/>
                        </a:rPr>
                        <a:t>Faculty/admin training</a:t>
                      </a:r>
                      <a:r>
                        <a:rPr lang="en" sz="1300" b="1">
                          <a:highlight>
                            <a:srgbClr val="FFFFFF"/>
                          </a:highlight>
                          <a:latin typeface="Montserrat"/>
                          <a:ea typeface="Montserrat"/>
                          <a:cs typeface="Montserrat"/>
                          <a:sym typeface="Montserrat"/>
                        </a:rPr>
                        <a:t> </a:t>
                      </a:r>
                      <a:endParaRPr sz="1300" b="1">
                        <a:highlight>
                          <a:srgbClr val="FFFFFF"/>
                        </a:highlight>
                        <a:latin typeface="Montserrat"/>
                        <a:ea typeface="Montserrat"/>
                        <a:cs typeface="Montserrat"/>
                        <a:sym typeface="Montserrat"/>
                      </a:endParaRPr>
                    </a:p>
                    <a:p>
                      <a:pPr marL="0" lvl="0" indent="0" algn="l" rtl="0">
                        <a:spcBef>
                          <a:spcPts val="1000"/>
                        </a:spcBef>
                        <a:spcAft>
                          <a:spcPts val="1000"/>
                        </a:spcAft>
                        <a:buNone/>
                      </a:pPr>
                      <a:r>
                        <a:rPr lang="en" sz="1200">
                          <a:highlight>
                            <a:srgbClr val="FFFFFF"/>
                          </a:highlight>
                          <a:latin typeface="Open Sans"/>
                          <a:ea typeface="Open Sans"/>
                          <a:cs typeface="Open Sans"/>
                          <a:sym typeface="Open Sans"/>
                        </a:rPr>
                        <a:t>Provide professional development for faculty and staff</a:t>
                      </a:r>
                      <a:endParaRPr sz="1200" b="1">
                        <a:highlight>
                          <a:srgbClr val="FFFFFF"/>
                        </a:highlight>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38100" cap="flat" cmpd="sng">
                      <a:solidFill>
                        <a:srgbClr val="22222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graphicFrame>
        <p:nvGraphicFramePr>
          <p:cNvPr id="1553" name="Google Shape;1553;p264"/>
          <p:cNvGraphicFramePr/>
          <p:nvPr/>
        </p:nvGraphicFramePr>
        <p:xfrm>
          <a:off x="3265225" y="3015475"/>
          <a:ext cx="2467075" cy="1452150"/>
        </p:xfrm>
        <a:graphic>
          <a:graphicData uri="http://schemas.openxmlformats.org/drawingml/2006/table">
            <a:tbl>
              <a:tblPr>
                <a:noFill/>
                <a:tableStyleId>{CCCF0B90-7DCA-4B04-96D6-A3CC64B5ED1A}</a:tableStyleId>
              </a:tblPr>
              <a:tblGrid>
                <a:gridCol w="2467075">
                  <a:extLst>
                    <a:ext uri="{9D8B030D-6E8A-4147-A177-3AD203B41FA5}">
                      <a16:colId xmlns:a16="http://schemas.microsoft.com/office/drawing/2014/main" xmlns="" val="20000"/>
                    </a:ext>
                  </a:extLst>
                </a:gridCol>
              </a:tblGrid>
              <a:tr h="1452150">
                <a:tc>
                  <a:txBody>
                    <a:bodyPr/>
                    <a:lstStyle/>
                    <a:p>
                      <a:pPr marL="0" lvl="0" indent="0" algn="l" rtl="0">
                        <a:spcBef>
                          <a:spcPts val="0"/>
                        </a:spcBef>
                        <a:spcAft>
                          <a:spcPts val="0"/>
                        </a:spcAft>
                        <a:buNone/>
                      </a:pPr>
                      <a:r>
                        <a:rPr lang="en" b="1">
                          <a:highlight>
                            <a:srgbClr val="FFFFFF"/>
                          </a:highlight>
                          <a:latin typeface="Montserrat"/>
                          <a:ea typeface="Montserrat"/>
                          <a:cs typeface="Montserrat"/>
                          <a:sym typeface="Montserrat"/>
                        </a:rPr>
                        <a:t>Job certificate programs</a:t>
                      </a:r>
                      <a:endParaRPr b="1">
                        <a:highlight>
                          <a:srgbClr val="FFFFFF"/>
                        </a:highlight>
                        <a:latin typeface="Montserrat"/>
                        <a:ea typeface="Montserrat"/>
                        <a:cs typeface="Montserrat"/>
                        <a:sym typeface="Montserrat"/>
                      </a:endParaRPr>
                    </a:p>
                    <a:p>
                      <a:pPr marL="0" lvl="0" indent="0" algn="l" rtl="0">
                        <a:lnSpc>
                          <a:spcPct val="115000"/>
                        </a:lnSpc>
                        <a:spcBef>
                          <a:spcPts val="1000"/>
                        </a:spcBef>
                        <a:spcAft>
                          <a:spcPts val="0"/>
                        </a:spcAft>
                        <a:buNone/>
                      </a:pPr>
                      <a:r>
                        <a:rPr lang="en" sz="1200">
                          <a:highlight>
                            <a:srgbClr val="FFFFFF"/>
                          </a:highlight>
                          <a:latin typeface="Open Sans"/>
                          <a:ea typeface="Open Sans"/>
                          <a:cs typeface="Open Sans"/>
                          <a:sym typeface="Open Sans"/>
                        </a:rPr>
                        <a:t>Help students jumpstart careers via Professional Certificates &amp; hiring programs</a:t>
                      </a:r>
                      <a:endParaRPr sz="1200">
                        <a:highlight>
                          <a:srgbClr val="FFFFFF"/>
                        </a:highlight>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38100" cap="flat" cmpd="sng">
                      <a:solidFill>
                        <a:srgbClr val="22222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graphicFrame>
        <p:nvGraphicFramePr>
          <p:cNvPr id="1554" name="Google Shape;1554;p264"/>
          <p:cNvGraphicFramePr/>
          <p:nvPr/>
        </p:nvGraphicFramePr>
        <p:xfrm>
          <a:off x="6142225" y="3015475"/>
          <a:ext cx="2263175" cy="1452150"/>
        </p:xfrm>
        <a:graphic>
          <a:graphicData uri="http://schemas.openxmlformats.org/drawingml/2006/table">
            <a:tbl>
              <a:tblPr>
                <a:noFill/>
                <a:tableStyleId>{CCCF0B90-7DCA-4B04-96D6-A3CC64B5ED1A}</a:tableStyleId>
              </a:tblPr>
              <a:tblGrid>
                <a:gridCol w="2263175">
                  <a:extLst>
                    <a:ext uri="{9D8B030D-6E8A-4147-A177-3AD203B41FA5}">
                      <a16:colId xmlns:a16="http://schemas.microsoft.com/office/drawing/2014/main" xmlns="" val="20000"/>
                    </a:ext>
                  </a:extLst>
                </a:gridCol>
              </a:tblGrid>
              <a:tr h="1452150">
                <a:tc>
                  <a:txBody>
                    <a:bodyPr/>
                    <a:lstStyle/>
                    <a:p>
                      <a:pPr marL="0" lvl="0" indent="0" algn="l" rtl="0">
                        <a:spcBef>
                          <a:spcPts val="0"/>
                        </a:spcBef>
                        <a:spcAft>
                          <a:spcPts val="0"/>
                        </a:spcAft>
                        <a:buNone/>
                      </a:pPr>
                      <a:r>
                        <a:rPr lang="en" b="1">
                          <a:highlight>
                            <a:srgbClr val="FFFFFF"/>
                          </a:highlight>
                          <a:latin typeface="Montserrat"/>
                          <a:ea typeface="Montserrat"/>
                          <a:cs typeface="Montserrat"/>
                          <a:sym typeface="Montserrat"/>
                        </a:rPr>
                        <a:t>Prerequisite &amp; Summer programs</a:t>
                      </a:r>
                      <a:endParaRPr b="1">
                        <a:highlight>
                          <a:srgbClr val="FFFFFF"/>
                        </a:highlight>
                        <a:latin typeface="Montserrat"/>
                        <a:ea typeface="Montserrat"/>
                        <a:cs typeface="Montserrat"/>
                        <a:sym typeface="Montserrat"/>
                      </a:endParaRPr>
                    </a:p>
                    <a:p>
                      <a:pPr marL="0" lvl="0" indent="0" algn="l" rtl="0">
                        <a:lnSpc>
                          <a:spcPct val="115000"/>
                        </a:lnSpc>
                        <a:spcBef>
                          <a:spcPts val="1000"/>
                        </a:spcBef>
                        <a:spcAft>
                          <a:spcPts val="0"/>
                        </a:spcAft>
                        <a:buNone/>
                      </a:pPr>
                      <a:r>
                        <a:rPr lang="en" sz="1200">
                          <a:highlight>
                            <a:srgbClr val="FFFFFF"/>
                          </a:highlight>
                          <a:latin typeface="Open Sans"/>
                          <a:ea typeface="Open Sans"/>
                          <a:cs typeface="Open Sans"/>
                          <a:sym typeface="Open Sans"/>
                        </a:rPr>
                        <a:t>Ensure students show up prepared</a:t>
                      </a:r>
                      <a:endParaRPr sz="1200">
                        <a:highlight>
                          <a:srgbClr val="FFFFFF"/>
                        </a:highlight>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38100" cap="flat" cmpd="sng">
                      <a:solidFill>
                        <a:srgbClr val="22222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graphicFrame>
        <p:nvGraphicFramePr>
          <p:cNvPr id="1555" name="Google Shape;1555;p264"/>
          <p:cNvGraphicFramePr/>
          <p:nvPr/>
        </p:nvGraphicFramePr>
        <p:xfrm>
          <a:off x="339625" y="1274175"/>
          <a:ext cx="2515675" cy="1452150"/>
        </p:xfrm>
        <a:graphic>
          <a:graphicData uri="http://schemas.openxmlformats.org/drawingml/2006/table">
            <a:tbl>
              <a:tblPr>
                <a:noFill/>
                <a:tableStyleId>{CCCF0B90-7DCA-4B04-96D6-A3CC64B5ED1A}</a:tableStyleId>
              </a:tblPr>
              <a:tblGrid>
                <a:gridCol w="2515675">
                  <a:extLst>
                    <a:ext uri="{9D8B030D-6E8A-4147-A177-3AD203B41FA5}">
                      <a16:colId xmlns:a16="http://schemas.microsoft.com/office/drawing/2014/main" xmlns="" val="20000"/>
                    </a:ext>
                  </a:extLst>
                </a:gridCol>
              </a:tblGrid>
              <a:tr h="1452150">
                <a:tc>
                  <a:txBody>
                    <a:bodyPr/>
                    <a:lstStyle/>
                    <a:p>
                      <a:pPr marL="0" lvl="0" indent="0" algn="l" rtl="0">
                        <a:spcBef>
                          <a:spcPts val="0"/>
                        </a:spcBef>
                        <a:spcAft>
                          <a:spcPts val="0"/>
                        </a:spcAft>
                        <a:buNone/>
                      </a:pPr>
                      <a:r>
                        <a:rPr lang="en" b="1">
                          <a:highlight>
                            <a:srgbClr val="FFFFFF"/>
                          </a:highlight>
                          <a:latin typeface="Montserrat"/>
                          <a:ea typeface="Montserrat"/>
                          <a:cs typeface="Montserrat"/>
                          <a:sym typeface="Montserrat"/>
                        </a:rPr>
                        <a:t>For-credit learning</a:t>
                      </a:r>
                      <a:endParaRPr b="1">
                        <a:highlight>
                          <a:srgbClr val="FFFFFF"/>
                        </a:highlight>
                        <a:latin typeface="Montserrat"/>
                        <a:ea typeface="Montserrat"/>
                        <a:cs typeface="Montserrat"/>
                        <a:sym typeface="Montserrat"/>
                      </a:endParaRPr>
                    </a:p>
                    <a:p>
                      <a:pPr marL="0" lvl="0" indent="0" algn="l" rtl="0">
                        <a:lnSpc>
                          <a:spcPct val="115000"/>
                        </a:lnSpc>
                        <a:spcBef>
                          <a:spcPts val="1000"/>
                        </a:spcBef>
                        <a:spcAft>
                          <a:spcPts val="0"/>
                        </a:spcAft>
                        <a:buNone/>
                      </a:pPr>
                      <a:r>
                        <a:rPr lang="en" sz="1150">
                          <a:highlight>
                            <a:srgbClr val="FFFFFF"/>
                          </a:highlight>
                          <a:latin typeface="Open Sans"/>
                          <a:ea typeface="Open Sans"/>
                          <a:cs typeface="Open Sans"/>
                          <a:sym typeface="Open Sans"/>
                        </a:rPr>
                        <a:t>Build future skills, standalone or blended</a:t>
                      </a:r>
                      <a:endParaRPr sz="2700" b="1">
                        <a:solidFill>
                          <a:srgbClr val="000000"/>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38100" cap="flat" cmpd="sng">
                      <a:solidFill>
                        <a:srgbClr val="22222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graphicFrame>
        <p:nvGraphicFramePr>
          <p:cNvPr id="1556" name="Google Shape;1556;p264"/>
          <p:cNvGraphicFramePr/>
          <p:nvPr/>
        </p:nvGraphicFramePr>
        <p:xfrm>
          <a:off x="339625" y="3015475"/>
          <a:ext cx="2515675" cy="1452150"/>
        </p:xfrm>
        <a:graphic>
          <a:graphicData uri="http://schemas.openxmlformats.org/drawingml/2006/table">
            <a:tbl>
              <a:tblPr>
                <a:noFill/>
                <a:tableStyleId>{CCCF0B90-7DCA-4B04-96D6-A3CC64B5ED1A}</a:tableStyleId>
              </a:tblPr>
              <a:tblGrid>
                <a:gridCol w="2515675">
                  <a:extLst>
                    <a:ext uri="{9D8B030D-6E8A-4147-A177-3AD203B41FA5}">
                      <a16:colId xmlns:a16="http://schemas.microsoft.com/office/drawing/2014/main" xmlns="" val="20000"/>
                    </a:ext>
                  </a:extLst>
                </a:gridCol>
              </a:tblGrid>
              <a:tr h="1452150">
                <a:tc>
                  <a:txBody>
                    <a:bodyPr/>
                    <a:lstStyle/>
                    <a:p>
                      <a:pPr marL="0" lvl="0" indent="0" algn="l" rtl="0">
                        <a:spcBef>
                          <a:spcPts val="0"/>
                        </a:spcBef>
                        <a:spcAft>
                          <a:spcPts val="0"/>
                        </a:spcAft>
                        <a:buNone/>
                      </a:pPr>
                      <a:r>
                        <a:rPr lang="en" b="1">
                          <a:highlight>
                            <a:srgbClr val="FFFFFF"/>
                          </a:highlight>
                          <a:latin typeface="Montserrat"/>
                          <a:ea typeface="Montserrat"/>
                          <a:cs typeface="Montserrat"/>
                          <a:sym typeface="Montserrat"/>
                        </a:rPr>
                        <a:t>Continuing education &amp; workforce development </a:t>
                      </a:r>
                      <a:endParaRPr b="1">
                        <a:highlight>
                          <a:srgbClr val="FFFFFF"/>
                        </a:highlight>
                        <a:latin typeface="Montserrat"/>
                        <a:ea typeface="Montserrat"/>
                        <a:cs typeface="Montserrat"/>
                        <a:sym typeface="Montserrat"/>
                      </a:endParaRPr>
                    </a:p>
                    <a:p>
                      <a:pPr marL="0" lvl="0" indent="0" algn="l" rtl="0">
                        <a:lnSpc>
                          <a:spcPct val="115000"/>
                        </a:lnSpc>
                        <a:spcBef>
                          <a:spcPts val="1000"/>
                        </a:spcBef>
                        <a:spcAft>
                          <a:spcPts val="0"/>
                        </a:spcAft>
                        <a:buNone/>
                      </a:pPr>
                      <a:r>
                        <a:rPr lang="en" sz="1200">
                          <a:highlight>
                            <a:srgbClr val="FFFFFF"/>
                          </a:highlight>
                          <a:latin typeface="Open Sans"/>
                          <a:ea typeface="Open Sans"/>
                          <a:cs typeface="Open Sans"/>
                          <a:sym typeface="Open Sans"/>
                        </a:rPr>
                        <a:t>Upskill or reskill graduates to make them job-ready</a:t>
                      </a:r>
                      <a:endParaRPr sz="1200">
                        <a:highlight>
                          <a:srgbClr val="FFFFFF"/>
                        </a:highlight>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38100" cap="flat" cmpd="sng">
                      <a:solidFill>
                        <a:srgbClr val="22222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2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The Changing University </a:t>
            </a:r>
            <a:br>
              <a:rPr lang="en" sz="3200"/>
            </a:br>
            <a:r>
              <a:rPr lang="en" sz="3200"/>
              <a:t>Continuing Education Marketplace</a:t>
            </a:r>
            <a:endParaRPr sz="3200"/>
          </a:p>
        </p:txBody>
      </p:sp>
      <p:sp>
        <p:nvSpPr>
          <p:cNvPr id="757" name="Google Shape;757;p21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381000" algn="l" rtl="0">
              <a:lnSpc>
                <a:spcPct val="90000"/>
              </a:lnSpc>
              <a:spcBef>
                <a:spcPts val="0"/>
              </a:spcBef>
              <a:spcAft>
                <a:spcPts val="0"/>
              </a:spcAft>
              <a:buClr>
                <a:schemeClr val="dk1"/>
              </a:buClr>
              <a:buSzPts val="2200"/>
              <a:buFont typeface="Calibri"/>
              <a:buAutoNum type="arabicPeriod"/>
            </a:pPr>
            <a:r>
              <a:rPr lang="en" sz="2200"/>
              <a:t>Increased competition</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Higher cost of development and delivery</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Higher production and pedagogical levels</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High cost, more sophisticated marketing costs</a:t>
            </a:r>
            <a:endParaRPr sz="2200"/>
          </a:p>
          <a:p>
            <a:pPr marL="381000" lvl="0" indent="-241300" algn="l" rtl="0">
              <a:lnSpc>
                <a:spcPct val="90000"/>
              </a:lnSpc>
              <a:spcBef>
                <a:spcPts val="800"/>
              </a:spcBef>
              <a:spcAft>
                <a:spcPts val="0"/>
              </a:spcAft>
              <a:buClr>
                <a:schemeClr val="dk1"/>
              </a:buClr>
              <a:buSzPts val="2100"/>
              <a:buFont typeface="Calibri"/>
              <a:buNone/>
            </a:pPr>
            <a:endParaRPr sz="11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p265"/>
          <p:cNvSpPr txBox="1"/>
          <p:nvPr/>
        </p:nvSpPr>
        <p:spPr>
          <a:xfrm>
            <a:off x="1716650" y="1719700"/>
            <a:ext cx="5558100" cy="142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Thank you</a:t>
            </a:r>
            <a:endParaRPr sz="4800" b="1">
              <a:solidFill>
                <a:srgbClr val="FFFFFF"/>
              </a:solidFill>
              <a:latin typeface="Montserrat"/>
              <a:ea typeface="Montserrat"/>
              <a:cs typeface="Montserrat"/>
              <a:sym typeface="Montserra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pic>
        <p:nvPicPr>
          <p:cNvPr id="1566" name="Google Shape;1566;p266"/>
          <p:cNvPicPr preferRelativeResize="0"/>
          <p:nvPr/>
        </p:nvPicPr>
        <p:blipFill>
          <a:blip r:embed="rId3">
            <a:alphaModFix/>
          </a:blip>
          <a:stretch>
            <a:fillRect/>
          </a:stretch>
        </p:blipFill>
        <p:spPr>
          <a:xfrm>
            <a:off x="7287975" y="1713699"/>
            <a:ext cx="1382625" cy="1851425"/>
          </a:xfrm>
          <a:prstGeom prst="rect">
            <a:avLst/>
          </a:prstGeom>
          <a:noFill/>
          <a:ln>
            <a:noFill/>
          </a:ln>
        </p:spPr>
      </p:pic>
      <p:sp>
        <p:nvSpPr>
          <p:cNvPr id="1567" name="Google Shape;1567;p266"/>
          <p:cNvSpPr txBox="1"/>
          <p:nvPr/>
        </p:nvSpPr>
        <p:spPr>
          <a:xfrm>
            <a:off x="168500" y="3777975"/>
            <a:ext cx="3116400" cy="6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Gary W. Matkin Ph.D</a:t>
            </a:r>
            <a:endParaRPr b="1">
              <a:latin typeface="Montserrat"/>
              <a:ea typeface="Montserrat"/>
              <a:cs typeface="Montserrat"/>
              <a:sym typeface="Montserrat"/>
            </a:endParaRPr>
          </a:p>
          <a:p>
            <a:pPr marL="0" lvl="0" indent="0" algn="ctr" rtl="0">
              <a:spcBef>
                <a:spcPts val="0"/>
              </a:spcBef>
              <a:spcAft>
                <a:spcPts val="0"/>
              </a:spcAft>
              <a:buNone/>
            </a:pPr>
            <a:r>
              <a:rPr lang="en" sz="1100">
                <a:latin typeface="Montserrat"/>
                <a:ea typeface="Montserrat"/>
                <a:cs typeface="Montserrat"/>
                <a:sym typeface="Montserrat"/>
              </a:rPr>
              <a:t>Dean, Division of Continuing Education</a:t>
            </a:r>
            <a:endParaRPr sz="1100">
              <a:latin typeface="Montserrat"/>
              <a:ea typeface="Montserrat"/>
              <a:cs typeface="Montserrat"/>
              <a:sym typeface="Montserrat"/>
            </a:endParaRPr>
          </a:p>
          <a:p>
            <a:pPr marL="0" lvl="0" indent="0" algn="ctr" rtl="0">
              <a:spcBef>
                <a:spcPts val="0"/>
              </a:spcBef>
              <a:spcAft>
                <a:spcPts val="0"/>
              </a:spcAft>
              <a:buNone/>
            </a:pPr>
            <a:r>
              <a:rPr lang="en" sz="1100">
                <a:latin typeface="Montserrat"/>
                <a:ea typeface="Montserrat"/>
                <a:cs typeface="Montserrat"/>
                <a:sym typeface="Montserrat"/>
              </a:rPr>
              <a:t>Vice Provost, Division of Career Pathways</a:t>
            </a:r>
            <a:endParaRPr sz="1100">
              <a:latin typeface="Montserrat"/>
              <a:ea typeface="Montserrat"/>
              <a:cs typeface="Montserrat"/>
              <a:sym typeface="Montserrat"/>
            </a:endParaRPr>
          </a:p>
          <a:p>
            <a:pPr marL="0" lvl="0" indent="0" algn="ctr" rtl="0">
              <a:spcBef>
                <a:spcPts val="0"/>
              </a:spcBef>
              <a:spcAft>
                <a:spcPts val="0"/>
              </a:spcAft>
              <a:buNone/>
            </a:pPr>
            <a:r>
              <a:rPr lang="en" sz="1100">
                <a:latin typeface="Montserrat"/>
                <a:ea typeface="Montserrat"/>
                <a:cs typeface="Montserrat"/>
                <a:sym typeface="Montserrat"/>
              </a:rPr>
              <a:t>University of California, Irvine</a:t>
            </a:r>
            <a:endParaRPr sz="1100">
              <a:latin typeface="Montserrat"/>
              <a:ea typeface="Montserrat"/>
              <a:cs typeface="Montserrat"/>
              <a:sym typeface="Montserrat"/>
            </a:endParaRPr>
          </a:p>
          <a:p>
            <a:pPr marL="0" lvl="0" indent="0" algn="ctr" rtl="0">
              <a:spcBef>
                <a:spcPts val="0"/>
              </a:spcBef>
              <a:spcAft>
                <a:spcPts val="0"/>
              </a:spcAft>
              <a:buNone/>
            </a:pPr>
            <a:endParaRPr sz="2000">
              <a:latin typeface="Montserrat"/>
              <a:ea typeface="Montserrat"/>
              <a:cs typeface="Montserrat"/>
              <a:sym typeface="Montserrat"/>
            </a:endParaRPr>
          </a:p>
        </p:txBody>
      </p:sp>
      <p:sp>
        <p:nvSpPr>
          <p:cNvPr id="1568" name="Google Shape;1568;p266"/>
          <p:cNvSpPr txBox="1"/>
          <p:nvPr/>
        </p:nvSpPr>
        <p:spPr>
          <a:xfrm>
            <a:off x="3147925" y="3777975"/>
            <a:ext cx="2833200" cy="6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Betty Vandenbosch, Ph.D</a:t>
            </a:r>
            <a:endParaRPr b="1">
              <a:latin typeface="Montserrat"/>
              <a:ea typeface="Montserrat"/>
              <a:cs typeface="Montserrat"/>
              <a:sym typeface="Montserrat"/>
            </a:endParaRPr>
          </a:p>
          <a:p>
            <a:pPr marL="0" lvl="0" indent="0" algn="ctr" rtl="0">
              <a:spcBef>
                <a:spcPts val="0"/>
              </a:spcBef>
              <a:spcAft>
                <a:spcPts val="0"/>
              </a:spcAft>
              <a:buNone/>
            </a:pPr>
            <a:r>
              <a:rPr lang="en" sz="1100">
                <a:latin typeface="Montserrat"/>
                <a:ea typeface="Montserrat"/>
                <a:cs typeface="Montserrat"/>
                <a:sym typeface="Montserrat"/>
              </a:rPr>
              <a:t>Chief Content Officer</a:t>
            </a:r>
            <a:endParaRPr sz="1100">
              <a:latin typeface="Montserrat"/>
              <a:ea typeface="Montserrat"/>
              <a:cs typeface="Montserrat"/>
              <a:sym typeface="Montserrat"/>
            </a:endParaRPr>
          </a:p>
          <a:p>
            <a:pPr marL="0" lvl="0" indent="0" algn="ctr" rtl="0">
              <a:spcBef>
                <a:spcPts val="0"/>
              </a:spcBef>
              <a:spcAft>
                <a:spcPts val="0"/>
              </a:spcAft>
              <a:buNone/>
            </a:pPr>
            <a:r>
              <a:rPr lang="en" sz="1100">
                <a:latin typeface="Montserrat"/>
                <a:ea typeface="Montserrat"/>
                <a:cs typeface="Montserrat"/>
                <a:sym typeface="Montserrat"/>
              </a:rPr>
              <a:t>Coursera</a:t>
            </a:r>
            <a:endParaRPr sz="1100">
              <a:latin typeface="Montserrat"/>
              <a:ea typeface="Montserrat"/>
              <a:cs typeface="Montserrat"/>
              <a:sym typeface="Montserrat"/>
            </a:endParaRPr>
          </a:p>
          <a:p>
            <a:pPr marL="0" lvl="0" indent="0" algn="ctr" rtl="0">
              <a:spcBef>
                <a:spcPts val="0"/>
              </a:spcBef>
              <a:spcAft>
                <a:spcPts val="0"/>
              </a:spcAft>
              <a:buNone/>
            </a:pPr>
            <a:endParaRPr sz="1800" b="1">
              <a:latin typeface="Montserrat"/>
              <a:ea typeface="Montserrat"/>
              <a:cs typeface="Montserrat"/>
              <a:sym typeface="Montserrat"/>
            </a:endParaRPr>
          </a:p>
        </p:txBody>
      </p:sp>
      <p:sp>
        <p:nvSpPr>
          <p:cNvPr id="1569" name="Google Shape;1569;p266"/>
          <p:cNvSpPr txBox="1"/>
          <p:nvPr/>
        </p:nvSpPr>
        <p:spPr>
          <a:xfrm>
            <a:off x="5981394" y="3777975"/>
            <a:ext cx="2689200" cy="6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Todd Bloom</a:t>
            </a:r>
            <a:endParaRPr b="1">
              <a:latin typeface="Montserrat"/>
              <a:ea typeface="Montserrat"/>
              <a:cs typeface="Montserrat"/>
              <a:sym typeface="Montserrat"/>
            </a:endParaRPr>
          </a:p>
          <a:p>
            <a:pPr marL="0" lvl="0" indent="0" algn="ctr" rtl="0">
              <a:spcBef>
                <a:spcPts val="0"/>
              </a:spcBef>
              <a:spcAft>
                <a:spcPts val="0"/>
              </a:spcAft>
              <a:buNone/>
            </a:pPr>
            <a:r>
              <a:rPr lang="en" sz="1100">
                <a:latin typeface="Montserrat"/>
                <a:ea typeface="Montserrat"/>
                <a:cs typeface="Montserrat"/>
                <a:sym typeface="Montserrat"/>
              </a:rPr>
              <a:t>Managing Director</a:t>
            </a:r>
            <a:br>
              <a:rPr lang="en" sz="1100">
                <a:latin typeface="Montserrat"/>
                <a:ea typeface="Montserrat"/>
                <a:cs typeface="Montserrat"/>
                <a:sym typeface="Montserrat"/>
              </a:rPr>
            </a:br>
            <a:r>
              <a:rPr lang="en" sz="1100">
                <a:latin typeface="Montserrat"/>
                <a:ea typeface="Montserrat"/>
                <a:cs typeface="Montserrat"/>
                <a:sym typeface="Montserrat"/>
              </a:rPr>
              <a:t>WGU Labs </a:t>
            </a:r>
            <a:endParaRPr sz="1100">
              <a:latin typeface="Montserrat"/>
              <a:ea typeface="Montserrat"/>
              <a:cs typeface="Montserrat"/>
              <a:sym typeface="Montserrat"/>
            </a:endParaRPr>
          </a:p>
        </p:txBody>
      </p:sp>
      <p:pic>
        <p:nvPicPr>
          <p:cNvPr id="1570" name="Google Shape;1570;p266"/>
          <p:cNvPicPr preferRelativeResize="0"/>
          <p:nvPr/>
        </p:nvPicPr>
        <p:blipFill rotWithShape="1">
          <a:blip r:embed="rId4">
            <a:alphaModFix/>
          </a:blip>
          <a:srcRect l="777" r="767"/>
          <a:stretch/>
        </p:blipFill>
        <p:spPr>
          <a:xfrm>
            <a:off x="6177402" y="1515027"/>
            <a:ext cx="1965300" cy="1996200"/>
          </a:xfrm>
          <a:prstGeom prst="ellipse">
            <a:avLst/>
          </a:prstGeom>
          <a:noFill/>
          <a:ln>
            <a:noFill/>
          </a:ln>
        </p:spPr>
      </p:pic>
      <p:pic>
        <p:nvPicPr>
          <p:cNvPr id="1571" name="Google Shape;1571;p266"/>
          <p:cNvPicPr preferRelativeResize="0"/>
          <p:nvPr/>
        </p:nvPicPr>
        <p:blipFill>
          <a:blip r:embed="rId5">
            <a:alphaModFix/>
          </a:blip>
          <a:stretch>
            <a:fillRect/>
          </a:stretch>
        </p:blipFill>
        <p:spPr>
          <a:xfrm rot="448823">
            <a:off x="230532" y="1576259"/>
            <a:ext cx="1591858" cy="1990980"/>
          </a:xfrm>
          <a:prstGeom prst="rect">
            <a:avLst/>
          </a:prstGeom>
          <a:noFill/>
          <a:ln>
            <a:noFill/>
          </a:ln>
        </p:spPr>
      </p:pic>
      <p:pic>
        <p:nvPicPr>
          <p:cNvPr id="1572" name="Google Shape;1572;p266"/>
          <p:cNvPicPr preferRelativeResize="0"/>
          <p:nvPr/>
        </p:nvPicPr>
        <p:blipFill rotWithShape="1">
          <a:blip r:embed="rId6">
            <a:alphaModFix/>
          </a:blip>
          <a:srcRect l="855" r="855"/>
          <a:stretch/>
        </p:blipFill>
        <p:spPr>
          <a:xfrm>
            <a:off x="801295" y="1490127"/>
            <a:ext cx="1965300" cy="1965300"/>
          </a:xfrm>
          <a:prstGeom prst="ellipse">
            <a:avLst/>
          </a:prstGeom>
          <a:noFill/>
          <a:ln>
            <a:noFill/>
          </a:ln>
        </p:spPr>
      </p:pic>
      <p:pic>
        <p:nvPicPr>
          <p:cNvPr id="1573" name="Google Shape;1573;p266"/>
          <p:cNvPicPr preferRelativeResize="0"/>
          <p:nvPr/>
        </p:nvPicPr>
        <p:blipFill>
          <a:blip r:embed="rId7">
            <a:alphaModFix/>
          </a:blip>
          <a:stretch>
            <a:fillRect/>
          </a:stretch>
        </p:blipFill>
        <p:spPr>
          <a:xfrm>
            <a:off x="4102408" y="2405228"/>
            <a:ext cx="1849749" cy="931042"/>
          </a:xfrm>
          <a:prstGeom prst="rect">
            <a:avLst/>
          </a:prstGeom>
          <a:noFill/>
          <a:ln>
            <a:noFill/>
          </a:ln>
        </p:spPr>
      </p:pic>
      <p:pic>
        <p:nvPicPr>
          <p:cNvPr id="1574" name="Google Shape;1574;p266"/>
          <p:cNvPicPr preferRelativeResize="0"/>
          <p:nvPr/>
        </p:nvPicPr>
        <p:blipFill rotWithShape="1">
          <a:blip r:embed="rId8">
            <a:alphaModFix/>
          </a:blip>
          <a:srcRect t="5405" b="5396"/>
          <a:stretch/>
        </p:blipFill>
        <p:spPr>
          <a:xfrm>
            <a:off x="3471054" y="1521056"/>
            <a:ext cx="1927500" cy="1924200"/>
          </a:xfrm>
          <a:prstGeom prst="ellipse">
            <a:avLst/>
          </a:prstGeom>
          <a:noFill/>
          <a:ln>
            <a:noFill/>
          </a:ln>
        </p:spPr>
      </p:pic>
      <p:graphicFrame>
        <p:nvGraphicFramePr>
          <p:cNvPr id="1575" name="Google Shape;1575;p266"/>
          <p:cNvGraphicFramePr/>
          <p:nvPr/>
        </p:nvGraphicFramePr>
        <p:xfrm>
          <a:off x="608225" y="550000"/>
          <a:ext cx="6255125" cy="548610"/>
        </p:xfrm>
        <a:graphic>
          <a:graphicData uri="http://schemas.openxmlformats.org/drawingml/2006/table">
            <a:tbl>
              <a:tblPr>
                <a:noFill/>
                <a:tableStyleId>{CCCF0B90-7DCA-4B04-96D6-A3CC64B5ED1A}</a:tableStyleId>
              </a:tblPr>
              <a:tblGrid>
                <a:gridCol w="6255125">
                  <a:extLst>
                    <a:ext uri="{9D8B030D-6E8A-4147-A177-3AD203B41FA5}">
                      <a16:colId xmlns:a16="http://schemas.microsoft.com/office/drawing/2014/main" xmlns="" val="20000"/>
                    </a:ext>
                  </a:extLst>
                </a:gridCol>
              </a:tblGrid>
              <a:tr h="381000">
                <a:tc>
                  <a:txBody>
                    <a:bodyPr/>
                    <a:lstStyle/>
                    <a:p>
                      <a:pPr marL="0" lvl="0" indent="0" algn="l" rtl="0">
                        <a:spcBef>
                          <a:spcPts val="0"/>
                        </a:spcBef>
                        <a:spcAft>
                          <a:spcPts val="0"/>
                        </a:spcAft>
                        <a:buNone/>
                      </a:pPr>
                      <a:r>
                        <a:rPr lang="en" sz="2400" b="1">
                          <a:latin typeface="Montserrat"/>
                          <a:ea typeface="Montserrat"/>
                          <a:cs typeface="Montserrat"/>
                          <a:sym typeface="Montserrat"/>
                        </a:rPr>
                        <a:t>Discussion &amp; Audience Questions</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38100" cap="flat" cmpd="sng">
                      <a:solidFill>
                        <a:srgbClr val="FB6C76">
                          <a:alpha val="0"/>
                        </a:srgbClr>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sp>
        <p:nvSpPr>
          <p:cNvPr id="1576" name="Google Shape;1576;p266"/>
          <p:cNvSpPr txBox="1">
            <a:spLocks noGrp="1"/>
          </p:cNvSpPr>
          <p:nvPr>
            <p:ph type="sldNum" idx="12"/>
          </p:nvPr>
        </p:nvSpPr>
        <p:spPr>
          <a:xfrm>
            <a:off x="8625802" y="4663225"/>
            <a:ext cx="3954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267"/>
          <p:cNvSpPr txBox="1"/>
          <p:nvPr/>
        </p:nvSpPr>
        <p:spPr>
          <a:xfrm>
            <a:off x="1158075" y="1719700"/>
            <a:ext cx="6545100" cy="142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Learn More</a:t>
            </a:r>
            <a:endParaRPr sz="48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2900">
                <a:solidFill>
                  <a:srgbClr val="FFFFFF"/>
                </a:solidFill>
                <a:latin typeface="Montserrat"/>
                <a:ea typeface="Montserrat"/>
                <a:cs typeface="Montserrat"/>
                <a:sym typeface="Montserrat"/>
              </a:rPr>
              <a:t>coursera.org/campus</a:t>
            </a:r>
            <a:endParaRPr sz="2900">
              <a:solidFill>
                <a:srgbClr val="FFFFFF"/>
              </a:solidFill>
              <a:latin typeface="Montserrat"/>
              <a:ea typeface="Montserrat"/>
              <a:cs typeface="Montserrat"/>
              <a:sym typeface="Montserra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p268"/>
          <p:cNvSpPr txBox="1"/>
          <p:nvPr/>
        </p:nvSpPr>
        <p:spPr>
          <a:xfrm>
            <a:off x="1716650" y="1719700"/>
            <a:ext cx="5558100" cy="142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chemeClr val="lt2"/>
                </a:solidFill>
                <a:latin typeface="Montserrat"/>
                <a:ea typeface="Montserrat"/>
                <a:cs typeface="Montserrat"/>
                <a:sym typeface="Montserrat"/>
              </a:rPr>
              <a:t>Appendix</a:t>
            </a:r>
            <a:endParaRPr sz="4800" b="1">
              <a:solidFill>
                <a:schemeClr val="lt2"/>
              </a:solidFill>
              <a:latin typeface="Montserrat"/>
              <a:ea typeface="Montserrat"/>
              <a:cs typeface="Montserrat"/>
              <a:sym typeface="Montserra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271066"/>
        </a:solidFill>
        <a:effectLst/>
      </p:bgPr>
    </p:bg>
    <p:spTree>
      <p:nvGrpSpPr>
        <p:cNvPr id="1" name="Shape 1590"/>
        <p:cNvGrpSpPr/>
        <p:nvPr/>
      </p:nvGrpSpPr>
      <p:grpSpPr>
        <a:xfrm>
          <a:off x="0" y="0"/>
          <a:ext cx="0" cy="0"/>
          <a:chOff x="0" y="0"/>
          <a:chExt cx="0" cy="0"/>
        </a:xfrm>
      </p:grpSpPr>
      <p:sp>
        <p:nvSpPr>
          <p:cNvPr id="1591" name="Google Shape;1591;p269"/>
          <p:cNvSpPr txBox="1">
            <a:spLocks noGrp="1"/>
          </p:cNvSpPr>
          <p:nvPr>
            <p:ph type="body" idx="4294967295"/>
          </p:nvPr>
        </p:nvSpPr>
        <p:spPr>
          <a:xfrm>
            <a:off x="431100" y="618700"/>
            <a:ext cx="8003700" cy="6798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1000"/>
              </a:spcAft>
              <a:buClr>
                <a:schemeClr val="dk1"/>
              </a:buClr>
              <a:buSzPts val="1100"/>
              <a:buFont typeface="Arial"/>
              <a:buNone/>
            </a:pPr>
            <a:r>
              <a:rPr lang="en" sz="2900" b="1">
                <a:solidFill>
                  <a:srgbClr val="FFFFFF"/>
                </a:solidFill>
                <a:latin typeface="Montserrat"/>
                <a:ea typeface="Montserrat"/>
                <a:cs typeface="Montserrat"/>
                <a:sym typeface="Montserrat"/>
              </a:rPr>
              <a:t>Coursera for Campus </a:t>
            </a:r>
            <a:r>
              <a:rPr lang="en" sz="2900">
                <a:solidFill>
                  <a:srgbClr val="FFFFFF"/>
                </a:solidFill>
              </a:rPr>
              <a:t/>
            </a:r>
            <a:br>
              <a:rPr lang="en" sz="2900">
                <a:solidFill>
                  <a:srgbClr val="FFFFFF"/>
                </a:solidFill>
              </a:rPr>
            </a:br>
            <a:r>
              <a:rPr lang="en" sz="1800" b="0">
                <a:solidFill>
                  <a:srgbClr val="FFFFFF"/>
                </a:solidFill>
              </a:rPr>
              <a:t>Online content and authoring for any college or university</a:t>
            </a:r>
            <a:endParaRPr sz="1800" b="0">
              <a:solidFill>
                <a:srgbClr val="FFFFFF"/>
              </a:solidFill>
            </a:endParaRPr>
          </a:p>
        </p:txBody>
      </p:sp>
      <p:grpSp>
        <p:nvGrpSpPr>
          <p:cNvPr id="1592" name="Google Shape;1592;p269"/>
          <p:cNvGrpSpPr/>
          <p:nvPr/>
        </p:nvGrpSpPr>
        <p:grpSpPr>
          <a:xfrm>
            <a:off x="313150" y="1858875"/>
            <a:ext cx="1599300" cy="2359575"/>
            <a:chOff x="313150" y="1858875"/>
            <a:chExt cx="1599300" cy="2359575"/>
          </a:xfrm>
        </p:grpSpPr>
        <p:sp>
          <p:nvSpPr>
            <p:cNvPr id="1593" name="Google Shape;1593;p269"/>
            <p:cNvSpPr txBox="1"/>
            <p:nvPr/>
          </p:nvSpPr>
          <p:spPr>
            <a:xfrm>
              <a:off x="313150" y="2385750"/>
              <a:ext cx="1599300" cy="183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a:solidFill>
                    <a:schemeClr val="lt1"/>
                  </a:solidFill>
                  <a:latin typeface="Open Sans"/>
                  <a:ea typeface="Open Sans"/>
                  <a:cs typeface="Open Sans"/>
                  <a:sym typeface="Open Sans"/>
                </a:rPr>
                <a:t>Access </a:t>
              </a:r>
              <a:r>
                <a:rPr lang="en" b="1">
                  <a:solidFill>
                    <a:schemeClr val="lt1"/>
                  </a:solidFill>
                  <a:latin typeface="Open Sans"/>
                  <a:ea typeface="Open Sans"/>
                  <a:cs typeface="Open Sans"/>
                  <a:sym typeface="Open Sans"/>
                </a:rPr>
                <a:t>world-class, job-relevant content and credentials</a:t>
              </a:r>
              <a:r>
                <a:rPr lang="en">
                  <a:solidFill>
                    <a:schemeClr val="lt1"/>
                  </a:solidFill>
                  <a:latin typeface="Open Sans"/>
                  <a:ea typeface="Open Sans"/>
                  <a:cs typeface="Open Sans"/>
                  <a:sym typeface="Open Sans"/>
                </a:rPr>
                <a:t> from top universities and companies</a:t>
              </a:r>
              <a:endParaRPr>
                <a:solidFill>
                  <a:srgbClr val="FFFFFF"/>
                </a:solidFill>
                <a:latin typeface="Open Sans"/>
                <a:ea typeface="Open Sans"/>
                <a:cs typeface="Open Sans"/>
                <a:sym typeface="Open Sans"/>
              </a:endParaRPr>
            </a:p>
          </p:txBody>
        </p:sp>
        <p:sp>
          <p:nvSpPr>
            <p:cNvPr id="1594" name="Google Shape;1594;p269"/>
            <p:cNvSpPr/>
            <p:nvPr/>
          </p:nvSpPr>
          <p:spPr>
            <a:xfrm>
              <a:off x="447025" y="1858875"/>
              <a:ext cx="1444800" cy="413400"/>
            </a:xfrm>
            <a:prstGeom prst="roundRect">
              <a:avLst>
                <a:gd name="adj" fmla="val 50000"/>
              </a:avLst>
            </a:prstGeom>
            <a:solidFill>
              <a:srgbClr val="FFD60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31A2F"/>
                  </a:solidFill>
                  <a:latin typeface="Montserrat"/>
                  <a:ea typeface="Montserrat"/>
                  <a:cs typeface="Montserrat"/>
                  <a:sym typeface="Montserrat"/>
                </a:rPr>
                <a:t>CONTENT</a:t>
              </a:r>
              <a:endParaRPr sz="1200" b="1">
                <a:solidFill>
                  <a:srgbClr val="031A2F"/>
                </a:solidFill>
                <a:latin typeface="Montserrat"/>
                <a:ea typeface="Montserrat"/>
                <a:cs typeface="Montserrat"/>
                <a:sym typeface="Montserrat"/>
              </a:endParaRPr>
            </a:p>
          </p:txBody>
        </p:sp>
      </p:grpSp>
      <p:grpSp>
        <p:nvGrpSpPr>
          <p:cNvPr id="1595" name="Google Shape;1595;p269"/>
          <p:cNvGrpSpPr/>
          <p:nvPr/>
        </p:nvGrpSpPr>
        <p:grpSpPr>
          <a:xfrm>
            <a:off x="5392650" y="1858900"/>
            <a:ext cx="1684200" cy="2358725"/>
            <a:chOff x="5392650" y="1858900"/>
            <a:chExt cx="1684200" cy="2358725"/>
          </a:xfrm>
        </p:grpSpPr>
        <p:sp>
          <p:nvSpPr>
            <p:cNvPr id="1596" name="Google Shape;1596;p269"/>
            <p:cNvSpPr txBox="1"/>
            <p:nvPr/>
          </p:nvSpPr>
          <p:spPr>
            <a:xfrm>
              <a:off x="5392650" y="2384925"/>
              <a:ext cx="1684200" cy="183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Develop job-ready skills</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a:solidFill>
                    <a:srgbClr val="FFFFFF"/>
                  </a:solidFill>
                  <a:latin typeface="Open Sans"/>
                  <a:ea typeface="Open Sans"/>
                  <a:cs typeface="Open Sans"/>
                  <a:sym typeface="Open Sans"/>
                </a:rPr>
                <a:t>using Essential Skills Maps and skills dashboards</a:t>
              </a:r>
              <a:endParaRPr>
                <a:solidFill>
                  <a:srgbClr val="FFFFFF"/>
                </a:solidFill>
                <a:latin typeface="Open Sans"/>
                <a:ea typeface="Open Sans"/>
                <a:cs typeface="Open Sans"/>
                <a:sym typeface="Open Sans"/>
              </a:endParaRPr>
            </a:p>
          </p:txBody>
        </p:sp>
        <p:sp>
          <p:nvSpPr>
            <p:cNvPr id="1597" name="Google Shape;1597;p269"/>
            <p:cNvSpPr/>
            <p:nvPr/>
          </p:nvSpPr>
          <p:spPr>
            <a:xfrm>
              <a:off x="5453744" y="1858900"/>
              <a:ext cx="1444800" cy="413400"/>
            </a:xfrm>
            <a:prstGeom prst="roundRect">
              <a:avLst>
                <a:gd name="adj" fmla="val 50000"/>
              </a:avLst>
            </a:prstGeom>
            <a:solidFill>
              <a:srgbClr val="FFD60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b="1">
                  <a:solidFill>
                    <a:srgbClr val="031A2F"/>
                  </a:solidFill>
                  <a:latin typeface="Montserrat"/>
                  <a:ea typeface="Montserrat"/>
                  <a:cs typeface="Montserrat"/>
                  <a:sym typeface="Montserrat"/>
                </a:rPr>
                <a:t>SKILLS </a:t>
              </a:r>
              <a:endParaRPr sz="1200" b="1">
                <a:solidFill>
                  <a:srgbClr val="031A2F"/>
                </a:solidFill>
                <a:latin typeface="Montserrat"/>
                <a:ea typeface="Montserrat"/>
                <a:cs typeface="Montserrat"/>
                <a:sym typeface="Montserrat"/>
              </a:endParaRPr>
            </a:p>
          </p:txBody>
        </p:sp>
      </p:grpSp>
      <p:grpSp>
        <p:nvGrpSpPr>
          <p:cNvPr id="1598" name="Google Shape;1598;p269"/>
          <p:cNvGrpSpPr/>
          <p:nvPr/>
        </p:nvGrpSpPr>
        <p:grpSpPr>
          <a:xfrm>
            <a:off x="3632082" y="1858875"/>
            <a:ext cx="1692900" cy="2359575"/>
            <a:chOff x="3632082" y="1858875"/>
            <a:chExt cx="1692900" cy="2359575"/>
          </a:xfrm>
        </p:grpSpPr>
        <p:sp>
          <p:nvSpPr>
            <p:cNvPr id="1599" name="Google Shape;1599;p269"/>
            <p:cNvSpPr txBox="1"/>
            <p:nvPr/>
          </p:nvSpPr>
          <p:spPr>
            <a:xfrm>
              <a:off x="3632082" y="2385750"/>
              <a:ext cx="1692900" cy="183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chemeClr val="lt1"/>
                  </a:solidFill>
                  <a:latin typeface="Open Sans"/>
                  <a:ea typeface="Open Sans"/>
                  <a:cs typeface="Open Sans"/>
                  <a:sym typeface="Open Sans"/>
                </a:rPr>
                <a:t>Guided Projects </a:t>
              </a:r>
              <a:r>
                <a:rPr lang="en">
                  <a:solidFill>
                    <a:schemeClr val="lt1"/>
                  </a:solidFill>
                  <a:latin typeface="Open Sans"/>
                  <a:ea typeface="Open Sans"/>
                  <a:cs typeface="Open Sans"/>
                  <a:sym typeface="Open Sans"/>
                </a:rPr>
                <a:t>help students develop practical skills through applied hands-on projects</a:t>
              </a:r>
              <a:endParaRPr>
                <a:solidFill>
                  <a:srgbClr val="FFFFFF"/>
                </a:solidFill>
                <a:latin typeface="Open Sans"/>
                <a:ea typeface="Open Sans"/>
                <a:cs typeface="Open Sans"/>
                <a:sym typeface="Open Sans"/>
              </a:endParaRPr>
            </a:p>
          </p:txBody>
        </p:sp>
        <p:sp>
          <p:nvSpPr>
            <p:cNvPr id="1600" name="Google Shape;1600;p269"/>
            <p:cNvSpPr/>
            <p:nvPr/>
          </p:nvSpPr>
          <p:spPr>
            <a:xfrm>
              <a:off x="3754863" y="1858875"/>
              <a:ext cx="1444800" cy="413400"/>
            </a:xfrm>
            <a:prstGeom prst="roundRect">
              <a:avLst>
                <a:gd name="adj" fmla="val 50000"/>
              </a:avLst>
            </a:prstGeom>
            <a:solidFill>
              <a:srgbClr val="FFD60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b="1">
                  <a:solidFill>
                    <a:srgbClr val="031A2F"/>
                  </a:solidFill>
                  <a:latin typeface="Montserrat"/>
                  <a:ea typeface="Montserrat"/>
                  <a:cs typeface="Montserrat"/>
                  <a:sym typeface="Montserrat"/>
                </a:rPr>
                <a:t>HANDS-ON LEARNING</a:t>
              </a:r>
              <a:endParaRPr sz="1200" b="1">
                <a:solidFill>
                  <a:srgbClr val="FFFFFF"/>
                </a:solidFill>
                <a:latin typeface="Montserrat"/>
                <a:ea typeface="Montserrat"/>
                <a:cs typeface="Montserrat"/>
                <a:sym typeface="Montserrat"/>
              </a:endParaRPr>
            </a:p>
          </p:txBody>
        </p:sp>
      </p:grpSp>
      <p:grpSp>
        <p:nvGrpSpPr>
          <p:cNvPr id="1601" name="Google Shape;1601;p269"/>
          <p:cNvGrpSpPr/>
          <p:nvPr/>
        </p:nvGrpSpPr>
        <p:grpSpPr>
          <a:xfrm>
            <a:off x="1987886" y="1858875"/>
            <a:ext cx="1599300" cy="2359575"/>
            <a:chOff x="1987886" y="1858875"/>
            <a:chExt cx="1599300" cy="2359575"/>
          </a:xfrm>
        </p:grpSpPr>
        <p:sp>
          <p:nvSpPr>
            <p:cNvPr id="1602" name="Google Shape;1602;p269"/>
            <p:cNvSpPr txBox="1"/>
            <p:nvPr/>
          </p:nvSpPr>
          <p:spPr>
            <a:xfrm>
              <a:off x="1987886" y="2385750"/>
              <a:ext cx="1599300" cy="183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FFFFFF"/>
                  </a:solidFill>
                  <a:latin typeface="Open Sans"/>
                  <a:ea typeface="Open Sans"/>
                  <a:cs typeface="Open Sans"/>
                  <a:sym typeface="Open Sans"/>
                </a:rPr>
                <a:t>Allow faculty to </a:t>
              </a:r>
              <a:r>
                <a:rPr lang="en" b="1">
                  <a:solidFill>
                    <a:srgbClr val="FFFFFF"/>
                  </a:solidFill>
                  <a:latin typeface="Open Sans"/>
                  <a:ea typeface="Open Sans"/>
                  <a:cs typeface="Open Sans"/>
                  <a:sym typeface="Open Sans"/>
                </a:rPr>
                <a:t>create</a:t>
              </a:r>
              <a:r>
                <a:rPr lang="en">
                  <a:solidFill>
                    <a:srgbClr val="FFFFFF"/>
                  </a:solidFill>
                  <a:latin typeface="Open Sans"/>
                  <a:ea typeface="Open Sans"/>
                  <a:cs typeface="Open Sans"/>
                  <a:sym typeface="Open Sans"/>
                </a:rPr>
                <a:t> </a:t>
              </a:r>
              <a:r>
                <a:rPr lang="en" b="1">
                  <a:solidFill>
                    <a:srgbClr val="FFFFFF"/>
                  </a:solidFill>
                  <a:latin typeface="Open Sans"/>
                  <a:ea typeface="Open Sans"/>
                  <a:cs typeface="Open Sans"/>
                  <a:sym typeface="Open Sans"/>
                </a:rPr>
                <a:t>projects and courses</a:t>
              </a:r>
              <a:r>
                <a:rPr lang="en">
                  <a:solidFill>
                    <a:srgbClr val="FFFFFF"/>
                  </a:solidFill>
                  <a:latin typeface="Open Sans"/>
                  <a:ea typeface="Open Sans"/>
                  <a:cs typeface="Open Sans"/>
                  <a:sym typeface="Open Sans"/>
                </a:rPr>
                <a:t> for your students for free</a:t>
              </a:r>
              <a:endParaRPr>
                <a:solidFill>
                  <a:srgbClr val="FFFFFF"/>
                </a:solidFill>
                <a:latin typeface="Open Sans"/>
                <a:ea typeface="Open Sans"/>
                <a:cs typeface="Open Sans"/>
                <a:sym typeface="Open Sans"/>
              </a:endParaRPr>
            </a:p>
          </p:txBody>
        </p:sp>
        <p:sp>
          <p:nvSpPr>
            <p:cNvPr id="1603" name="Google Shape;1603;p269"/>
            <p:cNvSpPr/>
            <p:nvPr/>
          </p:nvSpPr>
          <p:spPr>
            <a:xfrm>
              <a:off x="2055981" y="1858875"/>
              <a:ext cx="1442700" cy="413400"/>
            </a:xfrm>
            <a:prstGeom prst="roundRect">
              <a:avLst>
                <a:gd name="adj" fmla="val 50000"/>
              </a:avLst>
            </a:prstGeom>
            <a:solidFill>
              <a:srgbClr val="FFD60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b="1">
                  <a:solidFill>
                    <a:srgbClr val="031A2F"/>
                  </a:solidFill>
                  <a:latin typeface="Montserrat"/>
                  <a:ea typeface="Montserrat"/>
                  <a:cs typeface="Montserrat"/>
                  <a:sym typeface="Montserrat"/>
                </a:rPr>
                <a:t>AUTHORING</a:t>
              </a:r>
              <a:endParaRPr sz="1200" b="1">
                <a:solidFill>
                  <a:srgbClr val="031A2F"/>
                </a:solidFill>
                <a:latin typeface="Montserrat"/>
                <a:ea typeface="Montserrat"/>
                <a:cs typeface="Montserrat"/>
                <a:sym typeface="Montserrat"/>
              </a:endParaRPr>
            </a:p>
          </p:txBody>
        </p:sp>
      </p:grpSp>
      <p:grpSp>
        <p:nvGrpSpPr>
          <p:cNvPr id="1604" name="Google Shape;1604;p269"/>
          <p:cNvGrpSpPr/>
          <p:nvPr/>
        </p:nvGrpSpPr>
        <p:grpSpPr>
          <a:xfrm>
            <a:off x="7136800" y="1858875"/>
            <a:ext cx="1599300" cy="2359575"/>
            <a:chOff x="7136800" y="1858875"/>
            <a:chExt cx="1599300" cy="2359575"/>
          </a:xfrm>
        </p:grpSpPr>
        <p:sp>
          <p:nvSpPr>
            <p:cNvPr id="1605" name="Google Shape;1605;p269"/>
            <p:cNvSpPr/>
            <p:nvPr/>
          </p:nvSpPr>
          <p:spPr>
            <a:xfrm>
              <a:off x="7136800" y="1858875"/>
              <a:ext cx="1599300" cy="413400"/>
            </a:xfrm>
            <a:prstGeom prst="roundRect">
              <a:avLst>
                <a:gd name="adj" fmla="val 50000"/>
              </a:avLst>
            </a:prstGeom>
            <a:solidFill>
              <a:srgbClr val="FFD60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b="1">
                  <a:solidFill>
                    <a:srgbClr val="031A2F"/>
                  </a:solidFill>
                  <a:latin typeface="Montserrat"/>
                  <a:ea typeface="Montserrat"/>
                  <a:cs typeface="Montserrat"/>
                  <a:sym typeface="Montserrat"/>
                </a:rPr>
                <a:t>EMPLOYABILITY</a:t>
              </a:r>
              <a:endParaRPr sz="1200" b="1">
                <a:solidFill>
                  <a:srgbClr val="031A2F"/>
                </a:solidFill>
                <a:latin typeface="Montserrat"/>
                <a:ea typeface="Montserrat"/>
                <a:cs typeface="Montserrat"/>
                <a:sym typeface="Montserrat"/>
              </a:endParaRPr>
            </a:p>
          </p:txBody>
        </p:sp>
        <p:sp>
          <p:nvSpPr>
            <p:cNvPr id="1606" name="Google Shape;1606;p269"/>
            <p:cNvSpPr txBox="1"/>
            <p:nvPr/>
          </p:nvSpPr>
          <p:spPr>
            <a:xfrm>
              <a:off x="7153060" y="2385750"/>
              <a:ext cx="1536600" cy="183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FFFFFF"/>
                  </a:solidFill>
                  <a:latin typeface="Open Sans"/>
                  <a:ea typeface="Open Sans"/>
                  <a:cs typeface="Open Sans"/>
                  <a:sym typeface="Open Sans"/>
                </a:rPr>
                <a:t>Deliver</a:t>
              </a:r>
              <a:r>
                <a:rPr lang="en" b="1">
                  <a:solidFill>
                    <a:srgbClr val="FFFFFF"/>
                  </a:solidFill>
                  <a:latin typeface="Open Sans"/>
                  <a:ea typeface="Open Sans"/>
                  <a:cs typeface="Open Sans"/>
                  <a:sym typeface="Open Sans"/>
                </a:rPr>
                <a:t> better student jobs</a:t>
              </a:r>
              <a:r>
                <a:rPr lang="en">
                  <a:solidFill>
                    <a:srgbClr val="FFFFFF"/>
                  </a:solidFill>
                  <a:latin typeface="Open Sans"/>
                  <a:ea typeface="Open Sans"/>
                  <a:cs typeface="Open Sans"/>
                  <a:sym typeface="Open Sans"/>
                </a:rPr>
                <a:t> on graduation as well as higher admit rates to Master’s programs</a:t>
              </a:r>
              <a:endParaRPr>
                <a:solidFill>
                  <a:srgbClr val="FFFFFF"/>
                </a:solidFill>
                <a:latin typeface="Open Sans"/>
                <a:ea typeface="Open Sans"/>
                <a:cs typeface="Open Sans"/>
                <a:sym typeface="Open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2"/>
                                        </p:tgtEl>
                                        <p:attrNameLst>
                                          <p:attrName>style.visibility</p:attrName>
                                        </p:attrNameLst>
                                      </p:cBhvr>
                                      <p:to>
                                        <p:strVal val="visible"/>
                                      </p:to>
                                    </p:set>
                                    <p:animEffect transition="in" filter="fade">
                                      <p:cBhvr>
                                        <p:cTn id="7" dur="1000"/>
                                        <p:tgtEl>
                                          <p:spTgt spid="1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1"/>
                                        </p:tgtEl>
                                        <p:attrNameLst>
                                          <p:attrName>style.visibility</p:attrName>
                                        </p:attrNameLst>
                                      </p:cBhvr>
                                      <p:to>
                                        <p:strVal val="visible"/>
                                      </p:to>
                                    </p:set>
                                    <p:animEffect transition="in" filter="fade">
                                      <p:cBhvr>
                                        <p:cTn id="12" dur="1000"/>
                                        <p:tgtEl>
                                          <p:spTgt spid="16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8"/>
                                        </p:tgtEl>
                                        <p:attrNameLst>
                                          <p:attrName>style.visibility</p:attrName>
                                        </p:attrNameLst>
                                      </p:cBhvr>
                                      <p:to>
                                        <p:strVal val="visible"/>
                                      </p:to>
                                    </p:set>
                                    <p:animEffect transition="in" filter="fade">
                                      <p:cBhvr>
                                        <p:cTn id="17" dur="1000"/>
                                        <p:tgtEl>
                                          <p:spTgt spid="15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5"/>
                                        </p:tgtEl>
                                        <p:attrNameLst>
                                          <p:attrName>style.visibility</p:attrName>
                                        </p:attrNameLst>
                                      </p:cBhvr>
                                      <p:to>
                                        <p:strVal val="visible"/>
                                      </p:to>
                                    </p:set>
                                    <p:animEffect transition="in" filter="fade">
                                      <p:cBhvr>
                                        <p:cTn id="22" dur="1000"/>
                                        <p:tgtEl>
                                          <p:spTgt spid="15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04"/>
                                        </p:tgtEl>
                                        <p:attrNameLst>
                                          <p:attrName>style.visibility</p:attrName>
                                        </p:attrNameLst>
                                      </p:cBhvr>
                                      <p:to>
                                        <p:strVal val="visible"/>
                                      </p:to>
                                    </p:set>
                                    <p:animEffect transition="in" filter="fade">
                                      <p:cBhvr>
                                        <p:cTn id="27" dur="1000"/>
                                        <p:tgtEl>
                                          <p:spTgt spid="1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E94EB"/>
        </a:solidFill>
        <a:effectLst/>
      </p:bgPr>
    </p:bg>
    <p:spTree>
      <p:nvGrpSpPr>
        <p:cNvPr id="1" name="Shape 1610"/>
        <p:cNvGrpSpPr/>
        <p:nvPr/>
      </p:nvGrpSpPr>
      <p:grpSpPr>
        <a:xfrm>
          <a:off x="0" y="0"/>
          <a:ext cx="0" cy="0"/>
          <a:chOff x="0" y="0"/>
          <a:chExt cx="0" cy="0"/>
        </a:xfrm>
      </p:grpSpPr>
      <p:sp>
        <p:nvSpPr>
          <p:cNvPr id="1611" name="Google Shape;1611;p270"/>
          <p:cNvSpPr/>
          <p:nvPr/>
        </p:nvSpPr>
        <p:spPr>
          <a:xfrm>
            <a:off x="-23625" y="3946650"/>
            <a:ext cx="9167700" cy="1196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70"/>
          <p:cNvSpPr/>
          <p:nvPr/>
        </p:nvSpPr>
        <p:spPr>
          <a:xfrm>
            <a:off x="-42500" y="2890338"/>
            <a:ext cx="9221400" cy="1056300"/>
          </a:xfrm>
          <a:prstGeom prst="rect">
            <a:avLst/>
          </a:prstGeom>
          <a:solidFill>
            <a:srgbClr val="271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70"/>
          <p:cNvSpPr/>
          <p:nvPr/>
        </p:nvSpPr>
        <p:spPr>
          <a:xfrm>
            <a:off x="538500" y="1325713"/>
            <a:ext cx="1209000" cy="1822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70"/>
          <p:cNvSpPr/>
          <p:nvPr/>
        </p:nvSpPr>
        <p:spPr>
          <a:xfrm>
            <a:off x="1908570" y="1325713"/>
            <a:ext cx="1209000" cy="1822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70"/>
          <p:cNvSpPr/>
          <p:nvPr/>
        </p:nvSpPr>
        <p:spPr>
          <a:xfrm>
            <a:off x="3278640" y="1325713"/>
            <a:ext cx="1209000" cy="1822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70"/>
          <p:cNvSpPr/>
          <p:nvPr/>
        </p:nvSpPr>
        <p:spPr>
          <a:xfrm>
            <a:off x="4648710" y="1325713"/>
            <a:ext cx="1209000" cy="1822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70"/>
          <p:cNvSpPr/>
          <p:nvPr/>
        </p:nvSpPr>
        <p:spPr>
          <a:xfrm>
            <a:off x="6018780" y="1325713"/>
            <a:ext cx="1209000" cy="1822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70"/>
          <p:cNvSpPr/>
          <p:nvPr/>
        </p:nvSpPr>
        <p:spPr>
          <a:xfrm>
            <a:off x="7388850" y="1325713"/>
            <a:ext cx="1209000" cy="1822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70"/>
          <p:cNvSpPr txBox="1"/>
          <p:nvPr/>
        </p:nvSpPr>
        <p:spPr>
          <a:xfrm>
            <a:off x="129150" y="333350"/>
            <a:ext cx="8885700" cy="69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000000"/>
              </a:buClr>
              <a:buSzPts val="1100"/>
              <a:buFont typeface="Arial"/>
              <a:buNone/>
            </a:pPr>
            <a:r>
              <a:rPr lang="en" sz="2600">
                <a:solidFill>
                  <a:srgbClr val="FFFFFF"/>
                </a:solidFill>
                <a:latin typeface="Montserrat Light"/>
                <a:ea typeface="Montserrat Light"/>
                <a:cs typeface="Montserrat Light"/>
                <a:sym typeface="Montserrat Light"/>
              </a:rPr>
              <a:t>Extensive catalogue of </a:t>
            </a:r>
            <a:r>
              <a:rPr lang="en" sz="2600" b="1">
                <a:solidFill>
                  <a:srgbClr val="FFFFFF"/>
                </a:solidFill>
                <a:latin typeface="Montserrat"/>
                <a:ea typeface="Montserrat"/>
                <a:cs typeface="Montserrat"/>
                <a:sym typeface="Montserrat"/>
              </a:rPr>
              <a:t>online courses</a:t>
            </a:r>
            <a:endParaRPr sz="2600" b="1" i="0" u="none" strike="noStrike" cap="none">
              <a:solidFill>
                <a:srgbClr val="FFFFFF"/>
              </a:solidFill>
              <a:latin typeface="Montserrat"/>
              <a:ea typeface="Montserrat"/>
              <a:cs typeface="Montserrat"/>
              <a:sym typeface="Montserrat"/>
            </a:endParaRPr>
          </a:p>
        </p:txBody>
      </p:sp>
      <p:graphicFrame>
        <p:nvGraphicFramePr>
          <p:cNvPr id="1620" name="Google Shape;1620;p270"/>
          <p:cNvGraphicFramePr/>
          <p:nvPr/>
        </p:nvGraphicFramePr>
        <p:xfrm>
          <a:off x="481638" y="2037398"/>
          <a:ext cx="8215175" cy="1066740"/>
        </p:xfrm>
        <a:graphic>
          <a:graphicData uri="http://schemas.openxmlformats.org/drawingml/2006/table">
            <a:tbl>
              <a:tblPr>
                <a:noFill/>
                <a:tableStyleId>{CCCF0B90-7DCA-4B04-96D6-A3CC64B5ED1A}</a:tableStyleId>
              </a:tblPr>
              <a:tblGrid>
                <a:gridCol w="1292300">
                  <a:extLst>
                    <a:ext uri="{9D8B030D-6E8A-4147-A177-3AD203B41FA5}">
                      <a16:colId xmlns:a16="http://schemas.microsoft.com/office/drawing/2014/main" xmlns="" val="20000"/>
                    </a:ext>
                  </a:extLst>
                </a:gridCol>
                <a:gridCol w="1384575">
                  <a:extLst>
                    <a:ext uri="{9D8B030D-6E8A-4147-A177-3AD203B41FA5}">
                      <a16:colId xmlns:a16="http://schemas.microsoft.com/office/drawing/2014/main" xmlns="" val="20001"/>
                    </a:ext>
                  </a:extLst>
                </a:gridCol>
                <a:gridCol w="1384575">
                  <a:extLst>
                    <a:ext uri="{9D8B030D-6E8A-4147-A177-3AD203B41FA5}">
                      <a16:colId xmlns:a16="http://schemas.microsoft.com/office/drawing/2014/main" xmlns="" val="20002"/>
                    </a:ext>
                  </a:extLst>
                </a:gridCol>
                <a:gridCol w="1384575">
                  <a:extLst>
                    <a:ext uri="{9D8B030D-6E8A-4147-A177-3AD203B41FA5}">
                      <a16:colId xmlns:a16="http://schemas.microsoft.com/office/drawing/2014/main" xmlns="" val="20003"/>
                    </a:ext>
                  </a:extLst>
                </a:gridCol>
                <a:gridCol w="1384575">
                  <a:extLst>
                    <a:ext uri="{9D8B030D-6E8A-4147-A177-3AD203B41FA5}">
                      <a16:colId xmlns:a16="http://schemas.microsoft.com/office/drawing/2014/main" xmlns="" val="20004"/>
                    </a:ext>
                  </a:extLst>
                </a:gridCol>
                <a:gridCol w="1384575">
                  <a:extLst>
                    <a:ext uri="{9D8B030D-6E8A-4147-A177-3AD203B41FA5}">
                      <a16:colId xmlns:a16="http://schemas.microsoft.com/office/drawing/2014/main" xmlns="" val="20005"/>
                    </a:ext>
                  </a:extLst>
                </a:gridCol>
              </a:tblGrid>
              <a:tr h="399500">
                <a:tc>
                  <a:txBody>
                    <a:bodyPr/>
                    <a:lstStyle/>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
                      </a:r>
                      <a:br>
                        <a:rPr lang="en" sz="1200" b="1">
                          <a:solidFill>
                            <a:srgbClr val="000000"/>
                          </a:solidFill>
                          <a:latin typeface="Montserrat"/>
                          <a:ea typeface="Montserrat"/>
                          <a:cs typeface="Montserrat"/>
                          <a:sym typeface="Montserrat"/>
                        </a:rPr>
                      </a:br>
                      <a:r>
                        <a:rPr lang="en" sz="1200" b="1">
                          <a:solidFill>
                            <a:srgbClr val="000000"/>
                          </a:solidFill>
                          <a:latin typeface="Montserrat"/>
                          <a:ea typeface="Montserrat"/>
                          <a:cs typeface="Montserrat"/>
                          <a:sym typeface="Montserrat"/>
                        </a:rPr>
                        <a:t>Business</a:t>
                      </a:r>
                      <a:endParaRPr sz="1200" b="1">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
                      </a:r>
                      <a:br>
                        <a:rPr lang="en" sz="1200" b="1">
                          <a:solidFill>
                            <a:srgbClr val="000000"/>
                          </a:solidFill>
                          <a:latin typeface="Montserrat"/>
                          <a:ea typeface="Montserrat"/>
                          <a:cs typeface="Montserrat"/>
                          <a:sym typeface="Montserrat"/>
                        </a:rPr>
                      </a:br>
                      <a:r>
                        <a:rPr lang="en" sz="1200" b="1">
                          <a:solidFill>
                            <a:srgbClr val="000000"/>
                          </a:solidFill>
                          <a:latin typeface="Montserrat"/>
                          <a:ea typeface="Montserrat"/>
                          <a:cs typeface="Montserrat"/>
                          <a:sym typeface="Montserrat"/>
                        </a:rPr>
                        <a:t> Technology</a:t>
                      </a:r>
                      <a:endParaRPr sz="1200" b="1">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Data </a:t>
                      </a:r>
                      <a:br>
                        <a:rPr lang="en" sz="1200" b="1">
                          <a:solidFill>
                            <a:srgbClr val="000000"/>
                          </a:solidFill>
                          <a:latin typeface="Montserrat"/>
                          <a:ea typeface="Montserrat"/>
                          <a:cs typeface="Montserrat"/>
                          <a:sym typeface="Montserrat"/>
                        </a:rPr>
                      </a:br>
                      <a:r>
                        <a:rPr lang="en" sz="1200" b="1">
                          <a:solidFill>
                            <a:srgbClr val="000000"/>
                          </a:solidFill>
                          <a:latin typeface="Montserrat"/>
                          <a:ea typeface="Montserrat"/>
                          <a:cs typeface="Montserrat"/>
                          <a:sym typeface="Montserrat"/>
                        </a:rPr>
                        <a:t>Science</a:t>
                      </a:r>
                      <a:endParaRPr sz="1200" b="1">
                        <a:latin typeface="Montserrat"/>
                        <a:ea typeface="Montserrat"/>
                        <a:cs typeface="Montserrat"/>
                        <a:sym typeface="Montserrat"/>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200" b="1">
                        <a:solidFill>
                          <a:srgbClr val="000000"/>
                        </a:solidFill>
                        <a:latin typeface="Montserrat"/>
                        <a:ea typeface="Montserrat"/>
                        <a:cs typeface="Montserrat"/>
                        <a:sym typeface="Montserrat"/>
                      </a:endParaRPr>
                    </a:p>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Health</a:t>
                      </a:r>
                      <a:endParaRPr sz="1200" b="1">
                        <a:solidFill>
                          <a:srgbClr val="000000"/>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Social </a:t>
                      </a:r>
                      <a:br>
                        <a:rPr lang="en" sz="1200" b="1">
                          <a:solidFill>
                            <a:srgbClr val="000000"/>
                          </a:solidFill>
                          <a:latin typeface="Montserrat"/>
                          <a:ea typeface="Montserrat"/>
                          <a:cs typeface="Montserrat"/>
                          <a:sym typeface="Montserrat"/>
                        </a:rPr>
                      </a:br>
                      <a:r>
                        <a:rPr lang="en" sz="1200" b="1">
                          <a:solidFill>
                            <a:srgbClr val="000000"/>
                          </a:solidFill>
                          <a:latin typeface="Montserrat"/>
                          <a:ea typeface="Montserrat"/>
                          <a:cs typeface="Montserrat"/>
                          <a:sym typeface="Montserrat"/>
                        </a:rPr>
                        <a:t>Sciences</a:t>
                      </a:r>
                      <a:endParaRPr sz="1200" b="1">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Arts &amp; </a:t>
                      </a:r>
                      <a:br>
                        <a:rPr lang="en" sz="1200" b="1">
                          <a:solidFill>
                            <a:srgbClr val="000000"/>
                          </a:solidFill>
                          <a:latin typeface="Montserrat"/>
                          <a:ea typeface="Montserrat"/>
                          <a:cs typeface="Montserrat"/>
                          <a:sym typeface="Montserrat"/>
                        </a:rPr>
                      </a:br>
                      <a:r>
                        <a:rPr lang="en" sz="1200" b="1">
                          <a:solidFill>
                            <a:srgbClr val="000000"/>
                          </a:solidFill>
                          <a:latin typeface="Montserrat"/>
                          <a:ea typeface="Montserrat"/>
                          <a:cs typeface="Montserrat"/>
                          <a:sym typeface="Montserrat"/>
                        </a:rPr>
                        <a:t>Humanities</a:t>
                      </a:r>
                      <a:endParaRPr sz="1200" b="1">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0"/>
                  </a:ext>
                </a:extLst>
              </a:tr>
              <a:tr h="0">
                <a:tc>
                  <a:txBody>
                    <a:bodyPr/>
                    <a:lstStyle/>
                    <a:p>
                      <a:pPr marL="0" lvl="0" indent="0" algn="ctr" rtl="0">
                        <a:spcBef>
                          <a:spcPts val="0"/>
                        </a:spcBef>
                        <a:spcAft>
                          <a:spcPts val="0"/>
                        </a:spcAft>
                        <a:buNone/>
                      </a:pPr>
                      <a:r>
                        <a:rPr lang="en" sz="1100" b="1">
                          <a:solidFill>
                            <a:srgbClr val="000000"/>
                          </a:solidFill>
                          <a:latin typeface="Montserrat"/>
                          <a:ea typeface="Montserrat"/>
                          <a:cs typeface="Montserrat"/>
                          <a:sym typeface="Montserrat"/>
                        </a:rPr>
                        <a:t>1,000+</a:t>
                      </a:r>
                      <a:endParaRPr sz="1100" b="1">
                        <a:solidFill>
                          <a:srgbClr val="000000"/>
                        </a:solidFill>
                        <a:latin typeface="Montserrat"/>
                        <a:ea typeface="Montserrat"/>
                        <a:cs typeface="Montserrat"/>
                        <a:sym typeface="Montserrat"/>
                      </a:endParaRPr>
                    </a:p>
                    <a:p>
                      <a:pPr marL="0" lvl="0" indent="0" algn="ctr" rtl="0">
                        <a:spcBef>
                          <a:spcPts val="0"/>
                        </a:spcBef>
                        <a:spcAft>
                          <a:spcPts val="0"/>
                        </a:spcAft>
                        <a:buNone/>
                      </a:pPr>
                      <a:r>
                        <a:rPr lang="en" sz="1100">
                          <a:solidFill>
                            <a:srgbClr val="000000"/>
                          </a:solidFill>
                          <a:latin typeface="Montserrat"/>
                          <a:ea typeface="Montserrat"/>
                          <a:cs typeface="Montserrat"/>
                          <a:sym typeface="Montserrat"/>
                        </a:rPr>
                        <a:t>courses</a:t>
                      </a:r>
                      <a:endParaRPr sz="1100">
                        <a:solidFill>
                          <a:srgbClr val="000000"/>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000000"/>
                          </a:solidFill>
                          <a:latin typeface="Montserrat"/>
                          <a:ea typeface="Montserrat"/>
                          <a:cs typeface="Montserrat"/>
                          <a:sym typeface="Montserrat"/>
                        </a:rPr>
                        <a:t>700</a:t>
                      </a:r>
                      <a:endParaRPr sz="1100" b="1">
                        <a:solidFill>
                          <a:srgbClr val="000000"/>
                        </a:solidFill>
                        <a:latin typeface="Montserrat"/>
                        <a:ea typeface="Montserrat"/>
                        <a:cs typeface="Montserrat"/>
                        <a:sym typeface="Montserrat"/>
                      </a:endParaRPr>
                    </a:p>
                    <a:p>
                      <a:pPr marL="0" lvl="0" indent="0" algn="ctr" rtl="0">
                        <a:spcBef>
                          <a:spcPts val="0"/>
                        </a:spcBef>
                        <a:spcAft>
                          <a:spcPts val="0"/>
                        </a:spcAft>
                        <a:buNone/>
                      </a:pPr>
                      <a:r>
                        <a:rPr lang="en" sz="1100">
                          <a:solidFill>
                            <a:srgbClr val="000000"/>
                          </a:solidFill>
                          <a:latin typeface="Montserrat"/>
                          <a:ea typeface="Montserrat"/>
                          <a:cs typeface="Montserrat"/>
                          <a:sym typeface="Montserrat"/>
                        </a:rPr>
                        <a:t>courses</a:t>
                      </a:r>
                      <a:endParaRPr sz="1100">
                        <a:solidFill>
                          <a:srgbClr val="000000"/>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 sz="1100" b="1">
                          <a:solidFill>
                            <a:srgbClr val="000000"/>
                          </a:solidFill>
                          <a:latin typeface="Montserrat"/>
                          <a:ea typeface="Montserrat"/>
                          <a:cs typeface="Montserrat"/>
                          <a:sym typeface="Montserrat"/>
                        </a:rPr>
                        <a:t>380</a:t>
                      </a:r>
                      <a:endParaRPr sz="1100" b="1">
                        <a:solidFill>
                          <a:srgbClr val="000000"/>
                        </a:solidFill>
                        <a:latin typeface="Montserrat"/>
                        <a:ea typeface="Montserrat"/>
                        <a:cs typeface="Montserrat"/>
                        <a:sym typeface="Montserrat"/>
                      </a:endParaRPr>
                    </a:p>
                    <a:p>
                      <a:pPr marL="0" lvl="0" indent="0" algn="ctr" rtl="0">
                        <a:spcBef>
                          <a:spcPts val="0"/>
                        </a:spcBef>
                        <a:spcAft>
                          <a:spcPts val="0"/>
                        </a:spcAft>
                        <a:buClr>
                          <a:srgbClr val="000000"/>
                        </a:buClr>
                        <a:buSzPts val="1100"/>
                        <a:buFont typeface="Arial"/>
                        <a:buNone/>
                      </a:pPr>
                      <a:r>
                        <a:rPr lang="en" sz="1100">
                          <a:solidFill>
                            <a:srgbClr val="000000"/>
                          </a:solidFill>
                          <a:latin typeface="Montserrat"/>
                          <a:ea typeface="Montserrat"/>
                          <a:cs typeface="Montserrat"/>
                          <a:sym typeface="Montserrat"/>
                        </a:rPr>
                        <a:t>courses</a:t>
                      </a:r>
                      <a:endParaRPr sz="1100">
                        <a:solidFill>
                          <a:srgbClr val="000000"/>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 sz="1100" b="1">
                          <a:solidFill>
                            <a:srgbClr val="000000"/>
                          </a:solidFill>
                          <a:latin typeface="Montserrat"/>
                          <a:ea typeface="Montserrat"/>
                          <a:cs typeface="Montserrat"/>
                          <a:sym typeface="Montserrat"/>
                        </a:rPr>
                        <a:t>100</a:t>
                      </a:r>
                      <a:endParaRPr sz="1100" b="1">
                        <a:solidFill>
                          <a:srgbClr val="000000"/>
                        </a:solidFill>
                        <a:latin typeface="Montserrat"/>
                        <a:ea typeface="Montserrat"/>
                        <a:cs typeface="Montserrat"/>
                        <a:sym typeface="Montserrat"/>
                      </a:endParaRPr>
                    </a:p>
                    <a:p>
                      <a:pPr marL="0" lvl="0" indent="0" algn="ctr" rtl="0">
                        <a:spcBef>
                          <a:spcPts val="0"/>
                        </a:spcBef>
                        <a:spcAft>
                          <a:spcPts val="0"/>
                        </a:spcAft>
                        <a:buClr>
                          <a:srgbClr val="000000"/>
                        </a:buClr>
                        <a:buSzPts val="1100"/>
                        <a:buFont typeface="Arial"/>
                        <a:buNone/>
                      </a:pPr>
                      <a:r>
                        <a:rPr lang="en" sz="1100">
                          <a:solidFill>
                            <a:srgbClr val="000000"/>
                          </a:solidFill>
                          <a:latin typeface="Montserrat"/>
                          <a:ea typeface="Montserrat"/>
                          <a:cs typeface="Montserrat"/>
                          <a:sym typeface="Montserrat"/>
                        </a:rPr>
                        <a:t>courses</a:t>
                      </a:r>
                      <a:endParaRPr sz="1100">
                        <a:solidFill>
                          <a:srgbClr val="000000"/>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 sz="1100" b="1">
                          <a:solidFill>
                            <a:srgbClr val="000000"/>
                          </a:solidFill>
                          <a:latin typeface="Montserrat"/>
                          <a:ea typeface="Montserrat"/>
                          <a:cs typeface="Montserrat"/>
                          <a:sym typeface="Montserrat"/>
                        </a:rPr>
                        <a:t>780</a:t>
                      </a:r>
                      <a:endParaRPr sz="1100" b="1">
                        <a:solidFill>
                          <a:srgbClr val="000000"/>
                        </a:solidFill>
                        <a:latin typeface="Montserrat"/>
                        <a:ea typeface="Montserrat"/>
                        <a:cs typeface="Montserrat"/>
                        <a:sym typeface="Montserrat"/>
                      </a:endParaRPr>
                    </a:p>
                    <a:p>
                      <a:pPr marL="0" lvl="0" indent="0" algn="ctr" rtl="0">
                        <a:spcBef>
                          <a:spcPts val="0"/>
                        </a:spcBef>
                        <a:spcAft>
                          <a:spcPts val="0"/>
                        </a:spcAft>
                        <a:buClr>
                          <a:srgbClr val="000000"/>
                        </a:buClr>
                        <a:buSzPts val="1100"/>
                        <a:buFont typeface="Arial"/>
                        <a:buNone/>
                      </a:pPr>
                      <a:r>
                        <a:rPr lang="en" sz="1100">
                          <a:solidFill>
                            <a:srgbClr val="000000"/>
                          </a:solidFill>
                          <a:latin typeface="Montserrat"/>
                          <a:ea typeface="Montserrat"/>
                          <a:cs typeface="Montserrat"/>
                          <a:sym typeface="Montserrat"/>
                        </a:rPr>
                        <a:t>courses</a:t>
                      </a:r>
                      <a:endParaRPr sz="1100">
                        <a:solidFill>
                          <a:srgbClr val="000000"/>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 sz="1100" b="1">
                          <a:solidFill>
                            <a:srgbClr val="000000"/>
                          </a:solidFill>
                          <a:latin typeface="Montserrat"/>
                          <a:ea typeface="Montserrat"/>
                          <a:cs typeface="Montserrat"/>
                          <a:sym typeface="Montserrat"/>
                        </a:rPr>
                        <a:t>34</a:t>
                      </a:r>
                      <a:r>
                        <a:rPr lang="en" sz="1100" b="1">
                          <a:latin typeface="Montserrat"/>
                          <a:ea typeface="Montserrat"/>
                          <a:cs typeface="Montserrat"/>
                          <a:sym typeface="Montserrat"/>
                        </a:rPr>
                        <a:t>0</a:t>
                      </a:r>
                      <a:endParaRPr sz="1100" b="1">
                        <a:solidFill>
                          <a:srgbClr val="000000"/>
                        </a:solidFill>
                        <a:latin typeface="Montserrat"/>
                        <a:ea typeface="Montserrat"/>
                        <a:cs typeface="Montserrat"/>
                        <a:sym typeface="Montserrat"/>
                      </a:endParaRPr>
                    </a:p>
                    <a:p>
                      <a:pPr marL="0" lvl="0" indent="0" algn="ctr" rtl="0">
                        <a:spcBef>
                          <a:spcPts val="0"/>
                        </a:spcBef>
                        <a:spcAft>
                          <a:spcPts val="0"/>
                        </a:spcAft>
                        <a:buClr>
                          <a:srgbClr val="000000"/>
                        </a:buClr>
                        <a:buSzPts val="1100"/>
                        <a:buFont typeface="Arial"/>
                        <a:buNone/>
                      </a:pPr>
                      <a:r>
                        <a:rPr lang="en" sz="1100">
                          <a:solidFill>
                            <a:srgbClr val="000000"/>
                          </a:solidFill>
                          <a:latin typeface="Montserrat"/>
                          <a:ea typeface="Montserrat"/>
                          <a:cs typeface="Montserrat"/>
                          <a:sym typeface="Montserrat"/>
                        </a:rPr>
                        <a:t>courses</a:t>
                      </a:r>
                      <a:endParaRPr sz="1100">
                        <a:solidFill>
                          <a:srgbClr val="000000"/>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sp>
        <p:nvSpPr>
          <p:cNvPr id="1621" name="Google Shape;1621;p270"/>
          <p:cNvSpPr txBox="1"/>
          <p:nvPr/>
        </p:nvSpPr>
        <p:spPr>
          <a:xfrm>
            <a:off x="3099400" y="3337425"/>
            <a:ext cx="26460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140,000 </a:t>
            </a:r>
            <a:r>
              <a:rPr lang="en" sz="1600">
                <a:solidFill>
                  <a:srgbClr val="FFFFFF"/>
                </a:solidFill>
                <a:latin typeface="Montserrat Light"/>
                <a:ea typeface="Montserrat Light"/>
                <a:cs typeface="Montserrat Light"/>
                <a:sym typeface="Montserrat Light"/>
              </a:rPr>
              <a:t>lecture videos</a:t>
            </a:r>
            <a:endParaRPr>
              <a:solidFill>
                <a:srgbClr val="FFFFFF"/>
              </a:solidFill>
            </a:endParaRPr>
          </a:p>
        </p:txBody>
      </p:sp>
      <p:sp>
        <p:nvSpPr>
          <p:cNvPr id="1622" name="Google Shape;1622;p270"/>
          <p:cNvSpPr txBox="1"/>
          <p:nvPr/>
        </p:nvSpPr>
        <p:spPr>
          <a:xfrm>
            <a:off x="6027738" y="3313863"/>
            <a:ext cx="2477400" cy="44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370,000</a:t>
            </a:r>
            <a:r>
              <a:rPr lang="en" sz="1600">
                <a:solidFill>
                  <a:srgbClr val="FFFFFF"/>
                </a:solidFill>
                <a:latin typeface="Montserrat Light"/>
                <a:ea typeface="Montserrat Light"/>
                <a:cs typeface="Montserrat Light"/>
                <a:sym typeface="Montserrat Light"/>
              </a:rPr>
              <a:t> assessments</a:t>
            </a:r>
            <a:endParaRPr>
              <a:solidFill>
                <a:srgbClr val="FFFFFF"/>
              </a:solidFill>
            </a:endParaRPr>
          </a:p>
        </p:txBody>
      </p:sp>
      <p:pic>
        <p:nvPicPr>
          <p:cNvPr id="1623" name="Google Shape;1623;p270"/>
          <p:cNvPicPr preferRelativeResize="0"/>
          <p:nvPr/>
        </p:nvPicPr>
        <p:blipFill>
          <a:blip r:embed="rId3">
            <a:alphaModFix/>
          </a:blip>
          <a:stretch>
            <a:fillRect/>
          </a:stretch>
        </p:blipFill>
        <p:spPr>
          <a:xfrm>
            <a:off x="823900" y="1519413"/>
            <a:ext cx="588343" cy="453275"/>
          </a:xfrm>
          <a:prstGeom prst="rect">
            <a:avLst/>
          </a:prstGeom>
          <a:noFill/>
          <a:ln>
            <a:noFill/>
          </a:ln>
        </p:spPr>
      </p:pic>
      <p:pic>
        <p:nvPicPr>
          <p:cNvPr id="1624" name="Google Shape;1624;p270"/>
          <p:cNvPicPr preferRelativeResize="0"/>
          <p:nvPr/>
        </p:nvPicPr>
        <p:blipFill>
          <a:blip r:embed="rId4">
            <a:alphaModFix/>
          </a:blip>
          <a:stretch>
            <a:fillRect/>
          </a:stretch>
        </p:blipFill>
        <p:spPr>
          <a:xfrm>
            <a:off x="2247050" y="1519407"/>
            <a:ext cx="548700" cy="453268"/>
          </a:xfrm>
          <a:prstGeom prst="rect">
            <a:avLst/>
          </a:prstGeom>
          <a:noFill/>
          <a:ln>
            <a:noFill/>
          </a:ln>
        </p:spPr>
      </p:pic>
      <p:pic>
        <p:nvPicPr>
          <p:cNvPr id="1625" name="Google Shape;1625;p270"/>
          <p:cNvPicPr preferRelativeResize="0"/>
          <p:nvPr/>
        </p:nvPicPr>
        <p:blipFill>
          <a:blip r:embed="rId5">
            <a:alphaModFix/>
          </a:blip>
          <a:stretch>
            <a:fillRect/>
          </a:stretch>
        </p:blipFill>
        <p:spPr>
          <a:xfrm>
            <a:off x="3630548" y="1430252"/>
            <a:ext cx="548700" cy="549996"/>
          </a:xfrm>
          <a:prstGeom prst="rect">
            <a:avLst/>
          </a:prstGeom>
          <a:noFill/>
          <a:ln>
            <a:noFill/>
          </a:ln>
        </p:spPr>
      </p:pic>
      <p:pic>
        <p:nvPicPr>
          <p:cNvPr id="1626" name="Google Shape;1626;p270"/>
          <p:cNvPicPr preferRelativeResize="0"/>
          <p:nvPr/>
        </p:nvPicPr>
        <p:blipFill>
          <a:blip r:embed="rId6">
            <a:alphaModFix/>
          </a:blip>
          <a:stretch>
            <a:fillRect/>
          </a:stretch>
        </p:blipFill>
        <p:spPr>
          <a:xfrm>
            <a:off x="4952150" y="1554795"/>
            <a:ext cx="548700" cy="482606"/>
          </a:xfrm>
          <a:prstGeom prst="rect">
            <a:avLst/>
          </a:prstGeom>
          <a:noFill/>
          <a:ln>
            <a:noFill/>
          </a:ln>
        </p:spPr>
      </p:pic>
      <p:pic>
        <p:nvPicPr>
          <p:cNvPr id="1627" name="Google Shape;1627;p270"/>
          <p:cNvPicPr preferRelativeResize="0"/>
          <p:nvPr/>
        </p:nvPicPr>
        <p:blipFill>
          <a:blip r:embed="rId7">
            <a:alphaModFix/>
          </a:blip>
          <a:stretch>
            <a:fillRect/>
          </a:stretch>
        </p:blipFill>
        <p:spPr>
          <a:xfrm>
            <a:off x="6308475" y="1484902"/>
            <a:ext cx="629581" cy="440700"/>
          </a:xfrm>
          <a:prstGeom prst="rect">
            <a:avLst/>
          </a:prstGeom>
          <a:noFill/>
          <a:ln>
            <a:noFill/>
          </a:ln>
        </p:spPr>
      </p:pic>
      <p:pic>
        <p:nvPicPr>
          <p:cNvPr id="1628" name="Google Shape;1628;p270"/>
          <p:cNvPicPr preferRelativeResize="0"/>
          <p:nvPr/>
        </p:nvPicPr>
        <p:blipFill>
          <a:blip r:embed="rId8">
            <a:alphaModFix/>
          </a:blip>
          <a:stretch>
            <a:fillRect/>
          </a:stretch>
        </p:blipFill>
        <p:spPr>
          <a:xfrm>
            <a:off x="7718988" y="1463961"/>
            <a:ext cx="536215" cy="482600"/>
          </a:xfrm>
          <a:prstGeom prst="rect">
            <a:avLst/>
          </a:prstGeom>
          <a:noFill/>
          <a:ln>
            <a:noFill/>
          </a:ln>
        </p:spPr>
      </p:pic>
      <p:sp>
        <p:nvSpPr>
          <p:cNvPr id="1629" name="Google Shape;1629;p270"/>
          <p:cNvSpPr txBox="1"/>
          <p:nvPr/>
        </p:nvSpPr>
        <p:spPr>
          <a:xfrm>
            <a:off x="1096063" y="3337413"/>
            <a:ext cx="17433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4,000 </a:t>
            </a:r>
            <a:r>
              <a:rPr lang="en" sz="1600">
                <a:solidFill>
                  <a:srgbClr val="FFFFFF"/>
                </a:solidFill>
                <a:latin typeface="Montserrat Light"/>
                <a:ea typeface="Montserrat Light"/>
                <a:cs typeface="Montserrat Light"/>
                <a:sym typeface="Montserrat Light"/>
              </a:rPr>
              <a:t>courses</a:t>
            </a:r>
            <a:endParaRPr>
              <a:solidFill>
                <a:srgbClr val="FFFFFF"/>
              </a:solidFill>
            </a:endParaRPr>
          </a:p>
        </p:txBody>
      </p:sp>
      <p:pic>
        <p:nvPicPr>
          <p:cNvPr id="1630" name="Google Shape;1630;p270"/>
          <p:cNvPicPr preferRelativeResize="0"/>
          <p:nvPr/>
        </p:nvPicPr>
        <p:blipFill>
          <a:blip r:embed="rId9">
            <a:alphaModFix/>
          </a:blip>
          <a:stretch>
            <a:fillRect/>
          </a:stretch>
        </p:blipFill>
        <p:spPr>
          <a:xfrm>
            <a:off x="8089650" y="204636"/>
            <a:ext cx="690495" cy="207626"/>
          </a:xfrm>
          <a:prstGeom prst="rect">
            <a:avLst/>
          </a:prstGeom>
          <a:noFill/>
          <a:ln>
            <a:noFill/>
          </a:ln>
        </p:spPr>
      </p:pic>
      <p:pic>
        <p:nvPicPr>
          <p:cNvPr id="1631" name="Google Shape;1631;p270"/>
          <p:cNvPicPr preferRelativeResize="0"/>
          <p:nvPr/>
        </p:nvPicPr>
        <p:blipFill>
          <a:blip r:embed="rId10">
            <a:alphaModFix/>
          </a:blip>
          <a:stretch>
            <a:fillRect/>
          </a:stretch>
        </p:blipFill>
        <p:spPr>
          <a:xfrm>
            <a:off x="2121561" y="4603160"/>
            <a:ext cx="375238" cy="375226"/>
          </a:xfrm>
          <a:prstGeom prst="rect">
            <a:avLst/>
          </a:prstGeom>
          <a:noFill/>
          <a:ln>
            <a:noFill/>
          </a:ln>
        </p:spPr>
      </p:pic>
      <p:pic>
        <p:nvPicPr>
          <p:cNvPr id="1632" name="Google Shape;1632;p270"/>
          <p:cNvPicPr preferRelativeResize="0"/>
          <p:nvPr/>
        </p:nvPicPr>
        <p:blipFill>
          <a:blip r:embed="rId11">
            <a:alphaModFix/>
          </a:blip>
          <a:stretch>
            <a:fillRect/>
          </a:stretch>
        </p:blipFill>
        <p:spPr>
          <a:xfrm>
            <a:off x="1593809" y="4603141"/>
            <a:ext cx="375238" cy="375226"/>
          </a:xfrm>
          <a:prstGeom prst="rect">
            <a:avLst/>
          </a:prstGeom>
          <a:noFill/>
          <a:ln>
            <a:noFill/>
          </a:ln>
        </p:spPr>
      </p:pic>
      <p:pic>
        <p:nvPicPr>
          <p:cNvPr id="1633" name="Google Shape;1633;p270"/>
          <p:cNvPicPr preferRelativeResize="0"/>
          <p:nvPr/>
        </p:nvPicPr>
        <p:blipFill>
          <a:blip r:embed="rId12">
            <a:alphaModFix/>
          </a:blip>
          <a:stretch>
            <a:fillRect/>
          </a:stretch>
        </p:blipFill>
        <p:spPr>
          <a:xfrm>
            <a:off x="538443" y="4603379"/>
            <a:ext cx="375238" cy="375226"/>
          </a:xfrm>
          <a:prstGeom prst="rect">
            <a:avLst/>
          </a:prstGeom>
          <a:noFill/>
          <a:ln>
            <a:noFill/>
          </a:ln>
        </p:spPr>
      </p:pic>
      <p:pic>
        <p:nvPicPr>
          <p:cNvPr id="1634" name="Google Shape;1634;p270"/>
          <p:cNvPicPr preferRelativeResize="0"/>
          <p:nvPr/>
        </p:nvPicPr>
        <p:blipFill>
          <a:blip r:embed="rId13">
            <a:alphaModFix/>
          </a:blip>
          <a:stretch>
            <a:fillRect/>
          </a:stretch>
        </p:blipFill>
        <p:spPr>
          <a:xfrm>
            <a:off x="538509" y="4120212"/>
            <a:ext cx="375238" cy="375226"/>
          </a:xfrm>
          <a:prstGeom prst="rect">
            <a:avLst/>
          </a:prstGeom>
          <a:noFill/>
          <a:ln>
            <a:noFill/>
          </a:ln>
        </p:spPr>
      </p:pic>
      <p:pic>
        <p:nvPicPr>
          <p:cNvPr id="1635" name="Google Shape;1635;p270"/>
          <p:cNvPicPr preferRelativeResize="0"/>
          <p:nvPr/>
        </p:nvPicPr>
        <p:blipFill>
          <a:blip r:embed="rId14">
            <a:alphaModFix/>
          </a:blip>
          <a:stretch>
            <a:fillRect/>
          </a:stretch>
        </p:blipFill>
        <p:spPr>
          <a:xfrm>
            <a:off x="1593877" y="4120217"/>
            <a:ext cx="375238" cy="375226"/>
          </a:xfrm>
          <a:prstGeom prst="rect">
            <a:avLst/>
          </a:prstGeom>
          <a:noFill/>
          <a:ln>
            <a:noFill/>
          </a:ln>
        </p:spPr>
      </p:pic>
      <p:pic>
        <p:nvPicPr>
          <p:cNvPr id="1636" name="Google Shape;1636;p270"/>
          <p:cNvPicPr preferRelativeResize="0"/>
          <p:nvPr/>
        </p:nvPicPr>
        <p:blipFill>
          <a:blip r:embed="rId15">
            <a:alphaModFix/>
          </a:blip>
          <a:stretch>
            <a:fillRect/>
          </a:stretch>
        </p:blipFill>
        <p:spPr>
          <a:xfrm>
            <a:off x="1066053" y="4603163"/>
            <a:ext cx="375238" cy="375226"/>
          </a:xfrm>
          <a:prstGeom prst="rect">
            <a:avLst/>
          </a:prstGeom>
          <a:noFill/>
          <a:ln>
            <a:noFill/>
          </a:ln>
        </p:spPr>
      </p:pic>
      <p:pic>
        <p:nvPicPr>
          <p:cNvPr id="1637" name="Google Shape;1637;p270"/>
          <p:cNvPicPr preferRelativeResize="0"/>
          <p:nvPr/>
        </p:nvPicPr>
        <p:blipFill>
          <a:blip r:embed="rId16">
            <a:alphaModFix/>
          </a:blip>
          <a:stretch>
            <a:fillRect/>
          </a:stretch>
        </p:blipFill>
        <p:spPr>
          <a:xfrm>
            <a:off x="5646682" y="4504355"/>
            <a:ext cx="644224" cy="387808"/>
          </a:xfrm>
          <a:prstGeom prst="rect">
            <a:avLst/>
          </a:prstGeom>
          <a:noFill/>
          <a:ln>
            <a:noFill/>
          </a:ln>
        </p:spPr>
      </p:pic>
      <p:pic>
        <p:nvPicPr>
          <p:cNvPr id="1638" name="Google Shape;1638;p270"/>
          <p:cNvPicPr preferRelativeResize="0"/>
          <p:nvPr/>
        </p:nvPicPr>
        <p:blipFill rotWithShape="1">
          <a:blip r:embed="rId17">
            <a:alphaModFix/>
          </a:blip>
          <a:srcRect t="33660" r="59617" b="36563"/>
          <a:stretch/>
        </p:blipFill>
        <p:spPr>
          <a:xfrm>
            <a:off x="7201540" y="4019288"/>
            <a:ext cx="681382" cy="459033"/>
          </a:xfrm>
          <a:prstGeom prst="rect">
            <a:avLst/>
          </a:prstGeom>
          <a:noFill/>
          <a:ln>
            <a:noFill/>
          </a:ln>
        </p:spPr>
      </p:pic>
      <p:pic>
        <p:nvPicPr>
          <p:cNvPr id="1639" name="Google Shape;1639;p270"/>
          <p:cNvPicPr preferRelativeResize="0"/>
          <p:nvPr/>
        </p:nvPicPr>
        <p:blipFill rotWithShape="1">
          <a:blip r:embed="rId18">
            <a:alphaModFix/>
          </a:blip>
          <a:srcRect l="10530" r="10530"/>
          <a:stretch/>
        </p:blipFill>
        <p:spPr>
          <a:xfrm>
            <a:off x="6406811" y="4019308"/>
            <a:ext cx="644225" cy="459033"/>
          </a:xfrm>
          <a:prstGeom prst="rect">
            <a:avLst/>
          </a:prstGeom>
          <a:noFill/>
          <a:ln>
            <a:noFill/>
          </a:ln>
        </p:spPr>
      </p:pic>
      <p:pic>
        <p:nvPicPr>
          <p:cNvPr id="1640" name="Google Shape;1640;p270"/>
          <p:cNvPicPr preferRelativeResize="0"/>
          <p:nvPr/>
        </p:nvPicPr>
        <p:blipFill rotWithShape="1">
          <a:blip r:embed="rId19">
            <a:alphaModFix/>
          </a:blip>
          <a:srcRect l="19307" t="42967" r="25638" b="44442"/>
          <a:stretch/>
        </p:blipFill>
        <p:spPr>
          <a:xfrm>
            <a:off x="6351568" y="4589278"/>
            <a:ext cx="1413745" cy="181791"/>
          </a:xfrm>
          <a:prstGeom prst="rect">
            <a:avLst/>
          </a:prstGeom>
          <a:noFill/>
          <a:ln>
            <a:noFill/>
          </a:ln>
        </p:spPr>
      </p:pic>
      <p:pic>
        <p:nvPicPr>
          <p:cNvPr id="1641" name="Google Shape;1641;p270"/>
          <p:cNvPicPr preferRelativeResize="0"/>
          <p:nvPr/>
        </p:nvPicPr>
        <p:blipFill>
          <a:blip r:embed="rId20">
            <a:alphaModFix/>
          </a:blip>
          <a:stretch>
            <a:fillRect/>
          </a:stretch>
        </p:blipFill>
        <p:spPr>
          <a:xfrm>
            <a:off x="5609622" y="4144289"/>
            <a:ext cx="715181" cy="233359"/>
          </a:xfrm>
          <a:prstGeom prst="rect">
            <a:avLst/>
          </a:prstGeom>
          <a:noFill/>
          <a:ln>
            <a:noFill/>
          </a:ln>
        </p:spPr>
      </p:pic>
      <p:pic>
        <p:nvPicPr>
          <p:cNvPr id="1642" name="Google Shape;1642;p270"/>
          <p:cNvPicPr preferRelativeResize="0"/>
          <p:nvPr/>
        </p:nvPicPr>
        <p:blipFill>
          <a:blip r:embed="rId21">
            <a:alphaModFix/>
          </a:blip>
          <a:stretch>
            <a:fillRect/>
          </a:stretch>
        </p:blipFill>
        <p:spPr>
          <a:xfrm>
            <a:off x="2121350" y="4120438"/>
            <a:ext cx="375224" cy="375225"/>
          </a:xfrm>
          <a:prstGeom prst="rect">
            <a:avLst/>
          </a:prstGeom>
          <a:noFill/>
          <a:ln>
            <a:noFill/>
          </a:ln>
        </p:spPr>
      </p:pic>
      <p:pic>
        <p:nvPicPr>
          <p:cNvPr id="1643" name="Google Shape;1643;p270" descr="University of Washington Logo"/>
          <p:cNvPicPr preferRelativeResize="0"/>
          <p:nvPr/>
        </p:nvPicPr>
        <p:blipFill rotWithShape="1">
          <a:blip r:embed="rId22">
            <a:alphaModFix/>
          </a:blip>
          <a:srcRect/>
          <a:stretch/>
        </p:blipFill>
        <p:spPr>
          <a:xfrm>
            <a:off x="1593675" y="4603375"/>
            <a:ext cx="375675" cy="375675"/>
          </a:xfrm>
          <a:prstGeom prst="rect">
            <a:avLst/>
          </a:prstGeom>
          <a:noFill/>
          <a:ln>
            <a:noFill/>
          </a:ln>
          <a:effectLst>
            <a:outerShdw blurRad="180975" dist="38100" dir="2700000" sx="120000" sy="120000" algn="tl" rotWithShape="0">
              <a:srgbClr val="000000">
                <a:alpha val="29800"/>
              </a:srgbClr>
            </a:outerShdw>
          </a:effectLst>
        </p:spPr>
      </p:pic>
      <p:pic>
        <p:nvPicPr>
          <p:cNvPr id="1644" name="Google Shape;1644;p270"/>
          <p:cNvPicPr preferRelativeResize="0"/>
          <p:nvPr/>
        </p:nvPicPr>
        <p:blipFill>
          <a:blip r:embed="rId23">
            <a:alphaModFix/>
          </a:blip>
          <a:stretch>
            <a:fillRect/>
          </a:stretch>
        </p:blipFill>
        <p:spPr>
          <a:xfrm>
            <a:off x="1593875" y="4603150"/>
            <a:ext cx="375225" cy="375225"/>
          </a:xfrm>
          <a:prstGeom prst="rect">
            <a:avLst/>
          </a:prstGeom>
          <a:noFill/>
          <a:ln>
            <a:noFill/>
          </a:ln>
        </p:spPr>
      </p:pic>
      <p:pic>
        <p:nvPicPr>
          <p:cNvPr id="1645" name="Google Shape;1645;p270"/>
          <p:cNvPicPr preferRelativeResize="0"/>
          <p:nvPr/>
        </p:nvPicPr>
        <p:blipFill>
          <a:blip r:embed="rId24">
            <a:alphaModFix/>
          </a:blip>
          <a:stretch>
            <a:fillRect/>
          </a:stretch>
        </p:blipFill>
        <p:spPr>
          <a:xfrm>
            <a:off x="1056200" y="4120450"/>
            <a:ext cx="375200" cy="3752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1649"/>
        <p:cNvGrpSpPr/>
        <p:nvPr/>
      </p:nvGrpSpPr>
      <p:grpSpPr>
        <a:xfrm>
          <a:off x="0" y="0"/>
          <a:ext cx="0" cy="0"/>
          <a:chOff x="0" y="0"/>
          <a:chExt cx="0" cy="0"/>
        </a:xfrm>
      </p:grpSpPr>
      <p:grpSp>
        <p:nvGrpSpPr>
          <p:cNvPr id="1650" name="Google Shape;1650;p271"/>
          <p:cNvGrpSpPr/>
          <p:nvPr/>
        </p:nvGrpSpPr>
        <p:grpSpPr>
          <a:xfrm>
            <a:off x="3316475" y="1073282"/>
            <a:ext cx="2521200" cy="1729016"/>
            <a:chOff x="3316475" y="5307275"/>
            <a:chExt cx="2521200" cy="1729016"/>
          </a:xfrm>
        </p:grpSpPr>
        <p:sp>
          <p:nvSpPr>
            <p:cNvPr id="1651" name="Google Shape;1651;p271"/>
            <p:cNvSpPr/>
            <p:nvPr/>
          </p:nvSpPr>
          <p:spPr>
            <a:xfrm>
              <a:off x="3316475" y="5307275"/>
              <a:ext cx="2521200" cy="1499400"/>
            </a:xfrm>
            <a:prstGeom prst="rect">
              <a:avLst/>
            </a:prstGeom>
            <a:solidFill>
              <a:srgbClr val="FFFFFF"/>
            </a:solidFill>
            <a:ln>
              <a:noFill/>
            </a:ln>
            <a:effectLst>
              <a:outerShdw blurRad="285750" dist="76200" dir="5400000" algn="bl" rotWithShape="0">
                <a:schemeClr val="lt2">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71"/>
            <p:cNvSpPr/>
            <p:nvPr/>
          </p:nvSpPr>
          <p:spPr>
            <a:xfrm>
              <a:off x="3372060" y="6237091"/>
              <a:ext cx="2405400" cy="799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1600"/>
                </a:spcAft>
                <a:buSzPts val="1100"/>
                <a:buNone/>
              </a:pPr>
              <a:r>
                <a:rPr lang="en" b="1">
                  <a:solidFill>
                    <a:srgbClr val="B7B7B7"/>
                  </a:solidFill>
                  <a:latin typeface="Montserrat"/>
                  <a:ea typeface="Montserrat"/>
                  <a:cs typeface="Montserrat"/>
                  <a:sym typeface="Montserrat"/>
                </a:rPr>
                <a:t>Online courses </a:t>
              </a:r>
              <a:br>
                <a:rPr lang="en" b="1">
                  <a:solidFill>
                    <a:srgbClr val="B7B7B7"/>
                  </a:solidFill>
                  <a:latin typeface="Montserrat"/>
                  <a:ea typeface="Montserrat"/>
                  <a:cs typeface="Montserrat"/>
                  <a:sym typeface="Montserrat"/>
                </a:rPr>
              </a:br>
              <a:r>
                <a:rPr lang="en" b="1">
                  <a:solidFill>
                    <a:srgbClr val="B7B7B7"/>
                  </a:solidFill>
                  <a:latin typeface="Montserrat"/>
                  <a:ea typeface="Montserrat"/>
                  <a:cs typeface="Montserrat"/>
                  <a:sym typeface="Montserrat"/>
                </a:rPr>
                <a:t>and credentials</a:t>
              </a:r>
              <a:endParaRPr b="1">
                <a:solidFill>
                  <a:srgbClr val="B7B7B7"/>
                </a:solidFill>
                <a:latin typeface="Open Sans"/>
                <a:ea typeface="Open Sans"/>
                <a:cs typeface="Open Sans"/>
                <a:sym typeface="Open Sans"/>
              </a:endParaRPr>
            </a:p>
          </p:txBody>
        </p:sp>
        <p:pic>
          <p:nvPicPr>
            <p:cNvPr id="1653" name="Google Shape;1653;p271"/>
            <p:cNvPicPr preferRelativeResize="0"/>
            <p:nvPr/>
          </p:nvPicPr>
          <p:blipFill rotWithShape="1">
            <a:blip r:embed="rId3">
              <a:alphaModFix amt="50000"/>
            </a:blip>
            <a:srcRect t="7627" b="7619"/>
            <a:stretch/>
          </p:blipFill>
          <p:spPr>
            <a:xfrm>
              <a:off x="4007698" y="5330451"/>
              <a:ext cx="1128602" cy="962650"/>
            </a:xfrm>
            <a:prstGeom prst="rect">
              <a:avLst/>
            </a:prstGeom>
            <a:noFill/>
            <a:ln>
              <a:noFill/>
            </a:ln>
          </p:spPr>
        </p:pic>
      </p:grpSp>
      <p:grpSp>
        <p:nvGrpSpPr>
          <p:cNvPr id="1654" name="Google Shape;1654;p271"/>
          <p:cNvGrpSpPr/>
          <p:nvPr/>
        </p:nvGrpSpPr>
        <p:grpSpPr>
          <a:xfrm>
            <a:off x="445500" y="3015920"/>
            <a:ext cx="2521675" cy="1719720"/>
            <a:chOff x="445500" y="7249945"/>
            <a:chExt cx="2521675" cy="1719720"/>
          </a:xfrm>
        </p:grpSpPr>
        <p:sp>
          <p:nvSpPr>
            <p:cNvPr id="1655" name="Google Shape;1655;p271"/>
            <p:cNvSpPr/>
            <p:nvPr/>
          </p:nvSpPr>
          <p:spPr>
            <a:xfrm>
              <a:off x="445500" y="7249945"/>
              <a:ext cx="2521200" cy="1499400"/>
            </a:xfrm>
            <a:prstGeom prst="rect">
              <a:avLst/>
            </a:prstGeom>
            <a:solidFill>
              <a:srgbClr val="FFFFFF"/>
            </a:solidFill>
            <a:ln>
              <a:noFill/>
            </a:ln>
            <a:effectLst>
              <a:outerShdw blurRad="285750" dist="76200" dir="5400000" algn="bl" rotWithShape="0">
                <a:schemeClr val="lt2">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1"/>
            <p:cNvSpPr/>
            <p:nvPr/>
          </p:nvSpPr>
          <p:spPr>
            <a:xfrm>
              <a:off x="445975" y="8271565"/>
              <a:ext cx="2521200" cy="698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1600"/>
                </a:spcAft>
                <a:buSzPts val="1100"/>
                <a:buNone/>
              </a:pPr>
              <a:r>
                <a:rPr lang="en" b="1">
                  <a:solidFill>
                    <a:srgbClr val="B7B7B7"/>
                  </a:solidFill>
                  <a:latin typeface="Montserrat"/>
                  <a:ea typeface="Montserrat"/>
                  <a:cs typeface="Montserrat"/>
                  <a:sym typeface="Montserrat"/>
                </a:rPr>
                <a:t>Job-relevant education </a:t>
              </a:r>
              <a:endParaRPr>
                <a:solidFill>
                  <a:srgbClr val="B7B7B7"/>
                </a:solidFill>
                <a:latin typeface="Open Sans"/>
                <a:ea typeface="Open Sans"/>
                <a:cs typeface="Open Sans"/>
                <a:sym typeface="Open Sans"/>
              </a:endParaRPr>
            </a:p>
          </p:txBody>
        </p:sp>
        <p:pic>
          <p:nvPicPr>
            <p:cNvPr id="1657" name="Google Shape;1657;p271"/>
            <p:cNvPicPr preferRelativeResize="0"/>
            <p:nvPr/>
          </p:nvPicPr>
          <p:blipFill rotWithShape="1">
            <a:blip r:embed="rId4">
              <a:alphaModFix amt="50000"/>
            </a:blip>
            <a:srcRect l="327" r="337"/>
            <a:stretch/>
          </p:blipFill>
          <p:spPr>
            <a:xfrm>
              <a:off x="1260573" y="7351976"/>
              <a:ext cx="962650" cy="975303"/>
            </a:xfrm>
            <a:prstGeom prst="rect">
              <a:avLst/>
            </a:prstGeom>
            <a:noFill/>
            <a:ln>
              <a:noFill/>
            </a:ln>
          </p:spPr>
        </p:pic>
      </p:grpSp>
      <p:grpSp>
        <p:nvGrpSpPr>
          <p:cNvPr id="1658" name="Google Shape;1658;p271"/>
          <p:cNvGrpSpPr/>
          <p:nvPr/>
        </p:nvGrpSpPr>
        <p:grpSpPr>
          <a:xfrm>
            <a:off x="6182350" y="1073250"/>
            <a:ext cx="2525825" cy="1499400"/>
            <a:chOff x="6182350" y="5307275"/>
            <a:chExt cx="2525825" cy="1499400"/>
          </a:xfrm>
        </p:grpSpPr>
        <p:sp>
          <p:nvSpPr>
            <p:cNvPr id="1659" name="Google Shape;1659;p271"/>
            <p:cNvSpPr/>
            <p:nvPr/>
          </p:nvSpPr>
          <p:spPr>
            <a:xfrm>
              <a:off x="6186975" y="5307275"/>
              <a:ext cx="2521200" cy="1499400"/>
            </a:xfrm>
            <a:prstGeom prst="rect">
              <a:avLst/>
            </a:prstGeom>
            <a:solidFill>
              <a:srgbClr val="FFFFFF"/>
            </a:solidFill>
            <a:ln>
              <a:noFill/>
            </a:ln>
            <a:effectLst>
              <a:outerShdw blurRad="285750" dist="76200" dir="5400000" algn="bl" rotWithShape="0">
                <a:schemeClr val="lt2">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1"/>
            <p:cNvSpPr/>
            <p:nvPr/>
          </p:nvSpPr>
          <p:spPr>
            <a:xfrm>
              <a:off x="6182350" y="6401406"/>
              <a:ext cx="2521200" cy="3666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1600"/>
                </a:spcAft>
                <a:buSzPts val="1100"/>
                <a:buNone/>
              </a:pPr>
              <a:r>
                <a:rPr lang="en" b="1">
                  <a:solidFill>
                    <a:srgbClr val="B7B7B7"/>
                  </a:solidFill>
                  <a:latin typeface="Montserrat"/>
                  <a:ea typeface="Montserrat"/>
                  <a:cs typeface="Montserrat"/>
                  <a:sym typeface="Montserrat"/>
                </a:rPr>
                <a:t>Pressure on tuition </a:t>
              </a:r>
              <a:endParaRPr>
                <a:solidFill>
                  <a:srgbClr val="B7B7B7"/>
                </a:solidFill>
                <a:latin typeface="Open Sans"/>
                <a:ea typeface="Open Sans"/>
                <a:cs typeface="Open Sans"/>
                <a:sym typeface="Open Sans"/>
              </a:endParaRPr>
            </a:p>
          </p:txBody>
        </p:sp>
        <p:pic>
          <p:nvPicPr>
            <p:cNvPr id="1661" name="Google Shape;1661;p271"/>
            <p:cNvPicPr preferRelativeResize="0"/>
            <p:nvPr/>
          </p:nvPicPr>
          <p:blipFill rotWithShape="1">
            <a:blip r:embed="rId5">
              <a:alphaModFix amt="50000"/>
            </a:blip>
            <a:srcRect t="7627" b="7619"/>
            <a:stretch/>
          </p:blipFill>
          <p:spPr>
            <a:xfrm>
              <a:off x="6961619" y="5449109"/>
              <a:ext cx="962660" cy="821092"/>
            </a:xfrm>
            <a:prstGeom prst="rect">
              <a:avLst/>
            </a:prstGeom>
            <a:noFill/>
            <a:ln>
              <a:noFill/>
            </a:ln>
          </p:spPr>
        </p:pic>
      </p:grpSp>
      <p:grpSp>
        <p:nvGrpSpPr>
          <p:cNvPr id="1662" name="Google Shape;1662;p271"/>
          <p:cNvGrpSpPr/>
          <p:nvPr/>
        </p:nvGrpSpPr>
        <p:grpSpPr>
          <a:xfrm>
            <a:off x="445500" y="1073250"/>
            <a:ext cx="2521675" cy="1499400"/>
            <a:chOff x="445500" y="5307275"/>
            <a:chExt cx="2521675" cy="1499400"/>
          </a:xfrm>
        </p:grpSpPr>
        <p:sp>
          <p:nvSpPr>
            <p:cNvPr id="1663" name="Google Shape;1663;p271"/>
            <p:cNvSpPr/>
            <p:nvPr/>
          </p:nvSpPr>
          <p:spPr>
            <a:xfrm>
              <a:off x="445500" y="5307275"/>
              <a:ext cx="2521200" cy="1499400"/>
            </a:xfrm>
            <a:prstGeom prst="rect">
              <a:avLst/>
            </a:prstGeom>
            <a:solidFill>
              <a:srgbClr val="FFFFFF"/>
            </a:solidFill>
            <a:ln>
              <a:noFill/>
            </a:ln>
            <a:effectLst>
              <a:outerShdw blurRad="285750" dist="76200" dir="5400000" algn="bl" rotWithShape="0">
                <a:schemeClr val="lt2">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1"/>
            <p:cNvSpPr/>
            <p:nvPr/>
          </p:nvSpPr>
          <p:spPr>
            <a:xfrm>
              <a:off x="445975" y="6342002"/>
              <a:ext cx="2521200" cy="426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1600"/>
                </a:spcAft>
                <a:buSzPts val="1100"/>
                <a:buNone/>
              </a:pPr>
              <a:r>
                <a:rPr lang="en" b="1">
                  <a:solidFill>
                    <a:srgbClr val="B7B7B7"/>
                  </a:solidFill>
                  <a:latin typeface="Montserrat"/>
                  <a:ea typeface="Montserrat"/>
                  <a:cs typeface="Montserrat"/>
                  <a:sym typeface="Montserrat"/>
                </a:rPr>
                <a:t>Blended classrooms</a:t>
              </a:r>
              <a:endParaRPr>
                <a:solidFill>
                  <a:srgbClr val="B7B7B7"/>
                </a:solidFill>
                <a:latin typeface="Open Sans"/>
                <a:ea typeface="Open Sans"/>
                <a:cs typeface="Open Sans"/>
                <a:sym typeface="Open Sans"/>
              </a:endParaRPr>
            </a:p>
          </p:txBody>
        </p:sp>
        <p:pic>
          <p:nvPicPr>
            <p:cNvPr id="1665" name="Google Shape;1665;p271"/>
            <p:cNvPicPr preferRelativeResize="0"/>
            <p:nvPr/>
          </p:nvPicPr>
          <p:blipFill rotWithShape="1">
            <a:blip r:embed="rId6">
              <a:alphaModFix amt="50000"/>
            </a:blip>
            <a:srcRect t="8754" b="6492"/>
            <a:stretch/>
          </p:blipFill>
          <p:spPr>
            <a:xfrm>
              <a:off x="1194075" y="5434162"/>
              <a:ext cx="1024050" cy="873425"/>
            </a:xfrm>
            <a:prstGeom prst="rect">
              <a:avLst/>
            </a:prstGeom>
            <a:noFill/>
            <a:ln>
              <a:noFill/>
            </a:ln>
          </p:spPr>
        </p:pic>
      </p:grpSp>
      <p:grpSp>
        <p:nvGrpSpPr>
          <p:cNvPr id="1666" name="Google Shape;1666;p271"/>
          <p:cNvGrpSpPr/>
          <p:nvPr/>
        </p:nvGrpSpPr>
        <p:grpSpPr>
          <a:xfrm>
            <a:off x="3316475" y="3015920"/>
            <a:ext cx="2526675" cy="1499400"/>
            <a:chOff x="3316475" y="7249945"/>
            <a:chExt cx="2526675" cy="1499400"/>
          </a:xfrm>
        </p:grpSpPr>
        <p:sp>
          <p:nvSpPr>
            <p:cNvPr id="1667" name="Google Shape;1667;p271"/>
            <p:cNvSpPr/>
            <p:nvPr/>
          </p:nvSpPr>
          <p:spPr>
            <a:xfrm>
              <a:off x="3316475" y="7249945"/>
              <a:ext cx="2521200" cy="1499400"/>
            </a:xfrm>
            <a:prstGeom prst="rect">
              <a:avLst/>
            </a:prstGeom>
            <a:solidFill>
              <a:srgbClr val="FFFFFF"/>
            </a:solidFill>
            <a:ln>
              <a:noFill/>
            </a:ln>
            <a:effectLst>
              <a:outerShdw blurRad="285750" dist="76200" dir="5400000" algn="bl" rotWithShape="0">
                <a:schemeClr val="lt2">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1"/>
            <p:cNvSpPr/>
            <p:nvPr/>
          </p:nvSpPr>
          <p:spPr>
            <a:xfrm>
              <a:off x="3321950" y="8191146"/>
              <a:ext cx="2521200" cy="5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1600"/>
                </a:spcAft>
                <a:buSzPts val="1100"/>
                <a:buNone/>
              </a:pPr>
              <a:r>
                <a:rPr lang="en" b="1">
                  <a:solidFill>
                    <a:srgbClr val="B7B7B7"/>
                  </a:solidFill>
                  <a:latin typeface="Montserrat"/>
                  <a:ea typeface="Montserrat"/>
                  <a:cs typeface="Montserrat"/>
                  <a:sym typeface="Montserrat"/>
                </a:rPr>
                <a:t>Lifelong learning </a:t>
              </a:r>
              <a:br>
                <a:rPr lang="en" b="1">
                  <a:solidFill>
                    <a:srgbClr val="B7B7B7"/>
                  </a:solidFill>
                  <a:latin typeface="Montserrat"/>
                  <a:ea typeface="Montserrat"/>
                  <a:cs typeface="Montserrat"/>
                  <a:sym typeface="Montserrat"/>
                </a:rPr>
              </a:br>
              <a:r>
                <a:rPr lang="en" b="1">
                  <a:solidFill>
                    <a:srgbClr val="B7B7B7"/>
                  </a:solidFill>
                  <a:latin typeface="Montserrat"/>
                  <a:ea typeface="Montserrat"/>
                  <a:cs typeface="Montserrat"/>
                  <a:sym typeface="Montserrat"/>
                </a:rPr>
                <a:t>at work </a:t>
              </a:r>
              <a:endParaRPr>
                <a:solidFill>
                  <a:srgbClr val="B7B7B7"/>
                </a:solidFill>
                <a:latin typeface="Open Sans"/>
                <a:ea typeface="Open Sans"/>
                <a:cs typeface="Open Sans"/>
                <a:sym typeface="Open Sans"/>
              </a:endParaRPr>
            </a:p>
          </p:txBody>
        </p:sp>
        <p:pic>
          <p:nvPicPr>
            <p:cNvPr id="1669" name="Google Shape;1669;p271"/>
            <p:cNvPicPr preferRelativeResize="0"/>
            <p:nvPr/>
          </p:nvPicPr>
          <p:blipFill rotWithShape="1">
            <a:blip r:embed="rId7">
              <a:alphaModFix amt="50000"/>
            </a:blip>
            <a:srcRect l="327" r="337"/>
            <a:stretch/>
          </p:blipFill>
          <p:spPr>
            <a:xfrm>
              <a:off x="4080402" y="7285320"/>
              <a:ext cx="962650" cy="975311"/>
            </a:xfrm>
            <a:prstGeom prst="rect">
              <a:avLst/>
            </a:prstGeom>
            <a:noFill/>
            <a:ln>
              <a:noFill/>
            </a:ln>
          </p:spPr>
        </p:pic>
      </p:grpSp>
      <p:grpSp>
        <p:nvGrpSpPr>
          <p:cNvPr id="1670" name="Google Shape;1670;p271"/>
          <p:cNvGrpSpPr/>
          <p:nvPr/>
        </p:nvGrpSpPr>
        <p:grpSpPr>
          <a:xfrm>
            <a:off x="3316475" y="1073250"/>
            <a:ext cx="2521200" cy="1729016"/>
            <a:chOff x="3316475" y="1073250"/>
            <a:chExt cx="2521200" cy="1729016"/>
          </a:xfrm>
        </p:grpSpPr>
        <p:sp>
          <p:nvSpPr>
            <p:cNvPr id="1671" name="Google Shape;1671;p271"/>
            <p:cNvSpPr/>
            <p:nvPr/>
          </p:nvSpPr>
          <p:spPr>
            <a:xfrm>
              <a:off x="3316475" y="1073250"/>
              <a:ext cx="2521200" cy="1499400"/>
            </a:xfrm>
            <a:prstGeom prst="rect">
              <a:avLst/>
            </a:prstGeom>
            <a:solidFill>
              <a:srgbClr val="FFFFFF"/>
            </a:solidFill>
            <a:ln>
              <a:noFill/>
            </a:ln>
            <a:effectLst>
              <a:outerShdw blurRad="285750" dist="76200" dir="5400000" algn="bl" rotWithShape="0">
                <a:schemeClr val="lt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1"/>
            <p:cNvSpPr/>
            <p:nvPr/>
          </p:nvSpPr>
          <p:spPr>
            <a:xfrm>
              <a:off x="3372060" y="2003066"/>
              <a:ext cx="2405400" cy="799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1600"/>
                </a:spcAft>
                <a:buClr>
                  <a:schemeClr val="dk1"/>
                </a:buClr>
                <a:buSzPts val="1100"/>
                <a:buFont typeface="Arial"/>
                <a:buNone/>
              </a:pPr>
              <a:r>
                <a:rPr lang="en" b="1">
                  <a:solidFill>
                    <a:schemeClr val="dk1"/>
                  </a:solidFill>
                  <a:latin typeface="Montserrat"/>
                  <a:ea typeface="Montserrat"/>
                  <a:cs typeface="Montserrat"/>
                  <a:sym typeface="Montserrat"/>
                </a:rPr>
                <a:t>Online courses</a:t>
              </a:r>
              <a:br>
                <a:rPr lang="en" b="1">
                  <a:solidFill>
                    <a:schemeClr val="dk1"/>
                  </a:solidFill>
                  <a:latin typeface="Montserrat"/>
                  <a:ea typeface="Montserrat"/>
                  <a:cs typeface="Montserrat"/>
                  <a:sym typeface="Montserrat"/>
                </a:rPr>
              </a:br>
              <a:r>
                <a:rPr lang="en" b="1">
                  <a:solidFill>
                    <a:schemeClr val="dk1"/>
                  </a:solidFill>
                  <a:latin typeface="Montserrat"/>
                  <a:ea typeface="Montserrat"/>
                  <a:cs typeface="Montserrat"/>
                  <a:sym typeface="Montserrat"/>
                </a:rPr>
                <a:t>and credentials</a:t>
              </a:r>
              <a:endParaRPr b="1">
                <a:latin typeface="Open Sans"/>
                <a:ea typeface="Open Sans"/>
                <a:cs typeface="Open Sans"/>
                <a:sym typeface="Open Sans"/>
              </a:endParaRPr>
            </a:p>
          </p:txBody>
        </p:sp>
        <p:pic>
          <p:nvPicPr>
            <p:cNvPr id="1673" name="Google Shape;1673;p271"/>
            <p:cNvPicPr preferRelativeResize="0"/>
            <p:nvPr/>
          </p:nvPicPr>
          <p:blipFill rotWithShape="1">
            <a:blip r:embed="rId8">
              <a:alphaModFix/>
            </a:blip>
            <a:srcRect t="7627" b="7619"/>
            <a:stretch/>
          </p:blipFill>
          <p:spPr>
            <a:xfrm>
              <a:off x="4007698" y="1096426"/>
              <a:ext cx="1128602" cy="962650"/>
            </a:xfrm>
            <a:prstGeom prst="rect">
              <a:avLst/>
            </a:prstGeom>
            <a:noFill/>
            <a:ln>
              <a:noFill/>
            </a:ln>
          </p:spPr>
        </p:pic>
      </p:grpSp>
      <p:sp>
        <p:nvSpPr>
          <p:cNvPr id="1674" name="Google Shape;1674;p271"/>
          <p:cNvSpPr txBox="1">
            <a:spLocks noGrp="1"/>
          </p:cNvSpPr>
          <p:nvPr>
            <p:ph type="title" idx="4294967295"/>
          </p:nvPr>
        </p:nvSpPr>
        <p:spPr>
          <a:xfrm>
            <a:off x="922055" y="182693"/>
            <a:ext cx="7299900" cy="645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3200"/>
              <a:buFont typeface="Open Sans"/>
              <a:buNone/>
            </a:pPr>
            <a:r>
              <a:rPr lang="en" sz="2600">
                <a:solidFill>
                  <a:srgbClr val="000000"/>
                </a:solidFill>
              </a:rPr>
              <a:t>Trends in higher education</a:t>
            </a:r>
            <a:endParaRPr sz="2600" i="0" u="none" strike="noStrike" cap="none">
              <a:solidFill>
                <a:srgbClr val="000000"/>
              </a:solidFill>
            </a:endParaRPr>
          </a:p>
        </p:txBody>
      </p:sp>
      <p:grpSp>
        <p:nvGrpSpPr>
          <p:cNvPr id="1675" name="Google Shape;1675;p271"/>
          <p:cNvGrpSpPr/>
          <p:nvPr/>
        </p:nvGrpSpPr>
        <p:grpSpPr>
          <a:xfrm>
            <a:off x="445500" y="3015920"/>
            <a:ext cx="2521675" cy="1719720"/>
            <a:chOff x="445500" y="3015920"/>
            <a:chExt cx="2521675" cy="1719720"/>
          </a:xfrm>
        </p:grpSpPr>
        <p:sp>
          <p:nvSpPr>
            <p:cNvPr id="1676" name="Google Shape;1676;p271"/>
            <p:cNvSpPr/>
            <p:nvPr/>
          </p:nvSpPr>
          <p:spPr>
            <a:xfrm>
              <a:off x="445500" y="3015920"/>
              <a:ext cx="2521200" cy="1499400"/>
            </a:xfrm>
            <a:prstGeom prst="rect">
              <a:avLst/>
            </a:prstGeom>
            <a:solidFill>
              <a:srgbClr val="FFFFFF"/>
            </a:solidFill>
            <a:ln>
              <a:noFill/>
            </a:ln>
            <a:effectLst>
              <a:outerShdw blurRad="285750" dist="76200" dir="5400000" algn="bl" rotWithShape="0">
                <a:schemeClr val="lt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71"/>
            <p:cNvSpPr/>
            <p:nvPr/>
          </p:nvSpPr>
          <p:spPr>
            <a:xfrm>
              <a:off x="445975" y="4037540"/>
              <a:ext cx="2521200" cy="698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b="1">
                  <a:solidFill>
                    <a:schemeClr val="dk1"/>
                  </a:solidFill>
                  <a:latin typeface="Montserrat"/>
                  <a:ea typeface="Montserrat"/>
                  <a:cs typeface="Montserrat"/>
                  <a:sym typeface="Montserrat"/>
                </a:rPr>
                <a:t>Job-relevant education </a:t>
              </a:r>
              <a:endParaRPr>
                <a:latin typeface="Open Sans"/>
                <a:ea typeface="Open Sans"/>
                <a:cs typeface="Open Sans"/>
                <a:sym typeface="Open Sans"/>
              </a:endParaRPr>
            </a:p>
          </p:txBody>
        </p:sp>
        <p:pic>
          <p:nvPicPr>
            <p:cNvPr id="1678" name="Google Shape;1678;p271"/>
            <p:cNvPicPr preferRelativeResize="0"/>
            <p:nvPr/>
          </p:nvPicPr>
          <p:blipFill rotWithShape="1">
            <a:blip r:embed="rId9">
              <a:alphaModFix/>
            </a:blip>
            <a:srcRect l="327" r="337"/>
            <a:stretch/>
          </p:blipFill>
          <p:spPr>
            <a:xfrm>
              <a:off x="1260573" y="3117951"/>
              <a:ext cx="962650" cy="975303"/>
            </a:xfrm>
            <a:prstGeom prst="rect">
              <a:avLst/>
            </a:prstGeom>
            <a:noFill/>
            <a:ln>
              <a:noFill/>
            </a:ln>
          </p:spPr>
        </p:pic>
      </p:grpSp>
      <p:grpSp>
        <p:nvGrpSpPr>
          <p:cNvPr id="1679" name="Google Shape;1679;p271"/>
          <p:cNvGrpSpPr/>
          <p:nvPr/>
        </p:nvGrpSpPr>
        <p:grpSpPr>
          <a:xfrm>
            <a:off x="6182350" y="1073250"/>
            <a:ext cx="2525825" cy="1499400"/>
            <a:chOff x="6182350" y="1073250"/>
            <a:chExt cx="2525825" cy="1499400"/>
          </a:xfrm>
        </p:grpSpPr>
        <p:sp>
          <p:nvSpPr>
            <p:cNvPr id="1680" name="Google Shape;1680;p271"/>
            <p:cNvSpPr/>
            <p:nvPr/>
          </p:nvSpPr>
          <p:spPr>
            <a:xfrm>
              <a:off x="6186975" y="1073250"/>
              <a:ext cx="2521200" cy="1499400"/>
            </a:xfrm>
            <a:prstGeom prst="rect">
              <a:avLst/>
            </a:prstGeom>
            <a:solidFill>
              <a:srgbClr val="FFFFFF"/>
            </a:solidFill>
            <a:ln>
              <a:noFill/>
            </a:ln>
            <a:effectLst>
              <a:outerShdw blurRad="285750" dist="76200" dir="5400000" algn="bl" rotWithShape="0">
                <a:schemeClr val="lt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71"/>
            <p:cNvSpPr/>
            <p:nvPr/>
          </p:nvSpPr>
          <p:spPr>
            <a:xfrm>
              <a:off x="6182350" y="2167381"/>
              <a:ext cx="2521200" cy="3666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b="1">
                  <a:solidFill>
                    <a:schemeClr val="dk1"/>
                  </a:solidFill>
                  <a:latin typeface="Montserrat"/>
                  <a:ea typeface="Montserrat"/>
                  <a:cs typeface="Montserrat"/>
                  <a:sym typeface="Montserrat"/>
                </a:rPr>
                <a:t>Pressure on tuition </a:t>
              </a:r>
              <a:endParaRPr>
                <a:latin typeface="Open Sans"/>
                <a:ea typeface="Open Sans"/>
                <a:cs typeface="Open Sans"/>
                <a:sym typeface="Open Sans"/>
              </a:endParaRPr>
            </a:p>
          </p:txBody>
        </p:sp>
        <p:pic>
          <p:nvPicPr>
            <p:cNvPr id="1682" name="Google Shape;1682;p271"/>
            <p:cNvPicPr preferRelativeResize="0"/>
            <p:nvPr/>
          </p:nvPicPr>
          <p:blipFill rotWithShape="1">
            <a:blip r:embed="rId10">
              <a:alphaModFix/>
            </a:blip>
            <a:srcRect t="7627" b="7619"/>
            <a:stretch/>
          </p:blipFill>
          <p:spPr>
            <a:xfrm>
              <a:off x="6961619" y="1215084"/>
              <a:ext cx="962660" cy="821092"/>
            </a:xfrm>
            <a:prstGeom prst="rect">
              <a:avLst/>
            </a:prstGeom>
            <a:noFill/>
            <a:ln>
              <a:noFill/>
            </a:ln>
          </p:spPr>
        </p:pic>
      </p:grpSp>
      <p:grpSp>
        <p:nvGrpSpPr>
          <p:cNvPr id="1683" name="Google Shape;1683;p271"/>
          <p:cNvGrpSpPr/>
          <p:nvPr/>
        </p:nvGrpSpPr>
        <p:grpSpPr>
          <a:xfrm>
            <a:off x="445500" y="1073250"/>
            <a:ext cx="2521675" cy="1499400"/>
            <a:chOff x="445500" y="1073250"/>
            <a:chExt cx="2521675" cy="1499400"/>
          </a:xfrm>
        </p:grpSpPr>
        <p:sp>
          <p:nvSpPr>
            <p:cNvPr id="1684" name="Google Shape;1684;p271"/>
            <p:cNvSpPr/>
            <p:nvPr/>
          </p:nvSpPr>
          <p:spPr>
            <a:xfrm>
              <a:off x="445500" y="1073250"/>
              <a:ext cx="2521200" cy="1499400"/>
            </a:xfrm>
            <a:prstGeom prst="rect">
              <a:avLst/>
            </a:prstGeom>
            <a:solidFill>
              <a:srgbClr val="FFFFFF"/>
            </a:solidFill>
            <a:ln>
              <a:noFill/>
            </a:ln>
            <a:effectLst>
              <a:outerShdw blurRad="285750" dist="76200" dir="5400000" algn="bl" rotWithShape="0">
                <a:schemeClr val="lt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71"/>
            <p:cNvSpPr/>
            <p:nvPr/>
          </p:nvSpPr>
          <p:spPr>
            <a:xfrm>
              <a:off x="445975" y="2107977"/>
              <a:ext cx="2521200" cy="426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b="1">
                  <a:solidFill>
                    <a:schemeClr val="dk1"/>
                  </a:solidFill>
                  <a:latin typeface="Montserrat"/>
                  <a:ea typeface="Montserrat"/>
                  <a:cs typeface="Montserrat"/>
                  <a:sym typeface="Montserrat"/>
                </a:rPr>
                <a:t>Blended classrooms</a:t>
              </a:r>
              <a:endParaRPr>
                <a:latin typeface="Open Sans"/>
                <a:ea typeface="Open Sans"/>
                <a:cs typeface="Open Sans"/>
                <a:sym typeface="Open Sans"/>
              </a:endParaRPr>
            </a:p>
          </p:txBody>
        </p:sp>
        <p:pic>
          <p:nvPicPr>
            <p:cNvPr id="1686" name="Google Shape;1686;p271"/>
            <p:cNvPicPr preferRelativeResize="0"/>
            <p:nvPr/>
          </p:nvPicPr>
          <p:blipFill rotWithShape="1">
            <a:blip r:embed="rId11">
              <a:alphaModFix/>
            </a:blip>
            <a:srcRect t="9528" b="7977"/>
            <a:stretch/>
          </p:blipFill>
          <p:spPr>
            <a:xfrm>
              <a:off x="1194075" y="1208038"/>
              <a:ext cx="1024050" cy="850175"/>
            </a:xfrm>
            <a:prstGeom prst="rect">
              <a:avLst/>
            </a:prstGeom>
            <a:noFill/>
            <a:ln>
              <a:noFill/>
            </a:ln>
          </p:spPr>
        </p:pic>
      </p:grpSp>
      <p:grpSp>
        <p:nvGrpSpPr>
          <p:cNvPr id="1687" name="Google Shape;1687;p271"/>
          <p:cNvGrpSpPr/>
          <p:nvPr/>
        </p:nvGrpSpPr>
        <p:grpSpPr>
          <a:xfrm>
            <a:off x="6186975" y="3015920"/>
            <a:ext cx="2521200" cy="1667522"/>
            <a:chOff x="6186975" y="3015920"/>
            <a:chExt cx="2521200" cy="1667522"/>
          </a:xfrm>
        </p:grpSpPr>
        <p:sp>
          <p:nvSpPr>
            <p:cNvPr id="1688" name="Google Shape;1688;p271"/>
            <p:cNvSpPr/>
            <p:nvPr/>
          </p:nvSpPr>
          <p:spPr>
            <a:xfrm>
              <a:off x="6186975" y="3015920"/>
              <a:ext cx="2521200" cy="1499400"/>
            </a:xfrm>
            <a:prstGeom prst="rect">
              <a:avLst/>
            </a:prstGeom>
            <a:solidFill>
              <a:srgbClr val="FFFFFF"/>
            </a:solidFill>
            <a:ln>
              <a:noFill/>
            </a:ln>
            <a:effectLst>
              <a:outerShdw blurRad="285750" dist="76200" dir="5400000" algn="bl" rotWithShape="0">
                <a:schemeClr val="lt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71"/>
            <p:cNvSpPr/>
            <p:nvPr/>
          </p:nvSpPr>
          <p:spPr>
            <a:xfrm>
              <a:off x="6197925" y="4037542"/>
              <a:ext cx="2471100" cy="645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b="1">
                  <a:solidFill>
                    <a:schemeClr val="dk1"/>
                  </a:solidFill>
                  <a:latin typeface="Montserrat"/>
                  <a:ea typeface="Montserrat"/>
                  <a:cs typeface="Montserrat"/>
                  <a:sym typeface="Montserrat"/>
                </a:rPr>
                <a:t>Modular and stackable </a:t>
              </a:r>
              <a:endParaRPr>
                <a:latin typeface="Open Sans"/>
                <a:ea typeface="Open Sans"/>
                <a:cs typeface="Open Sans"/>
                <a:sym typeface="Open Sans"/>
              </a:endParaRPr>
            </a:p>
          </p:txBody>
        </p:sp>
        <p:pic>
          <p:nvPicPr>
            <p:cNvPr id="1690" name="Google Shape;1690;p271"/>
            <p:cNvPicPr preferRelativeResize="0"/>
            <p:nvPr/>
          </p:nvPicPr>
          <p:blipFill rotWithShape="1">
            <a:blip r:embed="rId12">
              <a:alphaModFix/>
            </a:blip>
            <a:srcRect t="7627" b="7619"/>
            <a:stretch/>
          </p:blipFill>
          <p:spPr>
            <a:xfrm>
              <a:off x="6930930" y="3180769"/>
              <a:ext cx="1024037" cy="873442"/>
            </a:xfrm>
            <a:prstGeom prst="rect">
              <a:avLst/>
            </a:prstGeom>
            <a:noFill/>
            <a:ln>
              <a:noFill/>
            </a:ln>
          </p:spPr>
        </p:pic>
      </p:grpSp>
      <p:grpSp>
        <p:nvGrpSpPr>
          <p:cNvPr id="1691" name="Google Shape;1691;p271"/>
          <p:cNvGrpSpPr/>
          <p:nvPr/>
        </p:nvGrpSpPr>
        <p:grpSpPr>
          <a:xfrm>
            <a:off x="3316475" y="3015920"/>
            <a:ext cx="2526675" cy="1499400"/>
            <a:chOff x="3316475" y="3015920"/>
            <a:chExt cx="2526675" cy="1499400"/>
          </a:xfrm>
        </p:grpSpPr>
        <p:sp>
          <p:nvSpPr>
            <p:cNvPr id="1692" name="Google Shape;1692;p271"/>
            <p:cNvSpPr/>
            <p:nvPr/>
          </p:nvSpPr>
          <p:spPr>
            <a:xfrm>
              <a:off x="3316475" y="3015920"/>
              <a:ext cx="2521200" cy="1499400"/>
            </a:xfrm>
            <a:prstGeom prst="rect">
              <a:avLst/>
            </a:prstGeom>
            <a:solidFill>
              <a:srgbClr val="FFFFFF"/>
            </a:solidFill>
            <a:ln>
              <a:noFill/>
            </a:ln>
            <a:effectLst>
              <a:outerShdw blurRad="285750" dist="76200" dir="5400000" algn="bl" rotWithShape="0">
                <a:schemeClr val="lt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1"/>
            <p:cNvSpPr/>
            <p:nvPr/>
          </p:nvSpPr>
          <p:spPr>
            <a:xfrm>
              <a:off x="3321950" y="3957121"/>
              <a:ext cx="2521200" cy="5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1600"/>
                </a:spcAft>
                <a:buClr>
                  <a:schemeClr val="dk1"/>
                </a:buClr>
                <a:buSzPts val="1100"/>
                <a:buFont typeface="Arial"/>
                <a:buNone/>
              </a:pPr>
              <a:r>
                <a:rPr lang="en" b="1">
                  <a:solidFill>
                    <a:schemeClr val="dk1"/>
                  </a:solidFill>
                  <a:latin typeface="Montserrat"/>
                  <a:ea typeface="Montserrat"/>
                  <a:cs typeface="Montserrat"/>
                  <a:sym typeface="Montserrat"/>
                </a:rPr>
                <a:t>Lifelong learning </a:t>
              </a:r>
              <a:br>
                <a:rPr lang="en" b="1">
                  <a:solidFill>
                    <a:schemeClr val="dk1"/>
                  </a:solidFill>
                  <a:latin typeface="Montserrat"/>
                  <a:ea typeface="Montserrat"/>
                  <a:cs typeface="Montserrat"/>
                  <a:sym typeface="Montserrat"/>
                </a:rPr>
              </a:br>
              <a:r>
                <a:rPr lang="en" b="1">
                  <a:solidFill>
                    <a:schemeClr val="dk1"/>
                  </a:solidFill>
                  <a:latin typeface="Montserrat"/>
                  <a:ea typeface="Montserrat"/>
                  <a:cs typeface="Montserrat"/>
                  <a:sym typeface="Montserrat"/>
                </a:rPr>
                <a:t>at work </a:t>
              </a:r>
              <a:endParaRPr>
                <a:latin typeface="Open Sans"/>
                <a:ea typeface="Open Sans"/>
                <a:cs typeface="Open Sans"/>
                <a:sym typeface="Open Sans"/>
              </a:endParaRPr>
            </a:p>
          </p:txBody>
        </p:sp>
        <p:pic>
          <p:nvPicPr>
            <p:cNvPr id="1694" name="Google Shape;1694;p271"/>
            <p:cNvPicPr preferRelativeResize="0"/>
            <p:nvPr/>
          </p:nvPicPr>
          <p:blipFill rotWithShape="1">
            <a:blip r:embed="rId13">
              <a:alphaModFix/>
            </a:blip>
            <a:srcRect l="337" r="327"/>
            <a:stretch/>
          </p:blipFill>
          <p:spPr>
            <a:xfrm>
              <a:off x="4080402" y="3051295"/>
              <a:ext cx="962650" cy="975311"/>
            </a:xfrm>
            <a:prstGeom prst="rect">
              <a:avLst/>
            </a:prstGeom>
            <a:noFill/>
            <a:ln>
              <a:noFill/>
            </a:ln>
          </p:spPr>
        </p:pic>
      </p:grpSp>
      <p:sp>
        <p:nvSpPr>
          <p:cNvPr id="1695" name="Google Shape;1695;p271"/>
          <p:cNvSpPr txBox="1"/>
          <p:nvPr/>
        </p:nvSpPr>
        <p:spPr>
          <a:xfrm>
            <a:off x="8529704" y="4803005"/>
            <a:ext cx="640500" cy="2166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sz="1500" b="1">
                <a:solidFill>
                  <a:srgbClr val="FFFFFF"/>
                </a:solidFill>
              </a:rPr>
              <a:t>66</a:t>
            </a:fld>
            <a:endParaRPr sz="1500" b="1">
              <a:solidFill>
                <a:srgbClr val="FFFFFF"/>
              </a:solidFill>
            </a:endParaRPr>
          </a:p>
        </p:txBody>
      </p:sp>
      <p:sp>
        <p:nvSpPr>
          <p:cNvPr id="1696" name="Google Shape;1696;p271"/>
          <p:cNvSpPr txBox="1"/>
          <p:nvPr/>
        </p:nvSpPr>
        <p:spPr>
          <a:xfrm>
            <a:off x="8536140" y="4663980"/>
            <a:ext cx="3954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latin typeface="Montserrat"/>
                <a:ea typeface="Montserrat"/>
                <a:cs typeface="Montserrat"/>
                <a:sym typeface="Montserrat"/>
              </a:rPr>
              <a:t>66</a:t>
            </a:fld>
            <a:endParaRPr sz="800">
              <a:latin typeface="Montserrat"/>
              <a:ea typeface="Montserrat"/>
              <a:cs typeface="Montserrat"/>
              <a:sym typeface="Montserrat"/>
            </a:endParaRPr>
          </a:p>
        </p:txBody>
      </p:sp>
      <p:grpSp>
        <p:nvGrpSpPr>
          <p:cNvPr id="1697" name="Google Shape;1697;p271"/>
          <p:cNvGrpSpPr/>
          <p:nvPr/>
        </p:nvGrpSpPr>
        <p:grpSpPr>
          <a:xfrm>
            <a:off x="6186975" y="7249945"/>
            <a:ext cx="2521200" cy="1667522"/>
            <a:chOff x="6186975" y="7249945"/>
            <a:chExt cx="2521200" cy="1667522"/>
          </a:xfrm>
        </p:grpSpPr>
        <p:sp>
          <p:nvSpPr>
            <p:cNvPr id="1698" name="Google Shape;1698;p271"/>
            <p:cNvSpPr/>
            <p:nvPr/>
          </p:nvSpPr>
          <p:spPr>
            <a:xfrm>
              <a:off x="6186975" y="7249945"/>
              <a:ext cx="2521200" cy="1499400"/>
            </a:xfrm>
            <a:prstGeom prst="rect">
              <a:avLst/>
            </a:prstGeom>
            <a:solidFill>
              <a:srgbClr val="FFFFFF"/>
            </a:solidFill>
            <a:ln>
              <a:noFill/>
            </a:ln>
            <a:effectLst>
              <a:outerShdw blurRad="285750" dist="76200" dir="5400000" algn="bl" rotWithShape="0">
                <a:schemeClr val="lt2">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1"/>
            <p:cNvSpPr/>
            <p:nvPr/>
          </p:nvSpPr>
          <p:spPr>
            <a:xfrm>
              <a:off x="6197925" y="8271567"/>
              <a:ext cx="2471100" cy="645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1600"/>
                </a:spcAft>
                <a:buSzPts val="1100"/>
                <a:buNone/>
              </a:pPr>
              <a:r>
                <a:rPr lang="en" b="1">
                  <a:solidFill>
                    <a:srgbClr val="B7B7B7"/>
                  </a:solidFill>
                  <a:latin typeface="Montserrat"/>
                  <a:ea typeface="Montserrat"/>
                  <a:cs typeface="Montserrat"/>
                  <a:sym typeface="Montserrat"/>
                </a:rPr>
                <a:t>Modular and stackable </a:t>
              </a:r>
              <a:endParaRPr>
                <a:solidFill>
                  <a:srgbClr val="B7B7B7"/>
                </a:solidFill>
                <a:latin typeface="Open Sans"/>
                <a:ea typeface="Open Sans"/>
                <a:cs typeface="Open Sans"/>
                <a:sym typeface="Open Sans"/>
              </a:endParaRPr>
            </a:p>
          </p:txBody>
        </p:sp>
        <p:pic>
          <p:nvPicPr>
            <p:cNvPr id="1700" name="Google Shape;1700;p271"/>
            <p:cNvPicPr preferRelativeResize="0"/>
            <p:nvPr/>
          </p:nvPicPr>
          <p:blipFill rotWithShape="1">
            <a:blip r:embed="rId14">
              <a:alphaModFix amt="50000"/>
            </a:blip>
            <a:srcRect t="7627" b="7619"/>
            <a:stretch/>
          </p:blipFill>
          <p:spPr>
            <a:xfrm>
              <a:off x="6930930" y="7414794"/>
              <a:ext cx="1024037" cy="873442"/>
            </a:xfrm>
            <a:prstGeom prst="rect">
              <a:avLst/>
            </a:prstGeom>
            <a:noFill/>
            <a:ln>
              <a:noFill/>
            </a:ln>
          </p:spPr>
        </p:pic>
      </p:grpSp>
      <p:sp>
        <p:nvSpPr>
          <p:cNvPr id="1701" name="Google Shape;1701;p271"/>
          <p:cNvSpPr txBox="1"/>
          <p:nvPr/>
        </p:nvSpPr>
        <p:spPr>
          <a:xfrm>
            <a:off x="8536140" y="8898005"/>
            <a:ext cx="3954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latin typeface="Montserrat"/>
                <a:ea typeface="Montserrat"/>
                <a:cs typeface="Montserrat"/>
                <a:sym typeface="Montserrat"/>
              </a:rPr>
              <a:t>66</a:t>
            </a:fld>
            <a:endParaRPr sz="800">
              <a:latin typeface="Montserrat"/>
              <a:ea typeface="Montserrat"/>
              <a:cs typeface="Montserrat"/>
              <a:sym typeface="Montserra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3"/>
                                        </p:tgtEl>
                                        <p:attrNameLst>
                                          <p:attrName>style.visibility</p:attrName>
                                        </p:attrNameLst>
                                      </p:cBhvr>
                                      <p:to>
                                        <p:strVal val="visible"/>
                                      </p:to>
                                    </p:set>
                                    <p:animEffect transition="in" filter="fade">
                                      <p:cBhvr>
                                        <p:cTn id="7" dur="500"/>
                                        <p:tgtEl>
                                          <p:spTgt spid="16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683"/>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66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670"/>
                                        </p:tgtEl>
                                        <p:attrNameLst>
                                          <p:attrName>style.visibility</p:attrName>
                                        </p:attrNameLst>
                                      </p:cBhvr>
                                      <p:to>
                                        <p:strVal val="visible"/>
                                      </p:to>
                                    </p:set>
                                    <p:animEffect transition="in" filter="fade">
                                      <p:cBhvr>
                                        <p:cTn id="16" dur="500"/>
                                        <p:tgtEl>
                                          <p:spTgt spid="167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67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650"/>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679"/>
                                        </p:tgtEl>
                                        <p:attrNameLst>
                                          <p:attrName>style.visibility</p:attrName>
                                        </p:attrNameLst>
                                      </p:cBhvr>
                                      <p:to>
                                        <p:strVal val="visible"/>
                                      </p:to>
                                    </p:set>
                                    <p:animEffect transition="in" filter="fade">
                                      <p:cBhvr>
                                        <p:cTn id="25" dur="500"/>
                                        <p:tgtEl>
                                          <p:spTgt spid="167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679"/>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658"/>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675"/>
                                        </p:tgtEl>
                                        <p:attrNameLst>
                                          <p:attrName>style.visibility</p:attrName>
                                        </p:attrNameLst>
                                      </p:cBhvr>
                                      <p:to>
                                        <p:strVal val="visible"/>
                                      </p:to>
                                    </p:set>
                                    <p:animEffect transition="in" filter="fade">
                                      <p:cBhvr>
                                        <p:cTn id="34" dur="500"/>
                                        <p:tgtEl>
                                          <p:spTgt spid="167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67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654"/>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1691"/>
                                        </p:tgtEl>
                                        <p:attrNameLst>
                                          <p:attrName>style.visibility</p:attrName>
                                        </p:attrNameLst>
                                      </p:cBhvr>
                                      <p:to>
                                        <p:strVal val="visible"/>
                                      </p:to>
                                    </p:set>
                                    <p:animEffect transition="in" filter="fade">
                                      <p:cBhvr>
                                        <p:cTn id="43" dur="500"/>
                                        <p:tgtEl>
                                          <p:spTgt spid="169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691"/>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666"/>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1687"/>
                                        </p:tgtEl>
                                        <p:attrNameLst>
                                          <p:attrName>style.visibility</p:attrName>
                                        </p:attrNameLst>
                                      </p:cBhvr>
                                      <p:to>
                                        <p:strVal val="visible"/>
                                      </p:to>
                                    </p:set>
                                    <p:animEffect transition="in" filter="fade">
                                      <p:cBhvr>
                                        <p:cTn id="52" dur="500"/>
                                        <p:tgtEl>
                                          <p:spTgt spid="168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65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65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66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666"/>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658"/>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67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7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67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8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sp>
        <p:nvSpPr>
          <p:cNvPr id="1706" name="Google Shape;1706;p272"/>
          <p:cNvSpPr txBox="1"/>
          <p:nvPr/>
        </p:nvSpPr>
        <p:spPr>
          <a:xfrm>
            <a:off x="372300" y="339811"/>
            <a:ext cx="8399400" cy="492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2600" b="1">
                <a:solidFill>
                  <a:schemeClr val="dk1"/>
                </a:solidFill>
                <a:latin typeface="Montserrat"/>
                <a:ea typeface="Montserrat"/>
                <a:cs typeface="Montserrat"/>
                <a:sym typeface="Montserrat"/>
              </a:rPr>
              <a:t>Continuing Ed is helping students get jobs</a:t>
            </a:r>
            <a:endParaRPr sz="2600">
              <a:latin typeface="Montserrat Light"/>
              <a:ea typeface="Montserrat Light"/>
              <a:cs typeface="Montserrat Light"/>
              <a:sym typeface="Montserrat Light"/>
            </a:endParaRPr>
          </a:p>
        </p:txBody>
      </p:sp>
      <p:pic>
        <p:nvPicPr>
          <p:cNvPr id="1707" name="Google Shape;1707;p272"/>
          <p:cNvPicPr preferRelativeResize="0"/>
          <p:nvPr/>
        </p:nvPicPr>
        <p:blipFill>
          <a:blip r:embed="rId3">
            <a:alphaModFix/>
          </a:blip>
          <a:stretch>
            <a:fillRect/>
          </a:stretch>
        </p:blipFill>
        <p:spPr>
          <a:xfrm>
            <a:off x="870900" y="972350"/>
            <a:ext cx="6934476" cy="39151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pic>
        <p:nvPicPr>
          <p:cNvPr id="1712" name="Google Shape;1712;p273"/>
          <p:cNvPicPr preferRelativeResize="0"/>
          <p:nvPr/>
        </p:nvPicPr>
        <p:blipFill rotWithShape="1">
          <a:blip r:embed="rId3">
            <a:alphaModFix/>
          </a:blip>
          <a:srcRect t="15881"/>
          <a:stretch/>
        </p:blipFill>
        <p:spPr>
          <a:xfrm>
            <a:off x="300750" y="884875"/>
            <a:ext cx="4706775" cy="2787063"/>
          </a:xfrm>
          <a:prstGeom prst="rect">
            <a:avLst/>
          </a:prstGeom>
          <a:noFill/>
          <a:ln>
            <a:noFill/>
          </a:ln>
        </p:spPr>
      </p:pic>
      <p:sp>
        <p:nvSpPr>
          <p:cNvPr id="1713" name="Google Shape;1713;p273"/>
          <p:cNvSpPr txBox="1"/>
          <p:nvPr/>
        </p:nvSpPr>
        <p:spPr>
          <a:xfrm>
            <a:off x="372300" y="339811"/>
            <a:ext cx="8399400" cy="492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2600" b="1">
                <a:solidFill>
                  <a:schemeClr val="dk1"/>
                </a:solidFill>
                <a:latin typeface="Montserrat"/>
                <a:ea typeface="Montserrat"/>
                <a:cs typeface="Montserrat"/>
                <a:sym typeface="Montserrat"/>
              </a:rPr>
              <a:t>Data from UC Irvine’s Specialization</a:t>
            </a:r>
            <a:endParaRPr sz="2600">
              <a:latin typeface="Montserrat Light"/>
              <a:ea typeface="Montserrat Light"/>
              <a:cs typeface="Montserrat Light"/>
              <a:sym typeface="Montserrat Light"/>
            </a:endParaRPr>
          </a:p>
        </p:txBody>
      </p:sp>
      <p:pic>
        <p:nvPicPr>
          <p:cNvPr id="1714" name="Google Shape;1714;p273"/>
          <p:cNvPicPr preferRelativeResize="0"/>
          <p:nvPr/>
        </p:nvPicPr>
        <p:blipFill rotWithShape="1">
          <a:blip r:embed="rId4">
            <a:alphaModFix/>
          </a:blip>
          <a:srcRect t="58324"/>
          <a:stretch/>
        </p:blipFill>
        <p:spPr>
          <a:xfrm>
            <a:off x="300750" y="3718900"/>
            <a:ext cx="4760999" cy="1342301"/>
          </a:xfrm>
          <a:prstGeom prst="rect">
            <a:avLst/>
          </a:prstGeom>
          <a:noFill/>
          <a:ln>
            <a:noFill/>
          </a:ln>
        </p:spPr>
      </p:pic>
      <p:pic>
        <p:nvPicPr>
          <p:cNvPr id="1715" name="Google Shape;1715;p273"/>
          <p:cNvPicPr preferRelativeResize="0"/>
          <p:nvPr/>
        </p:nvPicPr>
        <p:blipFill rotWithShape="1">
          <a:blip r:embed="rId5">
            <a:alphaModFix/>
          </a:blip>
          <a:srcRect l="38022" t="19722" b="4536"/>
          <a:stretch/>
        </p:blipFill>
        <p:spPr>
          <a:xfrm>
            <a:off x="5007525" y="1306650"/>
            <a:ext cx="3816950" cy="3163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21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200"/>
              <a:t>Five Innovations that Support Preparing Students for the Workforce</a:t>
            </a:r>
            <a:endParaRPr sz="3200"/>
          </a:p>
        </p:txBody>
      </p:sp>
      <p:sp>
        <p:nvSpPr>
          <p:cNvPr id="763" name="Google Shape;763;p212"/>
          <p:cNvSpPr txBox="1">
            <a:spLocks noGrp="1"/>
          </p:cNvSpPr>
          <p:nvPr>
            <p:ph type="body" idx="1"/>
          </p:nvPr>
        </p:nvSpPr>
        <p:spPr>
          <a:xfrm>
            <a:off x="628650" y="1369225"/>
            <a:ext cx="8515200" cy="3263400"/>
          </a:xfrm>
          <a:prstGeom prst="rect">
            <a:avLst/>
          </a:prstGeom>
          <a:noFill/>
          <a:ln>
            <a:noFill/>
          </a:ln>
        </p:spPr>
        <p:txBody>
          <a:bodyPr spcFirstLastPara="1" wrap="square" lIns="68575" tIns="34275" rIns="68575" bIns="34275" anchor="t" anchorCtr="0">
            <a:noAutofit/>
          </a:bodyPr>
          <a:lstStyle/>
          <a:p>
            <a:pPr marL="381000" lvl="0" indent="-381000" algn="l" rtl="0">
              <a:lnSpc>
                <a:spcPct val="90000"/>
              </a:lnSpc>
              <a:spcBef>
                <a:spcPts val="0"/>
              </a:spcBef>
              <a:spcAft>
                <a:spcPts val="0"/>
              </a:spcAft>
              <a:buClr>
                <a:schemeClr val="dk1"/>
              </a:buClr>
              <a:buSzPts val="2200"/>
              <a:buFont typeface="Calibri"/>
              <a:buAutoNum type="arabicPeriod"/>
            </a:pPr>
            <a:r>
              <a:rPr lang="en" sz="2200"/>
              <a:t>Adopt and implement a 60-Year Curriculum (60YC)</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Reposition Career Services</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Increase reach of Career Services through technology</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Acquire strategic partnerships including open education provisions</a:t>
            </a:r>
            <a:endParaRPr sz="2200"/>
          </a:p>
          <a:p>
            <a:pPr marL="381000" lvl="0" indent="-381000" algn="l" rtl="0">
              <a:lnSpc>
                <a:spcPct val="90000"/>
              </a:lnSpc>
              <a:spcBef>
                <a:spcPts val="800"/>
              </a:spcBef>
              <a:spcAft>
                <a:spcPts val="0"/>
              </a:spcAft>
              <a:buClr>
                <a:schemeClr val="dk1"/>
              </a:buClr>
              <a:buSzPts val="2200"/>
              <a:buFont typeface="Calibri"/>
              <a:buAutoNum type="arabicPeriod"/>
            </a:pPr>
            <a:r>
              <a:rPr lang="en" sz="2200"/>
              <a:t>Adopt Alternative Digital Credentialing (ADC)</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213"/>
          <p:cNvSpPr txBox="1">
            <a:spLocks noGrp="1"/>
          </p:cNvSpPr>
          <p:nvPr>
            <p:ph type="ctrTitle"/>
          </p:nvPr>
        </p:nvSpPr>
        <p:spPr>
          <a:xfrm>
            <a:off x="0" y="1923677"/>
            <a:ext cx="9144000" cy="11025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3000"/>
              <a:buFont typeface="Calibri"/>
              <a:buNone/>
            </a:pPr>
            <a:r>
              <a:rPr lang="en" sz="4000"/>
              <a:t>The 60 Year Curriculum</a:t>
            </a:r>
            <a:r>
              <a:rPr lang="en" sz="2700"/>
              <a:t/>
            </a:r>
            <a:br>
              <a:rPr lang="en" sz="2700"/>
            </a:br>
            <a:endParaRPr sz="2700"/>
          </a:p>
        </p:txBody>
      </p:sp>
      <p:sp>
        <p:nvSpPr>
          <p:cNvPr id="770" name="Google Shape;770;p2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Arial"/>
              <a:buNone/>
            </a:pPr>
            <a:fld id="{00000000-1234-1234-1234-123412341234}" type="slidenum">
              <a:rPr lang="en" sz="900" b="0" i="0" u="none" strike="noStrike" cap="none">
                <a:solidFill>
                  <a:srgbClr val="888888"/>
                </a:solidFill>
                <a:latin typeface="Arial"/>
                <a:ea typeface="Arial"/>
                <a:cs typeface="Arial"/>
                <a:sym typeface="Arial"/>
              </a:rPr>
              <a:t>8</a:t>
            </a:fld>
            <a:endParaRPr sz="900" b="0" i="0" u="none" strike="noStrike" cap="none">
              <a:solidFill>
                <a:srgbClr val="888888"/>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214"/>
          <p:cNvSpPr txBox="1">
            <a:spLocks noGrp="1"/>
          </p:cNvSpPr>
          <p:nvPr>
            <p:ph type="sldNum" idx="12"/>
          </p:nvPr>
        </p:nvSpPr>
        <p:spPr>
          <a:xfrm>
            <a:off x="6394655" y="4879877"/>
            <a:ext cx="16002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FFFFFF"/>
              </a:buClr>
              <a:buSzPts val="900"/>
              <a:buFont typeface="Arial"/>
              <a:buNone/>
            </a:pPr>
            <a:fld id="{00000000-1234-1234-1234-123412341234}" type="slidenum">
              <a:rPr lang="en" sz="900" b="1" i="0" u="none" strike="noStrike" cap="none">
                <a:solidFill>
                  <a:srgbClr val="FFFFFF"/>
                </a:solidFill>
                <a:latin typeface="Arial"/>
                <a:ea typeface="Arial"/>
                <a:cs typeface="Arial"/>
                <a:sym typeface="Arial"/>
              </a:rPr>
              <a:t>9</a:t>
            </a:fld>
            <a:endParaRPr sz="900" b="1" i="0" u="none" strike="noStrike" cap="none">
              <a:solidFill>
                <a:srgbClr val="FFFFFF"/>
              </a:solidFill>
              <a:latin typeface="Arial"/>
              <a:ea typeface="Arial"/>
              <a:cs typeface="Arial"/>
              <a:sym typeface="Arial"/>
            </a:endParaRPr>
          </a:p>
        </p:txBody>
      </p:sp>
      <p:sp>
        <p:nvSpPr>
          <p:cNvPr id="777" name="Google Shape;777;p214"/>
          <p:cNvSpPr txBox="1">
            <a:spLocks noGrp="1"/>
          </p:cNvSpPr>
          <p:nvPr>
            <p:ph type="body" idx="1"/>
          </p:nvPr>
        </p:nvSpPr>
        <p:spPr>
          <a:xfrm>
            <a:off x="914400" y="2002235"/>
            <a:ext cx="7298391" cy="3245235"/>
          </a:xfrm>
          <a:prstGeom prst="rect">
            <a:avLst/>
          </a:prstGeom>
          <a:noFill/>
          <a:ln>
            <a:noFill/>
          </a:ln>
        </p:spPr>
        <p:txBody>
          <a:bodyPr spcFirstLastPara="1" wrap="square" lIns="68575" tIns="34275" rIns="68575" bIns="34275" anchor="t" anchorCtr="0">
            <a:noAutofit/>
          </a:bodyPr>
          <a:lstStyle/>
          <a:p>
            <a:pPr marL="0" indent="0" algn="ctr">
              <a:spcBef>
                <a:spcPts val="0"/>
              </a:spcBef>
              <a:buClr>
                <a:srgbClr val="FFD200"/>
              </a:buClr>
              <a:buSzPts val="2100"/>
              <a:buNone/>
            </a:pPr>
            <a:r>
              <a:rPr lang="en" sz="2200" dirty="0">
                <a:solidFill>
                  <a:srgbClr val="FFD200"/>
                </a:solidFill>
                <a:latin typeface="Arial"/>
                <a:ea typeface="Arial"/>
                <a:cs typeface="Arial"/>
                <a:sym typeface="Arial"/>
              </a:rPr>
              <a:t>❶ </a:t>
            </a:r>
            <a:r>
              <a:rPr lang="en" sz="2200" dirty="0">
                <a:solidFill>
                  <a:srgbClr val="094F93"/>
                </a:solidFill>
              </a:rPr>
              <a:t>Students</a:t>
            </a:r>
            <a:r>
              <a:rPr lang="en" sz="2200" dirty="0"/>
              <a:t>                                       </a:t>
            </a:r>
            <a:r>
              <a:rPr lang="en" sz="2200" dirty="0">
                <a:solidFill>
                  <a:srgbClr val="094F93"/>
                </a:solidFill>
              </a:rPr>
              <a:t>Life- Long Learning</a:t>
            </a:r>
            <a:endParaRPr lang="en-US" sz="2200" dirty="0"/>
          </a:p>
          <a:p>
            <a:pPr marL="0" lvl="0" indent="0" algn="ctr" rtl="0">
              <a:lnSpc>
                <a:spcPct val="90000"/>
              </a:lnSpc>
              <a:spcBef>
                <a:spcPts val="800"/>
              </a:spcBef>
              <a:spcAft>
                <a:spcPts val="0"/>
              </a:spcAft>
              <a:buClr>
                <a:schemeClr val="dk1"/>
              </a:buClr>
              <a:buSzPts val="2100"/>
              <a:buNone/>
            </a:pPr>
            <a:endParaRPr sz="2200">
              <a:solidFill>
                <a:srgbClr val="094F93"/>
              </a:solidFill>
            </a:endParaRPr>
          </a:p>
          <a:p>
            <a:pPr marL="0" lvl="0" indent="0" algn="ctr" rtl="0">
              <a:lnSpc>
                <a:spcPct val="90000"/>
              </a:lnSpc>
              <a:spcBef>
                <a:spcPts val="800"/>
              </a:spcBef>
              <a:spcAft>
                <a:spcPts val="0"/>
              </a:spcAft>
              <a:buClr>
                <a:srgbClr val="FFD200"/>
              </a:buClr>
              <a:buSzPts val="2100"/>
              <a:buNone/>
            </a:pPr>
            <a:r>
              <a:rPr lang="en" sz="2200" dirty="0">
                <a:solidFill>
                  <a:srgbClr val="FFD200"/>
                </a:solidFill>
                <a:latin typeface="Arial"/>
                <a:ea typeface="Arial"/>
                <a:cs typeface="Arial"/>
                <a:sym typeface="Arial"/>
              </a:rPr>
              <a:t>❷ </a:t>
            </a:r>
            <a:r>
              <a:rPr lang="en" sz="2200" dirty="0">
                <a:solidFill>
                  <a:srgbClr val="094F93"/>
                </a:solidFill>
              </a:rPr>
              <a:t>Universities</a:t>
            </a:r>
            <a:r>
              <a:rPr lang="en" sz="2200" dirty="0"/>
              <a:t>				</a:t>
            </a:r>
            <a:r>
              <a:rPr lang="en" sz="2200" dirty="0">
                <a:solidFill>
                  <a:srgbClr val="094F93"/>
                </a:solidFill>
              </a:rPr>
              <a:t>60-Year Curriculum</a:t>
            </a:r>
            <a:endParaRPr sz="2200" dirty="0"/>
          </a:p>
        </p:txBody>
      </p:sp>
      <p:cxnSp>
        <p:nvCxnSpPr>
          <p:cNvPr id="778" name="Google Shape;778;p214"/>
          <p:cNvCxnSpPr/>
          <p:nvPr/>
        </p:nvCxnSpPr>
        <p:spPr>
          <a:xfrm>
            <a:off x="3502855" y="2241172"/>
            <a:ext cx="1315800" cy="0"/>
          </a:xfrm>
          <a:prstGeom prst="straightConnector1">
            <a:avLst/>
          </a:prstGeom>
          <a:noFill/>
          <a:ln w="57150" cap="flat" cmpd="sng">
            <a:solidFill>
              <a:srgbClr val="0C3B80"/>
            </a:solidFill>
            <a:prstDash val="solid"/>
            <a:miter lim="800000"/>
            <a:headEnd type="none" w="sm" len="sm"/>
            <a:tailEnd type="stealth" w="med" len="med"/>
          </a:ln>
        </p:spPr>
      </p:cxnSp>
      <p:cxnSp>
        <p:nvCxnSpPr>
          <p:cNvPr id="779" name="Google Shape;779;p214"/>
          <p:cNvCxnSpPr/>
          <p:nvPr/>
        </p:nvCxnSpPr>
        <p:spPr>
          <a:xfrm flipV="1">
            <a:off x="3508416" y="3011014"/>
            <a:ext cx="1378415" cy="0"/>
          </a:xfrm>
          <a:prstGeom prst="straightConnector1">
            <a:avLst/>
          </a:prstGeom>
          <a:noFill/>
          <a:ln w="57150" cap="flat" cmpd="sng">
            <a:solidFill>
              <a:srgbClr val="0C3B80"/>
            </a:solidFill>
            <a:prstDash val="solid"/>
            <a:miter lim="800000"/>
            <a:headEnd type="none" w="sm" len="sm"/>
            <a:tailEnd type="stealth" w="med" len="med"/>
          </a:ln>
        </p:spPr>
      </p:cxnSp>
      <p:sp>
        <p:nvSpPr>
          <p:cNvPr id="780" name="Google Shape;780;p214"/>
          <p:cNvSpPr/>
          <p:nvPr/>
        </p:nvSpPr>
        <p:spPr>
          <a:xfrm>
            <a:off x="1136854" y="745547"/>
            <a:ext cx="6858000" cy="1081800"/>
          </a:xfrm>
          <a:prstGeom prst="rect">
            <a:avLst/>
          </a:prstGeom>
          <a:solidFill>
            <a:srgbClr val="FFD200"/>
          </a:solidFill>
          <a:ln w="9525" cap="flat" cmpd="sng">
            <a:solidFill>
              <a:srgbClr val="0C3B80"/>
            </a:solidFill>
            <a:prstDash val="solid"/>
            <a:miter lim="800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chemeClr val="lt1"/>
              </a:buClr>
              <a:buSzPts val="3600"/>
              <a:buFont typeface="Calibri"/>
              <a:buNone/>
            </a:pPr>
            <a:endParaRPr sz="3600" b="0" i="0" u="none" strike="noStrike" cap="none">
              <a:solidFill>
                <a:srgbClr val="0C3B80"/>
              </a:solidFill>
              <a:latin typeface="Calibri"/>
              <a:ea typeface="Calibri"/>
              <a:cs typeface="Calibri"/>
              <a:sym typeface="Calibri"/>
            </a:endParaRPr>
          </a:p>
          <a:p>
            <a:pPr marL="0" marR="0" lvl="0" indent="0" algn="ctr" rtl="0">
              <a:lnSpc>
                <a:spcPct val="100000"/>
              </a:lnSpc>
              <a:spcBef>
                <a:spcPts val="0"/>
              </a:spcBef>
              <a:spcAft>
                <a:spcPts val="0"/>
              </a:spcAft>
              <a:buClr>
                <a:srgbClr val="0C3B80"/>
              </a:buClr>
              <a:buSzPts val="3600"/>
              <a:buFont typeface="Arial"/>
              <a:buNone/>
            </a:pPr>
            <a:r>
              <a:rPr lang="en" sz="3600" b="0" i="0" u="none" strike="noStrike" cap="none">
                <a:solidFill>
                  <a:srgbClr val="0C3B80"/>
                </a:solidFill>
                <a:latin typeface="Arial"/>
                <a:ea typeface="Arial"/>
                <a:cs typeface="Arial"/>
                <a:sym typeface="Arial"/>
              </a:rPr>
              <a:t>What is the 60-Year Curriculum?</a:t>
            </a:r>
            <a:endParaRPr sz="1100"/>
          </a:p>
          <a:p>
            <a:pPr marL="0" marR="0" lvl="0" indent="0" algn="ctr" rtl="0">
              <a:lnSpc>
                <a:spcPct val="100000"/>
              </a:lnSpc>
              <a:spcBef>
                <a:spcPts val="0"/>
              </a:spcBef>
              <a:spcAft>
                <a:spcPts val="0"/>
              </a:spcAft>
              <a:buClr>
                <a:schemeClr val="lt1"/>
              </a:buClr>
              <a:buSzPts val="3600"/>
              <a:buFont typeface="Calibri"/>
              <a:buNone/>
            </a:pPr>
            <a:endParaRPr sz="3600" b="0" i="0" u="none" strike="noStrike" cap="none">
              <a:solidFill>
                <a:srgbClr val="0C3B8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oursera 2020">
  <a:themeElements>
    <a:clrScheme name="Simple Light">
      <a:dk1>
        <a:srgbClr val="000000"/>
      </a:dk1>
      <a:lt1>
        <a:srgbClr val="FFFFFF"/>
      </a:lt1>
      <a:dk2>
        <a:srgbClr val="595959"/>
      </a:dk2>
      <a:lt2>
        <a:srgbClr val="271066"/>
      </a:lt2>
      <a:accent1>
        <a:srgbClr val="F6EEDE"/>
      </a:accent1>
      <a:accent2>
        <a:srgbClr val="F2C700"/>
      </a:accent2>
      <a:accent3>
        <a:srgbClr val="D8EFF8"/>
      </a:accent3>
      <a:accent4>
        <a:srgbClr val="1E94EB"/>
      </a:accent4>
      <a:accent5>
        <a:srgbClr val="F89FAB"/>
      </a:accent5>
      <a:accent6>
        <a:srgbClr val="FB6C76"/>
      </a:accent6>
      <a:hlink>
        <a:srgbClr val="2710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rsera 2019">
  <a:themeElements>
    <a:clrScheme name="Simple Light">
      <a:dk1>
        <a:srgbClr val="000000"/>
      </a:dk1>
      <a:lt1>
        <a:srgbClr val="FFFFFF"/>
      </a:lt1>
      <a:dk2>
        <a:srgbClr val="595959"/>
      </a:dk2>
      <a:lt2>
        <a:srgbClr val="271066"/>
      </a:lt2>
      <a:accent1>
        <a:srgbClr val="F6EEDE"/>
      </a:accent1>
      <a:accent2>
        <a:srgbClr val="F2C700"/>
      </a:accent2>
      <a:accent3>
        <a:srgbClr val="D8EFF8"/>
      </a:accent3>
      <a:accent4>
        <a:srgbClr val="1E94EB"/>
      </a:accent4>
      <a:accent5>
        <a:srgbClr val="F89FAB"/>
      </a:accent5>
      <a:accent6>
        <a:srgbClr val="FB6C76"/>
      </a:accent6>
      <a:hlink>
        <a:srgbClr val="2710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ursera 2019">
  <a:themeElements>
    <a:clrScheme name="Simple Light">
      <a:dk1>
        <a:srgbClr val="000000"/>
      </a:dk1>
      <a:lt1>
        <a:srgbClr val="FFFFFF"/>
      </a:lt1>
      <a:dk2>
        <a:srgbClr val="595959"/>
      </a:dk2>
      <a:lt2>
        <a:srgbClr val="271066"/>
      </a:lt2>
      <a:accent1>
        <a:srgbClr val="F6EEDE"/>
      </a:accent1>
      <a:accent2>
        <a:srgbClr val="F2C700"/>
      </a:accent2>
      <a:accent3>
        <a:srgbClr val="D8EFF8"/>
      </a:accent3>
      <a:accent4>
        <a:srgbClr val="1E94EB"/>
      </a:accent4>
      <a:accent5>
        <a:srgbClr val="F89FAB"/>
      </a:accent5>
      <a:accent6>
        <a:srgbClr val="FB6C76"/>
      </a:accent6>
      <a:hlink>
        <a:srgbClr val="2710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ursera 2020">
  <a:themeElements>
    <a:clrScheme name="Simple Light">
      <a:dk1>
        <a:srgbClr val="000000"/>
      </a:dk1>
      <a:lt1>
        <a:srgbClr val="FFFFFF"/>
      </a:lt1>
      <a:dk2>
        <a:srgbClr val="595959"/>
      </a:dk2>
      <a:lt2>
        <a:srgbClr val="271066"/>
      </a:lt2>
      <a:accent1>
        <a:srgbClr val="F6EEDE"/>
      </a:accent1>
      <a:accent2>
        <a:srgbClr val="F2C700"/>
      </a:accent2>
      <a:accent3>
        <a:srgbClr val="D8EFF8"/>
      </a:accent3>
      <a:accent4>
        <a:srgbClr val="1E94EB"/>
      </a:accent4>
      <a:accent5>
        <a:srgbClr val="F89FAB"/>
      </a:accent5>
      <a:accent6>
        <a:srgbClr val="FB6C76"/>
      </a:accent6>
      <a:hlink>
        <a:srgbClr val="2710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6927</Words>
  <Application>Microsoft Office PowerPoint</Application>
  <PresentationFormat>On-screen Show (16:9)</PresentationFormat>
  <Paragraphs>801</Paragraphs>
  <Slides>68</Slides>
  <Notes>68</Notes>
  <HiddenSlides>1</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68</vt:i4>
      </vt:variant>
    </vt:vector>
  </HeadingPairs>
  <TitlesOfParts>
    <vt:vector size="84" baseType="lpstr">
      <vt:lpstr>Montserrat Light</vt:lpstr>
      <vt:lpstr>Montserrat Medium</vt:lpstr>
      <vt:lpstr>Montserrat</vt:lpstr>
      <vt:lpstr>Arial</vt:lpstr>
      <vt:lpstr>Merriweather</vt:lpstr>
      <vt:lpstr>Open Sans</vt:lpstr>
      <vt:lpstr>Open Sans Light</vt:lpstr>
      <vt:lpstr>Noto Sans Symbols</vt:lpstr>
      <vt:lpstr>Nunito</vt:lpstr>
      <vt:lpstr>Calibri</vt:lpstr>
      <vt:lpstr>Roboto</vt:lpstr>
      <vt:lpstr>Coursera 2020</vt:lpstr>
      <vt:lpstr>Coursera 2019</vt:lpstr>
      <vt:lpstr>Coursera 2019</vt:lpstr>
      <vt:lpstr>Coursera 2020</vt:lpstr>
      <vt:lpstr>Office Theme</vt:lpstr>
      <vt:lpstr>PowerPoint Presentation</vt:lpstr>
      <vt:lpstr>PowerPoint Presentation</vt:lpstr>
      <vt:lpstr>PowerPoint Presentation</vt:lpstr>
      <vt:lpstr>PowerPoint Presentation</vt:lpstr>
      <vt:lpstr>PowerPoint Presentation</vt:lpstr>
      <vt:lpstr>The Changing University  Continuing Education Marketplace</vt:lpstr>
      <vt:lpstr>Five Innovations that Support Preparing Students for the Workforce</vt:lpstr>
      <vt:lpstr>The 60 Year Curriculum </vt:lpstr>
      <vt:lpstr>PowerPoint Presentation</vt:lpstr>
      <vt:lpstr>The 60 Year Curriculum (60YC): Setting the Context</vt:lpstr>
      <vt:lpstr>Why Universities Should Embrace the 60YC</vt:lpstr>
      <vt:lpstr>The 60YC Curriculum:  What Universities Should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Reposition Career Services</vt:lpstr>
      <vt:lpstr>The Natural Partnership</vt:lpstr>
      <vt:lpstr>Increase the Reach of Career  Services through Technology</vt:lpstr>
      <vt:lpstr>UCI’s Three Talent Pools</vt:lpstr>
      <vt:lpstr>The Three Tiers of Career Services  for CE Students</vt:lpstr>
      <vt:lpstr>PowerPoint Presentation</vt:lpstr>
      <vt:lpstr>Acquire Strategic Partnerships</vt:lpstr>
      <vt:lpstr>Distribution Partners: UCI Coursera Course Statistics:  January 2013-Present</vt:lpstr>
      <vt:lpstr>UCI/Coursera Top Six Courses</vt:lpstr>
      <vt:lpstr>UCI CE YouTube Course Views</vt:lpstr>
      <vt:lpstr>Curriculum Partners</vt:lpstr>
      <vt:lpstr>Adopt Alternative Digital Credentialing</vt:lpstr>
      <vt:lpstr>PowerPoint Presentation</vt:lpstr>
      <vt:lpstr>The Concept of ADCs (Badges)</vt:lpstr>
      <vt:lpstr>Examples of Competency-Based ADCs</vt:lpstr>
      <vt:lpstr>ADC Pathways</vt:lpstr>
      <vt:lpstr> Rationale for Institutional Adoption of ADCs</vt:lpstr>
      <vt:lpstr>Implementation: Critical Decisions</vt:lpstr>
      <vt:lpstr>ICDE Report:  The Present and Future of Alternative Digital Credentials</vt:lpstr>
      <vt:lpstr>Thank You</vt:lpstr>
      <vt:lpstr>PowerPoint Presentation</vt:lpstr>
      <vt:lpstr>PowerPoint Presentation</vt:lpstr>
      <vt:lpstr>PowerPoint Presentation</vt:lpstr>
      <vt:lpstr>Stackable content for blended learning</vt:lpstr>
      <vt:lpstr>Stackable content for blended learning</vt:lpstr>
      <vt:lpstr>Stackable content for blended learning</vt:lpstr>
      <vt:lpstr>Stackable content for blended learning</vt:lpstr>
      <vt:lpstr>Stackable content for blended learning</vt:lpstr>
      <vt:lpstr>Stackable content for blended learning</vt:lpstr>
      <vt:lpstr>Stackable content for blended learning</vt:lpstr>
      <vt:lpstr>Stackable content for blended learning</vt:lpstr>
      <vt:lpstr>Stackable content for blended learning</vt:lpstr>
      <vt:lpstr>PowerPoint Presentation</vt:lpstr>
      <vt:lpstr>Trends in higher education</vt:lpstr>
      <vt:lpstr>PowerPoint Presentation</vt:lpstr>
      <vt:lpstr>PowerPoint Presentation</vt:lpstr>
      <vt:lpstr>PowerPoint Presentation</vt:lpstr>
      <vt:lpstr>Universities are responding </vt:lpstr>
      <vt:lpstr>Universities are responding </vt:lpstr>
      <vt:lpstr>Our top Coursera for Campus uses</vt:lpstr>
      <vt:lpstr>PowerPoint Presentation</vt:lpstr>
      <vt:lpstr>PowerPoint Presentation</vt:lpstr>
      <vt:lpstr>PowerPoint Presentation</vt:lpstr>
      <vt:lpstr>PowerPoint Presentation</vt:lpstr>
      <vt:lpstr>PowerPoint Presentation</vt:lpstr>
      <vt:lpstr>PowerPoint Presentation</vt:lpstr>
      <vt:lpstr>Trends in higher education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svcs_pdf</cp:lastModifiedBy>
  <cp:revision>37</cp:revision>
  <dcterms:modified xsi:type="dcterms:W3CDTF">2020-06-24T15:06:26Z</dcterms:modified>
</cp:coreProperties>
</file>