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265" r:id="rId3"/>
    <p:sldId id="267" r:id="rId4"/>
    <p:sldId id="268" r:id="rId5"/>
    <p:sldId id="262" r:id="rId6"/>
    <p:sldId id="256" r:id="rId7"/>
    <p:sldId id="258" r:id="rId8"/>
    <p:sldId id="260" r:id="rId9"/>
    <p:sldId id="259" r:id="rId10"/>
    <p:sldId id="261" r:id="rId11"/>
    <p:sldId id="263" r:id="rId12"/>
    <p:sldId id="278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0E2"/>
    <a:srgbClr val="263D8B"/>
    <a:srgbClr val="1E2252"/>
    <a:srgbClr val="B64198"/>
    <a:srgbClr val="BE7E6A"/>
    <a:srgbClr val="CA9584"/>
    <a:srgbClr val="784434"/>
    <a:srgbClr val="864C3A"/>
    <a:srgbClr val="1D345D"/>
    <a:srgbClr val="C58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Chen" userId="85831b0b-b237-4da5-a688-9c243725eff7" providerId="ADAL" clId="{D1A91585-892F-4438-AFCA-52B9D7F45FAE}"/>
    <pc:docChg chg="undo custSel modSld sldOrd">
      <pc:chgData name="Jessica Chen" userId="85831b0b-b237-4da5-a688-9c243725eff7" providerId="ADAL" clId="{D1A91585-892F-4438-AFCA-52B9D7F45FAE}" dt="2022-02-10T23:55:52.037" v="3" actId="20577"/>
      <pc:docMkLst>
        <pc:docMk/>
      </pc:docMkLst>
      <pc:sldChg chg="modSp mod ord">
        <pc:chgData name="Jessica Chen" userId="85831b0b-b237-4da5-a688-9c243725eff7" providerId="ADAL" clId="{D1A91585-892F-4438-AFCA-52B9D7F45FAE}" dt="2022-02-10T23:55:52.037" v="3" actId="20577"/>
        <pc:sldMkLst>
          <pc:docMk/>
          <pc:sldMk cId="2270621399" sldId="281"/>
        </pc:sldMkLst>
        <pc:spChg chg="mod">
          <ac:chgData name="Jessica Chen" userId="85831b0b-b237-4da5-a688-9c243725eff7" providerId="ADAL" clId="{D1A91585-892F-4438-AFCA-52B9D7F45FAE}" dt="2022-02-10T23:55:52.037" v="3" actId="20577"/>
          <ac:spMkLst>
            <pc:docMk/>
            <pc:sldMk cId="2270621399" sldId="281"/>
            <ac:spMk id="12" creationId="{AE08C12F-D657-D74C-84A1-D0A35DAFD5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348CF-E267-9E42-8E56-7354F1D6B9F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9B360-DD5F-4340-807E-0B9AB8E5C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7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B360-DD5F-4340-807E-0B9AB8E5C3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6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B360-DD5F-4340-807E-0B9AB8E5C3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7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2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0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0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5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B324-AA4D-4297-B12A-8562EF2F08C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553D0-F097-424E-842B-BE11D078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.fischer@e-telequote.com" TargetMode="External"/><Relationship Id="rId2" Type="http://schemas.openxmlformats.org/officeDocument/2006/relationships/hyperlink" Target="https://www.linkedin.com/in/mistybrownfisch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FB40C8D-EE08-0D42-9CB7-0786B5B7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08C12F-D657-D74C-84A1-D0A35DAFD5AF}"/>
              </a:ext>
            </a:extLst>
          </p:cNvPr>
          <p:cNvSpPr txBox="1"/>
          <p:nvPr/>
        </p:nvSpPr>
        <p:spPr>
          <a:xfrm>
            <a:off x="903112" y="2002035"/>
            <a:ext cx="9223022" cy="2853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How to use </a:t>
            </a:r>
            <a:r>
              <a:rPr lang="en-US" sz="6600" b="1" dirty="0">
                <a:solidFill>
                  <a:srgbClr val="4A90E2"/>
                </a:solidFill>
                <a:latin typeface="Poppins" pitchFamily="2" charset="77"/>
                <a:cs typeface="Poppins" pitchFamily="2" charset="77"/>
              </a:rPr>
              <a:t>diversity, equity, and inclusion </a:t>
            </a:r>
            <a:r>
              <a:rPr lang="en-US" sz="66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in online learning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3B3DD62C-6652-9B48-8143-E127C9B22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2" y="858128"/>
            <a:ext cx="3474924" cy="6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191BB4-98A2-4E9E-9C06-17D71822DA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6BA5B7-C5DC-4651-9373-49FF1FBC84CA}"/>
              </a:ext>
            </a:extLst>
          </p:cNvPr>
          <p:cNvSpPr txBox="1">
            <a:spLocks/>
          </p:cNvSpPr>
          <p:nvPr/>
        </p:nvSpPr>
        <p:spPr>
          <a:xfrm>
            <a:off x="819171" y="2877478"/>
            <a:ext cx="10553658" cy="1103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Invest in Your People’s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263D8B"/>
                </a:solidFill>
              </a:rPr>
              <a:t>__________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7F47D-1389-428E-9A33-E1178A58D9ED}"/>
              </a:ext>
            </a:extLst>
          </p:cNvPr>
          <p:cNvSpPr txBox="1"/>
          <p:nvPr/>
        </p:nvSpPr>
        <p:spPr>
          <a:xfrm>
            <a:off x="995362" y="3595801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Passion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BD2D2-88ED-457A-8C29-8658E417DBFB}"/>
              </a:ext>
            </a:extLst>
          </p:cNvPr>
          <p:cNvSpPr txBox="1"/>
          <p:nvPr/>
        </p:nvSpPr>
        <p:spPr>
          <a:xfrm>
            <a:off x="995362" y="3584802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Diversity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A867E-CB92-4308-9DE7-5B651DACFC60}"/>
              </a:ext>
            </a:extLst>
          </p:cNvPr>
          <p:cNvSpPr txBox="1"/>
          <p:nvPr/>
        </p:nvSpPr>
        <p:spPr>
          <a:xfrm>
            <a:off x="882650" y="3584801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Perspectives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F2FE5-C0DD-4EAD-962E-E3077E7A7FC1}"/>
              </a:ext>
            </a:extLst>
          </p:cNvPr>
          <p:cNvSpPr txBox="1"/>
          <p:nvPr/>
        </p:nvSpPr>
        <p:spPr>
          <a:xfrm>
            <a:off x="995362" y="3573801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Interests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DA9AF-F595-4974-B6CF-DCE96571922C}"/>
              </a:ext>
            </a:extLst>
          </p:cNvPr>
          <p:cNvSpPr txBox="1"/>
          <p:nvPr/>
        </p:nvSpPr>
        <p:spPr>
          <a:xfrm>
            <a:off x="995362" y="3584800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Abilities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F8423-F14E-4178-B299-68C64B8AC8D6}"/>
              </a:ext>
            </a:extLst>
          </p:cNvPr>
          <p:cNvSpPr txBox="1"/>
          <p:nvPr/>
        </p:nvSpPr>
        <p:spPr>
          <a:xfrm>
            <a:off x="973174" y="3584798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Knowledge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835679-CBE0-459B-8E1D-E032B28B179E}"/>
              </a:ext>
            </a:extLst>
          </p:cNvPr>
          <p:cNvSpPr txBox="1"/>
          <p:nvPr/>
        </p:nvSpPr>
        <p:spPr>
          <a:xfrm>
            <a:off x="950986" y="3612062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Personalities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BDAC4E-5DD7-40C7-8239-B86BCB685436}"/>
              </a:ext>
            </a:extLst>
          </p:cNvPr>
          <p:cNvSpPr txBox="1"/>
          <p:nvPr/>
        </p:nvSpPr>
        <p:spPr>
          <a:xfrm>
            <a:off x="962080" y="3581931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Uniqueness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13617A-CB3F-4BF5-ADF8-75071FD43BC0}"/>
              </a:ext>
            </a:extLst>
          </p:cNvPr>
          <p:cNvSpPr txBox="1"/>
          <p:nvPr/>
        </p:nvSpPr>
        <p:spPr>
          <a:xfrm>
            <a:off x="846216" y="3570931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Specialness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FFFF9-8E14-4A16-99AF-87D2558FB814}"/>
              </a:ext>
            </a:extLst>
          </p:cNvPr>
          <p:cNvSpPr txBox="1"/>
          <p:nvPr/>
        </p:nvSpPr>
        <p:spPr>
          <a:xfrm>
            <a:off x="917842" y="3595801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Individuality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8E35D-2A7E-49F0-BF40-97BDB51DB331}"/>
              </a:ext>
            </a:extLst>
          </p:cNvPr>
          <p:cNvSpPr txBox="1"/>
          <p:nvPr/>
        </p:nvSpPr>
        <p:spPr>
          <a:xfrm>
            <a:off x="968317" y="3557537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Passion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079000-35AD-476C-8EE6-3B0B7281B181}"/>
              </a:ext>
            </a:extLst>
          </p:cNvPr>
          <p:cNvSpPr txBox="1"/>
          <p:nvPr/>
        </p:nvSpPr>
        <p:spPr>
          <a:xfrm>
            <a:off x="968317" y="3546538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Diversity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499922-8841-4E4D-89AE-D3FF2AE299E1}"/>
              </a:ext>
            </a:extLst>
          </p:cNvPr>
          <p:cNvSpPr txBox="1"/>
          <p:nvPr/>
        </p:nvSpPr>
        <p:spPr>
          <a:xfrm>
            <a:off x="855605" y="3546537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Perspectives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3EEF3C-2C8A-4AF8-8A89-EFE4B2D0F172}"/>
              </a:ext>
            </a:extLst>
          </p:cNvPr>
          <p:cNvSpPr txBox="1"/>
          <p:nvPr/>
        </p:nvSpPr>
        <p:spPr>
          <a:xfrm>
            <a:off x="968317" y="3535537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Interests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998E78-7965-435F-87E8-6B199664C637}"/>
              </a:ext>
            </a:extLst>
          </p:cNvPr>
          <p:cNvSpPr txBox="1"/>
          <p:nvPr/>
        </p:nvSpPr>
        <p:spPr>
          <a:xfrm>
            <a:off x="968317" y="3546536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Abilities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9CD21A-FB6D-4A49-B397-F1A71461BFBB}"/>
              </a:ext>
            </a:extLst>
          </p:cNvPr>
          <p:cNvSpPr txBox="1"/>
          <p:nvPr/>
        </p:nvSpPr>
        <p:spPr>
          <a:xfrm>
            <a:off x="946129" y="3546534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Knowledge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A6FEA9-1A01-4742-8EA0-2E7C94DAD838}"/>
              </a:ext>
            </a:extLst>
          </p:cNvPr>
          <p:cNvSpPr txBox="1"/>
          <p:nvPr/>
        </p:nvSpPr>
        <p:spPr>
          <a:xfrm>
            <a:off x="923941" y="3573798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Personalities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6A6D25-64D7-4E90-B530-761D489FF6C7}"/>
              </a:ext>
            </a:extLst>
          </p:cNvPr>
          <p:cNvSpPr txBox="1"/>
          <p:nvPr/>
        </p:nvSpPr>
        <p:spPr>
          <a:xfrm>
            <a:off x="935035" y="3543667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Uniqueness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6E84D9-207D-4A77-9365-28F0BDEC161F}"/>
              </a:ext>
            </a:extLst>
          </p:cNvPr>
          <p:cNvSpPr txBox="1"/>
          <p:nvPr/>
        </p:nvSpPr>
        <p:spPr>
          <a:xfrm>
            <a:off x="819171" y="3532667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Specialness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8B45D-C465-47EC-8FC4-A2B63FF5D456}"/>
              </a:ext>
            </a:extLst>
          </p:cNvPr>
          <p:cNvSpPr txBox="1"/>
          <p:nvPr/>
        </p:nvSpPr>
        <p:spPr>
          <a:xfrm>
            <a:off x="890797" y="3557537"/>
            <a:ext cx="31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E2252"/>
                </a:solidFill>
                <a:latin typeface="Poppins Medium" pitchFamily="2" charset="77"/>
                <a:cs typeface="Poppins Medium" pitchFamily="2" charset="77"/>
              </a:rPr>
              <a:t>Individuality</a:t>
            </a:r>
          </a:p>
        </p:txBody>
      </p:sp>
    </p:spTree>
    <p:extLst>
      <p:ext uri="{BB962C8B-B14F-4D97-AF65-F5344CB8AC3E}">
        <p14:creationId xmlns:p14="http://schemas.microsoft.com/office/powerpoint/2010/main" val="30483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4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8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1FCD-2288-4ED0-B44A-94765A9D8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118" y="1430816"/>
            <a:ext cx="9144000" cy="39963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Misty Brown Fischer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MA, SHRM-SCP</a:t>
            </a:r>
            <a:br>
              <a:rPr lang="en-US" sz="32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</a:br>
            <a:r>
              <a:rPr lang="en-US" sz="32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Chief People Officer</a:t>
            </a:r>
            <a:br>
              <a:rPr lang="en-US" sz="32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</a:br>
            <a:br>
              <a:rPr lang="en-US" sz="32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</a:br>
            <a:r>
              <a:rPr lang="en-US" sz="2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https://www.linkedin.com/in/mistybrownfischer/</a:t>
            </a:r>
            <a:br>
              <a:rPr lang="en-US" sz="2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</a:br>
            <a:r>
              <a:rPr lang="en-US" sz="2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m.fischer@e-telequote.com</a:t>
            </a:r>
            <a:br>
              <a:rPr lang="en-US" sz="32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</a:br>
            <a:endParaRPr lang="en-US" sz="32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D81AE-26B0-D346-8B88-8D923734D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127F8E-AEC7-9544-866B-0BE6516E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1D207-70E7-4489-8766-ACCE5111E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992" y="1297173"/>
            <a:ext cx="10529898" cy="4254958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Diversity, Equity, </a:t>
            </a:r>
            <a:br>
              <a:rPr lang="en-US" sz="72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72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and Inclusion in </a:t>
            </a:r>
            <a:br>
              <a:rPr lang="en-US" sz="72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72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Online Learning </a:t>
            </a:r>
            <a:br>
              <a:rPr lang="en-US" sz="54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</a:br>
            <a:endParaRPr lang="en-US" sz="5400" b="1" dirty="0">
              <a:solidFill>
                <a:srgbClr val="263D8B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EA8E1-5034-454A-801D-FB4246892AFC}"/>
              </a:ext>
            </a:extLst>
          </p:cNvPr>
          <p:cNvSpPr txBox="1"/>
          <p:nvPr/>
        </p:nvSpPr>
        <p:spPr>
          <a:xfrm>
            <a:off x="5486488" y="518131"/>
            <a:ext cx="6210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u="none" strike="noStrike" dirty="0">
                <a:solidFill>
                  <a:srgbClr val="B64198"/>
                </a:solidFill>
                <a:effectLst/>
                <a:latin typeface="Poppins Medium" pitchFamily="2" charset="77"/>
                <a:cs typeface="Poppins Medium" pitchFamily="2" charset="77"/>
              </a:rPr>
              <a:t>Bethany J. Adams, MA, SHRM-SCP</a:t>
            </a:r>
            <a:endParaRPr lang="en-US" sz="2400" dirty="0"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00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8CE3E6-3087-C94D-8EC2-4A22151E7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9E6490-C92A-BA43-94A6-C042393FF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D63E62-5C29-3B4E-A190-613A17BFB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7A81F99F-6220-8745-919C-F317DCA9A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6C58AD2A-440A-F840-BACA-0A225986F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1D2EFFA1-B0A0-154D-AFDF-C52437595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DC8B8-9DB2-7644-8644-9C96E031F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5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2EABF2-BD0D-0043-AB31-E83597A14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F6AE9-2D26-6C45-B694-712C6600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21BF422-4007-E34C-84E7-95FDD4D24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88B6D-CA43-4741-B97B-96BE4B4F1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9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A47ADF9-8D04-1441-81AE-10BAD8A21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BAA34-8BD4-4947-9C1B-FB762FE0A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2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65C213-E435-334D-8042-2CF6AD09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D2B906-A59B-A345-BB52-3389B61A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170" y="449317"/>
            <a:ext cx="9300129" cy="5959366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Online learning provides an opportunity to reach more </a:t>
            </a:r>
            <a:r>
              <a:rPr lang="en-US" sz="5400" b="1" dirty="0">
                <a:solidFill>
                  <a:srgbClr val="4A90E2"/>
                </a:solidFill>
                <a:latin typeface="Poppins" pitchFamily="2" charset="77"/>
                <a:cs typeface="Poppins" pitchFamily="2" charset="77"/>
              </a:rPr>
              <a:t>diverse</a:t>
            </a:r>
            <a:r>
              <a:rPr lang="en-US" sz="54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 learners, but it means we must teach in more </a:t>
            </a:r>
            <a:r>
              <a:rPr lang="en-US" sz="5400" b="1" dirty="0">
                <a:solidFill>
                  <a:srgbClr val="4A90E2"/>
                </a:solidFill>
                <a:latin typeface="Poppins" pitchFamily="2" charset="77"/>
                <a:cs typeface="Poppins" pitchFamily="2" charset="77"/>
              </a:rPr>
              <a:t>equitable &amp; inclusive </a:t>
            </a:r>
            <a:r>
              <a:rPr lang="en-US" sz="54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ways.</a:t>
            </a:r>
            <a:br>
              <a:rPr lang="en-US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</a:br>
            <a:endParaRPr lang="en-US" b="1" dirty="0">
              <a:solidFill>
                <a:srgbClr val="263D8B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086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199D3B-A211-6E4E-80F2-9535F6B6A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61FCD-2288-4ED0-B44A-94765A9D8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1002"/>
            <a:ext cx="9144000" cy="1685166"/>
          </a:xfrm>
        </p:spPr>
        <p:txBody>
          <a:bodyPr>
            <a:normAutofit/>
          </a:bodyPr>
          <a:lstStyle/>
          <a:p>
            <a:r>
              <a:rPr lang="en-US" sz="9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Questions</a:t>
            </a:r>
            <a:endParaRPr lang="en-US" sz="32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5BE21-B043-214A-833B-FAEC832AE3DA}"/>
              </a:ext>
            </a:extLst>
          </p:cNvPr>
          <p:cNvSpPr txBox="1"/>
          <p:nvPr/>
        </p:nvSpPr>
        <p:spPr>
          <a:xfrm>
            <a:off x="5514623" y="375672"/>
            <a:ext cx="6210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u="none" strike="noStrike" dirty="0">
                <a:solidFill>
                  <a:schemeClr val="bg1"/>
                </a:solidFill>
                <a:effectLst/>
                <a:latin typeface="Poppins Medium" pitchFamily="2" charset="77"/>
                <a:cs typeface="Poppins Medium" pitchFamily="2" charset="77"/>
              </a:rPr>
              <a:t>Misty Brown Fischer, MA, SHRM-SCP</a:t>
            </a:r>
            <a:endParaRPr lang="en-US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979F9-6597-6F44-A0CC-04F1B1B86EC4}"/>
              </a:ext>
            </a:extLst>
          </p:cNvPr>
          <p:cNvSpPr txBox="1"/>
          <p:nvPr/>
        </p:nvSpPr>
        <p:spPr>
          <a:xfrm>
            <a:off x="5514623" y="745004"/>
            <a:ext cx="6210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Bethany J. Adams, MA, SHRM-SCP</a:t>
            </a:r>
          </a:p>
        </p:txBody>
      </p:sp>
    </p:spTree>
    <p:extLst>
      <p:ext uri="{BB962C8B-B14F-4D97-AF65-F5344CB8AC3E}">
        <p14:creationId xmlns:p14="http://schemas.microsoft.com/office/powerpoint/2010/main" val="387346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E08C12F-D657-D74C-84A1-D0A35DAFD5AF}"/>
              </a:ext>
            </a:extLst>
          </p:cNvPr>
          <p:cNvSpPr txBox="1"/>
          <p:nvPr/>
        </p:nvSpPr>
        <p:spPr>
          <a:xfrm>
            <a:off x="756357" y="831334"/>
            <a:ext cx="92230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Misty Brown Fischer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5C343-4D5B-3F49-A55C-C0B4250E655D}"/>
              </a:ext>
            </a:extLst>
          </p:cNvPr>
          <p:cNvSpPr txBox="1"/>
          <p:nvPr/>
        </p:nvSpPr>
        <p:spPr>
          <a:xfrm>
            <a:off x="3049172" y="324785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FA60E9B-B832-2A48-BC86-568379F6B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9931" r="55346" b="12410"/>
          <a:stretch/>
        </p:blipFill>
        <p:spPr>
          <a:xfrm>
            <a:off x="826695" y="1385332"/>
            <a:ext cx="383126" cy="426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2D001F-D7B4-4142-B486-8265648F1453}"/>
              </a:ext>
            </a:extLst>
          </p:cNvPr>
          <p:cNvSpPr txBox="1"/>
          <p:nvPr/>
        </p:nvSpPr>
        <p:spPr>
          <a:xfrm>
            <a:off x="1280159" y="1413971"/>
            <a:ext cx="6210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none" strike="noStrike" dirty="0">
                <a:solidFill>
                  <a:srgbClr val="B64198"/>
                </a:solidFill>
                <a:effectLst/>
                <a:latin typeface="Poppins Medium" pitchFamily="2" charset="77"/>
                <a:cs typeface="Poppins Medium" pitchFamily="2" charset="77"/>
              </a:rPr>
              <a:t>@MISTYBROWNFISCHER</a:t>
            </a:r>
            <a:endParaRPr lang="en-US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ECF4B-E74B-1B49-B73B-AFEF0CD5B7F6}"/>
              </a:ext>
            </a:extLst>
          </p:cNvPr>
          <p:cNvSpPr txBox="1"/>
          <p:nvPr/>
        </p:nvSpPr>
        <p:spPr>
          <a:xfrm>
            <a:off x="826695" y="2047522"/>
            <a:ext cx="56022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1E2252"/>
                </a:solidFill>
                <a:effectLst/>
                <a:latin typeface="Poppins" pitchFamily="2" charset="77"/>
                <a:cs typeface="Poppins" pitchFamily="2" charset="77"/>
              </a:rPr>
              <a:t>Misty has 20 years’ experience in employee engagement, culture development, corporate communications, advertising, PR and digital marketing. </a:t>
            </a:r>
          </a:p>
          <a:p>
            <a:r>
              <a:rPr lang="en-US" sz="2000" b="0" i="0" u="none" strike="noStrike" dirty="0">
                <a:solidFill>
                  <a:srgbClr val="1E2252"/>
                </a:solidFill>
                <a:effectLst/>
                <a:latin typeface="Poppins" pitchFamily="2" charset="77"/>
                <a:cs typeface="Poppins" pitchFamily="2" charset="77"/>
              </a:rPr>
              <a:t>Misty has held global executive roles in advertising, insurance, and higher education. Her efforts in corporate leadership and change management have resulted in award-winning cultures and workspaces, diverse employee populations and engaged communities.</a:t>
            </a:r>
            <a:endParaRPr lang="en-US" sz="2000" dirty="0">
              <a:solidFill>
                <a:srgbClr val="1E225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7" name="Picture 1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245CE9D-26C4-164F-B162-945C4ADE8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19" y="1108333"/>
            <a:ext cx="5293360" cy="3960144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AA71306-3980-1B41-A0DC-776AB0C10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5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FB40C8D-EE08-0D42-9CB7-0786B5B7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08C12F-D657-D74C-84A1-D0A35DAFD5AF}"/>
              </a:ext>
            </a:extLst>
          </p:cNvPr>
          <p:cNvSpPr txBox="1"/>
          <p:nvPr/>
        </p:nvSpPr>
        <p:spPr>
          <a:xfrm>
            <a:off x="1484489" y="3429000"/>
            <a:ext cx="9223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Access the 5-part DEI eBook</a:t>
            </a:r>
          </a:p>
          <a:p>
            <a:pPr algn="ctr"/>
            <a:r>
              <a:rPr lang="en-US" sz="32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Honorlock.com/</a:t>
            </a:r>
            <a:r>
              <a:rPr lang="en-US" sz="3200" dirty="0" err="1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dei</a:t>
            </a:r>
            <a:endParaRPr lang="en-US" sz="3200" dirty="0">
              <a:solidFill>
                <a:srgbClr val="4A90E2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3B3DD62C-6652-9B48-8143-E127C9B22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61" y="1270905"/>
            <a:ext cx="8681078" cy="17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E08C12F-D657-D74C-84A1-D0A35DAFD5AF}"/>
              </a:ext>
            </a:extLst>
          </p:cNvPr>
          <p:cNvSpPr txBox="1"/>
          <p:nvPr/>
        </p:nvSpPr>
        <p:spPr>
          <a:xfrm>
            <a:off x="756357" y="831334"/>
            <a:ext cx="92230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Bethany J. Adams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5C343-4D5B-3F49-A55C-C0B4250E655D}"/>
              </a:ext>
            </a:extLst>
          </p:cNvPr>
          <p:cNvSpPr txBox="1"/>
          <p:nvPr/>
        </p:nvSpPr>
        <p:spPr>
          <a:xfrm>
            <a:off x="3049172" y="324785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FA60E9B-B832-2A48-BC86-568379F6B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9931" r="55346" b="12410"/>
          <a:stretch/>
        </p:blipFill>
        <p:spPr>
          <a:xfrm>
            <a:off x="1234664" y="1385332"/>
            <a:ext cx="383126" cy="426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2D001F-D7B4-4142-B486-8265648F1453}"/>
              </a:ext>
            </a:extLst>
          </p:cNvPr>
          <p:cNvSpPr txBox="1"/>
          <p:nvPr/>
        </p:nvSpPr>
        <p:spPr>
          <a:xfrm>
            <a:off x="1688128" y="1413971"/>
            <a:ext cx="6210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none" strike="noStrike" dirty="0">
                <a:solidFill>
                  <a:srgbClr val="B64198"/>
                </a:solidFill>
                <a:effectLst/>
                <a:latin typeface="Poppins Medium" pitchFamily="2" charset="77"/>
                <a:cs typeface="Poppins Medium" pitchFamily="2" charset="77"/>
              </a:rPr>
              <a:t>@BETHANYJADAMS</a:t>
            </a:r>
            <a:endParaRPr lang="en-US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ECF4B-E74B-1B49-B73B-AFEF0CD5B7F6}"/>
              </a:ext>
            </a:extLst>
          </p:cNvPr>
          <p:cNvSpPr txBox="1"/>
          <p:nvPr/>
        </p:nvSpPr>
        <p:spPr>
          <a:xfrm>
            <a:off x="826695" y="2047522"/>
            <a:ext cx="38156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E2252"/>
                </a:solidFill>
                <a:latin typeface="Poppins" pitchFamily="2" charset="77"/>
                <a:cs typeface="Poppins" pitchFamily="2" charset="77"/>
              </a:rPr>
              <a:t>HR Educator with more than 15 years experience in training, development &amp; organization development. Hosts HR podcast - HR Tea, available on iTunes &amp; Google Podcasts.</a:t>
            </a: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65E7D49-BBFC-5C46-890C-8C495247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21" y="657078"/>
            <a:ext cx="4953000" cy="49530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69C4A32-415B-9A42-B973-FE12F1F55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9" t="16215" r="14962" b="8709"/>
          <a:stretch/>
        </p:blipFill>
        <p:spPr>
          <a:xfrm>
            <a:off x="791968" y="1397743"/>
            <a:ext cx="383126" cy="40178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F0370C4-7DC5-C141-B8BA-05A38A6B6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9" t="8165" r="7578" b="79216"/>
          <a:stretch/>
        </p:blipFill>
        <p:spPr>
          <a:xfrm>
            <a:off x="3846233" y="3617183"/>
            <a:ext cx="872196" cy="865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6A692E-DF5E-7647-B69C-ECFEC4751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19EDAD4-DF06-D24E-A6EA-1C99B0CD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DB9F66-C1ED-F345-8D1A-2EAB11C5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02D3A3C-951F-964D-B746-2039611933B7}"/>
              </a:ext>
            </a:extLst>
          </p:cNvPr>
          <p:cNvSpPr/>
          <p:nvPr/>
        </p:nvSpPr>
        <p:spPr>
          <a:xfrm>
            <a:off x="1024197" y="2620545"/>
            <a:ext cx="584200" cy="584200"/>
          </a:xfrm>
          <a:prstGeom prst="rect">
            <a:avLst/>
          </a:prstGeom>
          <a:solidFill>
            <a:srgbClr val="4A90E2"/>
          </a:solidFill>
          <a:ln w="57150">
            <a:solidFill>
              <a:srgbClr val="263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AC72CD-CDDB-9747-AA8C-D61DDD9ACF0B}"/>
              </a:ext>
            </a:extLst>
          </p:cNvPr>
          <p:cNvSpPr/>
          <p:nvPr/>
        </p:nvSpPr>
        <p:spPr>
          <a:xfrm>
            <a:off x="1024197" y="3519070"/>
            <a:ext cx="584200" cy="584200"/>
          </a:xfrm>
          <a:prstGeom prst="rect">
            <a:avLst/>
          </a:prstGeom>
          <a:solidFill>
            <a:srgbClr val="4A90E2"/>
          </a:solidFill>
          <a:ln w="57150">
            <a:solidFill>
              <a:srgbClr val="263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AD49BD-4E72-5F4B-BFD3-302D17878035}"/>
              </a:ext>
            </a:extLst>
          </p:cNvPr>
          <p:cNvSpPr/>
          <p:nvPr/>
        </p:nvSpPr>
        <p:spPr>
          <a:xfrm>
            <a:off x="1024197" y="4417595"/>
            <a:ext cx="584200" cy="584200"/>
          </a:xfrm>
          <a:prstGeom prst="rect">
            <a:avLst/>
          </a:prstGeom>
          <a:solidFill>
            <a:srgbClr val="4A90E2"/>
          </a:solidFill>
          <a:ln w="57150">
            <a:solidFill>
              <a:srgbClr val="263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4EC6488-96FB-BB48-A8EB-260D1FB83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6" y="2620545"/>
            <a:ext cx="1009842" cy="56803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35EDABA-9ACD-FD4C-872F-ABC4402E7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6" y="3519070"/>
            <a:ext cx="1009842" cy="56803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5931140-6334-8A4E-ACBF-F9D0DD71D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6" y="4433759"/>
            <a:ext cx="1009842" cy="5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9202A5-4ACC-4A48-A589-764DD4789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9F69611-34E1-49EF-B60F-AC8901B3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03" y="1497927"/>
            <a:ext cx="6744655" cy="37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1D207-70E7-4489-8766-ACCE5111E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52" y="1747305"/>
            <a:ext cx="5125348" cy="3612768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Diversity, Equity, and Inclusion</a:t>
            </a:r>
            <a:br>
              <a:rPr lang="en-US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</a:br>
            <a:endParaRPr lang="en-US" b="1" dirty="0">
              <a:solidFill>
                <a:srgbClr val="263D8B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EA8E1-5034-454A-801D-FB4246892AFC}"/>
              </a:ext>
            </a:extLst>
          </p:cNvPr>
          <p:cNvSpPr txBox="1"/>
          <p:nvPr/>
        </p:nvSpPr>
        <p:spPr>
          <a:xfrm>
            <a:off x="5486488" y="518131"/>
            <a:ext cx="6210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u="none" strike="noStrike" dirty="0">
                <a:solidFill>
                  <a:srgbClr val="B64198"/>
                </a:solidFill>
                <a:effectLst/>
                <a:latin typeface="Poppins Medium" pitchFamily="2" charset="77"/>
                <a:cs typeface="Poppins Medium" pitchFamily="2" charset="77"/>
              </a:rPr>
              <a:t>Misty Brown Fischer, MA, SHRM-SCP</a:t>
            </a:r>
            <a:endParaRPr lang="en-US" sz="2400" dirty="0"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22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1E45-EE61-4597-AF4F-41348FC70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71" y="2385109"/>
            <a:ext cx="10553658" cy="1103044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Ideas Can Come From</a:t>
            </a:r>
            <a:r>
              <a:rPr lang="en-US" b="1" dirty="0">
                <a:solidFill>
                  <a:srgbClr val="263D8B"/>
                </a:solidFill>
              </a:rPr>
              <a:t> __________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EBFF1E-07A9-4553-BBEC-CF029B29F160}"/>
              </a:ext>
            </a:extLst>
          </p:cNvPr>
          <p:cNvSpPr txBox="1"/>
          <p:nvPr/>
        </p:nvSpPr>
        <p:spPr>
          <a:xfrm>
            <a:off x="7378700" y="2551910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You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BF7571-E385-46F4-9A44-24D8E920C651}"/>
              </a:ext>
            </a:extLst>
          </p:cNvPr>
          <p:cNvSpPr txBox="1"/>
          <p:nvPr/>
        </p:nvSpPr>
        <p:spPr>
          <a:xfrm>
            <a:off x="7378700" y="2551909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CCE06C-9DC8-416F-B5C1-EC07A08A50B5}"/>
              </a:ext>
            </a:extLst>
          </p:cNvPr>
          <p:cNvSpPr txBox="1"/>
          <p:nvPr/>
        </p:nvSpPr>
        <p:spPr>
          <a:xfrm>
            <a:off x="7448550" y="2551908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Him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AA43D-C9FB-42DA-93F0-9487823B7BA5}"/>
              </a:ext>
            </a:extLst>
          </p:cNvPr>
          <p:cNvSpPr txBox="1"/>
          <p:nvPr/>
        </p:nvSpPr>
        <p:spPr>
          <a:xfrm>
            <a:off x="7518400" y="2551908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Her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E4E78-0D3E-4DB8-9BA2-C647EFC7505D}"/>
              </a:ext>
            </a:extLst>
          </p:cNvPr>
          <p:cNvSpPr txBox="1"/>
          <p:nvPr/>
        </p:nvSpPr>
        <p:spPr>
          <a:xfrm>
            <a:off x="7448550" y="2551906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Them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051D5-D5AD-4D86-A678-50F272EB4905}"/>
              </a:ext>
            </a:extLst>
          </p:cNvPr>
          <p:cNvSpPr txBox="1"/>
          <p:nvPr/>
        </p:nvSpPr>
        <p:spPr>
          <a:xfrm>
            <a:off x="7483475" y="2551904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E45E7A-88C3-4810-8D23-8D28DDB05BCC}"/>
              </a:ext>
            </a:extLst>
          </p:cNvPr>
          <p:cNvSpPr txBox="1"/>
          <p:nvPr/>
        </p:nvSpPr>
        <p:spPr>
          <a:xfrm>
            <a:off x="7500938" y="2551900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All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307FBC-96AC-43BA-9E62-5CA3A0C783E0}"/>
              </a:ext>
            </a:extLst>
          </p:cNvPr>
          <p:cNvSpPr txBox="1"/>
          <p:nvPr/>
        </p:nvSpPr>
        <p:spPr>
          <a:xfrm>
            <a:off x="7535862" y="2551899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Everyone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A5D3D8-E125-4153-B0DA-1C4FE8C0373F}"/>
              </a:ext>
            </a:extLst>
          </p:cNvPr>
          <p:cNvSpPr txBox="1"/>
          <p:nvPr/>
        </p:nvSpPr>
        <p:spPr>
          <a:xfrm>
            <a:off x="7378700" y="2551899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You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ECDDFD-5B5F-48CE-BAEE-F90521C38EC3}"/>
              </a:ext>
            </a:extLst>
          </p:cNvPr>
          <p:cNvSpPr txBox="1"/>
          <p:nvPr/>
        </p:nvSpPr>
        <p:spPr>
          <a:xfrm>
            <a:off x="7378700" y="2551898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EFCE76-E9F3-4A55-B7D0-E7FA2B24D4F8}"/>
              </a:ext>
            </a:extLst>
          </p:cNvPr>
          <p:cNvSpPr txBox="1"/>
          <p:nvPr/>
        </p:nvSpPr>
        <p:spPr>
          <a:xfrm>
            <a:off x="7518400" y="2551897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Her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AE4771-E177-4A72-857D-FD15155CF5AD}"/>
              </a:ext>
            </a:extLst>
          </p:cNvPr>
          <p:cNvSpPr txBox="1"/>
          <p:nvPr/>
        </p:nvSpPr>
        <p:spPr>
          <a:xfrm>
            <a:off x="7448550" y="2551897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Him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4A8A9B-BF5C-467E-8E55-69ECE743FDF5}"/>
              </a:ext>
            </a:extLst>
          </p:cNvPr>
          <p:cNvSpPr txBox="1"/>
          <p:nvPr/>
        </p:nvSpPr>
        <p:spPr>
          <a:xfrm>
            <a:off x="7448550" y="2551895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Them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BA9967-C4FB-424D-8581-EA9FDECB6DF8}"/>
              </a:ext>
            </a:extLst>
          </p:cNvPr>
          <p:cNvSpPr txBox="1"/>
          <p:nvPr/>
        </p:nvSpPr>
        <p:spPr>
          <a:xfrm>
            <a:off x="7483475" y="2551893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Us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B9743B-2017-4AF5-A7E6-359D35835CED}"/>
              </a:ext>
            </a:extLst>
          </p:cNvPr>
          <p:cNvSpPr txBox="1"/>
          <p:nvPr/>
        </p:nvSpPr>
        <p:spPr>
          <a:xfrm>
            <a:off x="7500938" y="2551889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All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75937C-A1CA-442B-8529-D92BDEC49387}"/>
              </a:ext>
            </a:extLst>
          </p:cNvPr>
          <p:cNvSpPr txBox="1"/>
          <p:nvPr/>
        </p:nvSpPr>
        <p:spPr>
          <a:xfrm>
            <a:off x="7535862" y="2551888"/>
            <a:ext cx="31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A90E2"/>
                </a:solidFill>
                <a:latin typeface="Poppins Medium" pitchFamily="2" charset="77"/>
                <a:cs typeface="Poppins Medium" pitchFamily="2" charset="77"/>
              </a:rPr>
              <a:t>Everyone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951799-9BF0-8246-AE9C-B737CC90B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4" grpId="1"/>
      <p:bldP spid="28" grpId="0"/>
      <p:bldP spid="28" grpId="1"/>
      <p:bldP spid="35" grpId="0"/>
      <p:bldP spid="35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9" grpId="0"/>
      <p:bldP spid="59" grpId="1"/>
      <p:bldP spid="60" grpId="0"/>
      <p:bldP spid="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67B39FA-FA6F-5B43-8D34-0230D7BE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341F4C-8F77-41B1-9B1F-9146C142C737}"/>
              </a:ext>
            </a:extLst>
          </p:cNvPr>
          <p:cNvSpPr txBox="1">
            <a:spLocks/>
          </p:cNvSpPr>
          <p:nvPr/>
        </p:nvSpPr>
        <p:spPr>
          <a:xfrm>
            <a:off x="4862917" y="1311713"/>
            <a:ext cx="6419829" cy="41837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400"/>
              </a:lnSpc>
            </a:pPr>
            <a:r>
              <a:rPr lang="en-US" sz="44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Obsessed </a:t>
            </a:r>
          </a:p>
          <a:p>
            <a:pPr algn="l">
              <a:lnSpc>
                <a:spcPts val="7400"/>
              </a:lnSpc>
            </a:pPr>
            <a:r>
              <a:rPr lang="en-US" sz="44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with </a:t>
            </a:r>
            <a:r>
              <a:rPr lang="en-US" sz="4800" b="1" dirty="0">
                <a:solidFill>
                  <a:srgbClr val="4A90E2"/>
                </a:solidFill>
                <a:effectLst>
                  <a:outerShdw blurRad="50800" dist="38100" dir="2700000" sx="101000" sy="101000" algn="tl" rotWithShape="0">
                    <a:prstClr val="black">
                      <a:alpha val="64000"/>
                    </a:prstClr>
                  </a:outerShdw>
                </a:effectLst>
                <a:latin typeface="Poppins" pitchFamily="2" charset="77"/>
                <a:cs typeface="Poppins" pitchFamily="2" charset="77"/>
              </a:rPr>
              <a:t>NOT</a:t>
            </a:r>
            <a:r>
              <a:rPr lang="en-US" sz="4800" b="1" dirty="0">
                <a:solidFill>
                  <a:srgbClr val="864C3A"/>
                </a:solidFill>
                <a:effectLst>
                  <a:outerShdw blurRad="50800" dist="38100" dir="2700000" sx="101000" sy="101000" algn="tl" rotWithShape="0">
                    <a:prstClr val="black">
                      <a:alpha val="64000"/>
                    </a:prst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</a:p>
          <a:p>
            <a:pPr algn="l">
              <a:lnSpc>
                <a:spcPts val="7400"/>
              </a:lnSpc>
            </a:pPr>
            <a:r>
              <a:rPr lang="en-US" sz="44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Just Checking </a:t>
            </a:r>
          </a:p>
          <a:p>
            <a:pPr algn="l">
              <a:lnSpc>
                <a:spcPts val="7400"/>
              </a:lnSpc>
            </a:pPr>
            <a:r>
              <a:rPr lang="en-US" sz="44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All the </a:t>
            </a:r>
          </a:p>
          <a:p>
            <a:pPr algn="l">
              <a:lnSpc>
                <a:spcPts val="7400"/>
              </a:lnSpc>
            </a:pPr>
            <a:r>
              <a:rPr lang="en-US" sz="44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Boxes</a:t>
            </a:r>
            <a:endParaRPr lang="en-US" sz="5400" b="1" dirty="0">
              <a:solidFill>
                <a:srgbClr val="263D8B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68224E-9102-B24F-B2B2-03CB3A4EA939}"/>
              </a:ext>
            </a:extLst>
          </p:cNvPr>
          <p:cNvSpPr/>
          <p:nvPr/>
        </p:nvSpPr>
        <p:spPr>
          <a:xfrm>
            <a:off x="4065896" y="1027695"/>
            <a:ext cx="584200" cy="584200"/>
          </a:xfrm>
          <a:prstGeom prst="rect">
            <a:avLst/>
          </a:prstGeom>
          <a:solidFill>
            <a:srgbClr val="4A90E2"/>
          </a:solidFill>
          <a:ln w="57150">
            <a:solidFill>
              <a:srgbClr val="4A9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670964C-8F62-D746-B6B9-21C3BCE11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75" y="1027695"/>
            <a:ext cx="1009842" cy="5680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A67003E-82B4-7446-9CE4-47837456CC6D}"/>
              </a:ext>
            </a:extLst>
          </p:cNvPr>
          <p:cNvSpPr/>
          <p:nvPr/>
        </p:nvSpPr>
        <p:spPr>
          <a:xfrm>
            <a:off x="4065896" y="1971928"/>
            <a:ext cx="584200" cy="584200"/>
          </a:xfrm>
          <a:prstGeom prst="rect">
            <a:avLst/>
          </a:prstGeom>
          <a:solidFill>
            <a:srgbClr val="4A90E2"/>
          </a:solidFill>
          <a:ln w="57150">
            <a:solidFill>
              <a:srgbClr val="4A9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848B0D2-9FDE-4746-A5EB-39E790633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75" y="1971928"/>
            <a:ext cx="1009842" cy="5680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1A3B5DD-B6AB-7740-9F63-1A9792A38F3A}"/>
              </a:ext>
            </a:extLst>
          </p:cNvPr>
          <p:cNvSpPr/>
          <p:nvPr/>
        </p:nvSpPr>
        <p:spPr>
          <a:xfrm>
            <a:off x="4065896" y="2945311"/>
            <a:ext cx="584200" cy="584200"/>
          </a:xfrm>
          <a:prstGeom prst="rect">
            <a:avLst/>
          </a:prstGeom>
          <a:solidFill>
            <a:srgbClr val="4A90E2"/>
          </a:solidFill>
          <a:ln w="57150">
            <a:solidFill>
              <a:srgbClr val="4A9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65B9FAB-9093-CB46-ABF5-BB7F3E8EA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75" y="2945311"/>
            <a:ext cx="1009842" cy="5680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AB7632A-9A6F-084E-90B5-FE105C7EF9AA}"/>
              </a:ext>
            </a:extLst>
          </p:cNvPr>
          <p:cNvSpPr/>
          <p:nvPr/>
        </p:nvSpPr>
        <p:spPr>
          <a:xfrm>
            <a:off x="4065896" y="3923033"/>
            <a:ext cx="584200" cy="584200"/>
          </a:xfrm>
          <a:prstGeom prst="rect">
            <a:avLst/>
          </a:prstGeom>
          <a:solidFill>
            <a:srgbClr val="4A90E2"/>
          </a:solidFill>
          <a:ln w="57150">
            <a:solidFill>
              <a:srgbClr val="4A9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1858B88E-5772-C04C-87EC-993CD64D0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75" y="3923033"/>
            <a:ext cx="1009842" cy="56803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249A973-9BC7-3E4B-B996-BACA8F91A405}"/>
              </a:ext>
            </a:extLst>
          </p:cNvPr>
          <p:cNvSpPr/>
          <p:nvPr/>
        </p:nvSpPr>
        <p:spPr>
          <a:xfrm>
            <a:off x="4065896" y="4837972"/>
            <a:ext cx="584200" cy="584200"/>
          </a:xfrm>
          <a:prstGeom prst="rect">
            <a:avLst/>
          </a:prstGeom>
          <a:solidFill>
            <a:srgbClr val="4A90E2"/>
          </a:solidFill>
          <a:ln w="57150">
            <a:solidFill>
              <a:srgbClr val="4A9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FA37B69D-1DEC-5D46-9161-F10DCFF1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75" y="4837972"/>
            <a:ext cx="1009842" cy="5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7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6F9E8F09-DE40-489E-84D1-6AC5F4AA6E6E}"/>
              </a:ext>
            </a:extLst>
          </p:cNvPr>
          <p:cNvSpPr/>
          <p:nvPr/>
        </p:nvSpPr>
        <p:spPr>
          <a:xfrm>
            <a:off x="3254859" y="668386"/>
            <a:ext cx="5193948" cy="5193948"/>
          </a:xfrm>
          <a:prstGeom prst="ellipse">
            <a:avLst/>
          </a:prstGeom>
          <a:noFill/>
          <a:ln w="19050">
            <a:solidFill>
              <a:srgbClr val="B64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8" name="Oval 58">
            <a:extLst>
              <a:ext uri="{FF2B5EF4-FFF2-40B4-BE49-F238E27FC236}">
                <a16:creationId xmlns:a16="http://schemas.microsoft.com/office/drawing/2014/main" id="{62B5592B-20CE-4CD0-883E-111F80E1345E}"/>
              </a:ext>
            </a:extLst>
          </p:cNvPr>
          <p:cNvSpPr/>
          <p:nvPr/>
        </p:nvSpPr>
        <p:spPr>
          <a:xfrm>
            <a:off x="2950736" y="1698466"/>
            <a:ext cx="1851363" cy="1851363"/>
          </a:xfrm>
          <a:prstGeom prst="ellipse">
            <a:avLst/>
          </a:prstGeom>
          <a:solidFill>
            <a:srgbClr val="4A90E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D304EA8-32F5-40B1-AC45-1FD12A4F3E19}"/>
              </a:ext>
            </a:extLst>
          </p:cNvPr>
          <p:cNvSpPr txBox="1">
            <a:spLocks/>
          </p:cNvSpPr>
          <p:nvPr/>
        </p:nvSpPr>
        <p:spPr>
          <a:xfrm rot="17407155">
            <a:off x="2883140" y="2176005"/>
            <a:ext cx="1774944" cy="88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COGNIZANCE</a:t>
            </a:r>
          </a:p>
        </p:txBody>
      </p:sp>
      <p:sp>
        <p:nvSpPr>
          <p:cNvPr id="31" name="Oval 59">
            <a:extLst>
              <a:ext uri="{FF2B5EF4-FFF2-40B4-BE49-F238E27FC236}">
                <a16:creationId xmlns:a16="http://schemas.microsoft.com/office/drawing/2014/main" id="{1D6559C7-5FF7-4ABC-8F4A-E548B2ABA1CC}"/>
              </a:ext>
            </a:extLst>
          </p:cNvPr>
          <p:cNvSpPr/>
          <p:nvPr/>
        </p:nvSpPr>
        <p:spPr>
          <a:xfrm>
            <a:off x="3297708" y="3738147"/>
            <a:ext cx="1851363" cy="1851363"/>
          </a:xfrm>
          <a:prstGeom prst="ellipse">
            <a:avLst/>
          </a:prstGeom>
          <a:solidFill>
            <a:srgbClr val="4A90E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CE38EF3-381D-47F0-A316-940FC9248BEE}"/>
              </a:ext>
            </a:extLst>
          </p:cNvPr>
          <p:cNvSpPr txBox="1">
            <a:spLocks/>
          </p:cNvSpPr>
          <p:nvPr/>
        </p:nvSpPr>
        <p:spPr>
          <a:xfrm rot="13456026">
            <a:off x="3338053" y="4277821"/>
            <a:ext cx="1560735" cy="88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COURAGE</a:t>
            </a:r>
          </a:p>
        </p:txBody>
      </p:sp>
      <p:sp>
        <p:nvSpPr>
          <p:cNvPr id="27" name="Oval 56">
            <a:extLst>
              <a:ext uri="{FF2B5EF4-FFF2-40B4-BE49-F238E27FC236}">
                <a16:creationId xmlns:a16="http://schemas.microsoft.com/office/drawing/2014/main" id="{1C7C6A38-A314-4124-89DE-4605CD4F4EA6}"/>
              </a:ext>
            </a:extLst>
          </p:cNvPr>
          <p:cNvSpPr/>
          <p:nvPr/>
        </p:nvSpPr>
        <p:spPr>
          <a:xfrm>
            <a:off x="5236894" y="4303637"/>
            <a:ext cx="1851363" cy="1851363"/>
          </a:xfrm>
          <a:prstGeom prst="ellipse">
            <a:avLst/>
          </a:prstGeom>
          <a:solidFill>
            <a:srgbClr val="4A90E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DF09271-EEF1-47FA-AB79-1C9B9C3E0CEA}"/>
              </a:ext>
            </a:extLst>
          </p:cNvPr>
          <p:cNvSpPr txBox="1">
            <a:spLocks/>
          </p:cNvSpPr>
          <p:nvPr/>
        </p:nvSpPr>
        <p:spPr>
          <a:xfrm rot="10170193">
            <a:off x="5306356" y="4918910"/>
            <a:ext cx="1813037" cy="88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COMMITMENT</a:t>
            </a:r>
          </a:p>
        </p:txBody>
      </p:sp>
      <p:sp>
        <p:nvSpPr>
          <p:cNvPr id="26" name="Oval 55">
            <a:extLst>
              <a:ext uri="{FF2B5EF4-FFF2-40B4-BE49-F238E27FC236}">
                <a16:creationId xmlns:a16="http://schemas.microsoft.com/office/drawing/2014/main" id="{183D2AED-B2E1-4FDF-A954-47E9F2D5C3C4}"/>
              </a:ext>
            </a:extLst>
          </p:cNvPr>
          <p:cNvSpPr/>
          <p:nvPr/>
        </p:nvSpPr>
        <p:spPr>
          <a:xfrm>
            <a:off x="6852511" y="3006598"/>
            <a:ext cx="1851363" cy="1851363"/>
          </a:xfrm>
          <a:prstGeom prst="ellipse">
            <a:avLst/>
          </a:prstGeom>
          <a:solidFill>
            <a:srgbClr val="4A90E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3D0D717-9C3C-4449-8B79-5974AD69EAAF}"/>
              </a:ext>
            </a:extLst>
          </p:cNvPr>
          <p:cNvSpPr txBox="1">
            <a:spLocks/>
          </p:cNvSpPr>
          <p:nvPr/>
        </p:nvSpPr>
        <p:spPr>
          <a:xfrm rot="6513770">
            <a:off x="6871674" y="3507106"/>
            <a:ext cx="1813037" cy="88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COLLABORATION</a:t>
            </a:r>
            <a:endParaRPr lang="en-US" sz="16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0" name="Oval 56">
            <a:extLst>
              <a:ext uri="{FF2B5EF4-FFF2-40B4-BE49-F238E27FC236}">
                <a16:creationId xmlns:a16="http://schemas.microsoft.com/office/drawing/2014/main" id="{96531ADA-986B-428B-84A7-091EB92267E5}"/>
              </a:ext>
            </a:extLst>
          </p:cNvPr>
          <p:cNvSpPr/>
          <p:nvPr/>
        </p:nvSpPr>
        <p:spPr>
          <a:xfrm>
            <a:off x="6454880" y="1024056"/>
            <a:ext cx="1851363" cy="1851363"/>
          </a:xfrm>
          <a:prstGeom prst="ellipse">
            <a:avLst/>
          </a:prstGeom>
          <a:solidFill>
            <a:srgbClr val="4A90E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B4BFC89-95C2-469A-A733-7FF26115A4B3}"/>
              </a:ext>
            </a:extLst>
          </p:cNvPr>
          <p:cNvSpPr txBox="1">
            <a:spLocks/>
          </p:cNvSpPr>
          <p:nvPr/>
        </p:nvSpPr>
        <p:spPr>
          <a:xfrm rot="2767595">
            <a:off x="6517330" y="1482012"/>
            <a:ext cx="1813037" cy="88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CULTURAL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INTELLIGENCE</a:t>
            </a:r>
          </a:p>
        </p:txBody>
      </p:sp>
      <p:sp>
        <p:nvSpPr>
          <p:cNvPr id="29" name="Oval 59">
            <a:extLst>
              <a:ext uri="{FF2B5EF4-FFF2-40B4-BE49-F238E27FC236}">
                <a16:creationId xmlns:a16="http://schemas.microsoft.com/office/drawing/2014/main" id="{BADB7968-8DB6-46B8-BFD1-E025BD2D34B2}"/>
              </a:ext>
            </a:extLst>
          </p:cNvPr>
          <p:cNvSpPr/>
          <p:nvPr/>
        </p:nvSpPr>
        <p:spPr>
          <a:xfrm>
            <a:off x="4528381" y="392128"/>
            <a:ext cx="1851363" cy="1851363"/>
          </a:xfrm>
          <a:prstGeom prst="ellipse">
            <a:avLst/>
          </a:prstGeom>
          <a:solidFill>
            <a:srgbClr val="4A90E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2CB5546-7B06-4DF9-B841-C53C6B7A0E4E}"/>
              </a:ext>
            </a:extLst>
          </p:cNvPr>
          <p:cNvSpPr txBox="1">
            <a:spLocks/>
          </p:cNvSpPr>
          <p:nvPr/>
        </p:nvSpPr>
        <p:spPr>
          <a:xfrm rot="21074031">
            <a:off x="4506933" y="823677"/>
            <a:ext cx="1813037" cy="88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CURIOSITY </a:t>
            </a:r>
          </a:p>
        </p:txBody>
      </p:sp>
      <p:sp>
        <p:nvSpPr>
          <p:cNvPr id="32" name="Oval 61">
            <a:extLst>
              <a:ext uri="{FF2B5EF4-FFF2-40B4-BE49-F238E27FC236}">
                <a16:creationId xmlns:a16="http://schemas.microsoft.com/office/drawing/2014/main" id="{F0B1DD5E-BA59-4AC3-A756-E5F095C8E9B1}"/>
              </a:ext>
            </a:extLst>
          </p:cNvPr>
          <p:cNvSpPr/>
          <p:nvPr/>
        </p:nvSpPr>
        <p:spPr>
          <a:xfrm>
            <a:off x="4242306" y="1845912"/>
            <a:ext cx="2968160" cy="2968160"/>
          </a:xfrm>
          <a:prstGeom prst="ellipse">
            <a:avLst/>
          </a:prstGeom>
          <a:solidFill>
            <a:srgbClr val="1E2252"/>
          </a:solidFill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E6F5362-EBFC-4CDD-B66B-BF9349549AA7}"/>
              </a:ext>
            </a:extLst>
          </p:cNvPr>
          <p:cNvSpPr txBox="1">
            <a:spLocks/>
          </p:cNvSpPr>
          <p:nvPr/>
        </p:nvSpPr>
        <p:spPr>
          <a:xfrm>
            <a:off x="2529171" y="2194170"/>
            <a:ext cx="6419829" cy="2469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Inclusive 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Leadership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Traits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6E0F3B3-E3FE-5647-9EFB-609A8E86F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mmal, cat, looking, black&#10;&#10;Description automatically generated">
            <a:extLst>
              <a:ext uri="{FF2B5EF4-FFF2-40B4-BE49-F238E27FC236}">
                <a16:creationId xmlns:a16="http://schemas.microsoft.com/office/drawing/2014/main" id="{88F34E9C-9BA9-4314-9D15-BCBC14592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72" y="-239151"/>
            <a:ext cx="8068056" cy="4529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51042C-957C-4A39-A5A0-7450CB732FD1}"/>
              </a:ext>
            </a:extLst>
          </p:cNvPr>
          <p:cNvSpPr txBox="1">
            <a:spLocks/>
          </p:cNvSpPr>
          <p:nvPr/>
        </p:nvSpPr>
        <p:spPr>
          <a:xfrm>
            <a:off x="908071" y="3603527"/>
            <a:ext cx="10553658" cy="28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>
                <a:solidFill>
                  <a:srgbClr val="263D8B"/>
                </a:solidFill>
                <a:latin typeface="Poppins" pitchFamily="2" charset="77"/>
                <a:cs typeface="Poppins" pitchFamily="2" charset="77"/>
              </a:rPr>
              <a:t>BE MODEST. A LOT WAS ACCOMPLISHED BEFORE YOU WERE BORN. </a:t>
            </a:r>
          </a:p>
          <a:p>
            <a:pPr algn="ctr"/>
            <a:r>
              <a:rPr lang="en-US" sz="3300" dirty="0">
                <a:solidFill>
                  <a:srgbClr val="B64198"/>
                </a:solidFill>
                <a:latin typeface="Poppins Medium" pitchFamily="2" charset="77"/>
                <a:cs typeface="Poppins Medium" pitchFamily="2" charset="77"/>
              </a:rPr>
              <a:t>H. JACKSON BROWN JR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9B0346-766E-C54C-8B1D-F7645BE69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A8CAC3720694FB7281A4ED5D431F0" ma:contentTypeVersion="13" ma:contentTypeDescription="Create a new document." ma:contentTypeScope="" ma:versionID="5e59935f0795af5d0b486ab5ee140891">
  <xsd:schema xmlns:xsd="http://www.w3.org/2001/XMLSchema" xmlns:xs="http://www.w3.org/2001/XMLSchema" xmlns:p="http://schemas.microsoft.com/office/2006/metadata/properties" xmlns:ns2="962d5109-001b-4f28-b72d-977523f6176d" xmlns:ns3="13167b6f-cf5d-4550-ab2b-cecaaa96cf68" targetNamespace="http://schemas.microsoft.com/office/2006/metadata/properties" ma:root="true" ma:fieldsID="929f29247798d640af171f01842a10ee" ns2:_="" ns3:_="">
    <xsd:import namespace="962d5109-001b-4f28-b72d-977523f6176d"/>
    <xsd:import namespace="13167b6f-cf5d-4550-ab2b-cecaaa96c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d5109-001b-4f28-b72d-977523f61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67b6f-cf5d-4550-ab2b-cecaaa96cf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1EC18D-809C-4B29-A473-E3BE9F1F4015}"/>
</file>

<file path=customXml/itemProps2.xml><?xml version="1.0" encoding="utf-8"?>
<ds:datastoreItem xmlns:ds="http://schemas.openxmlformats.org/officeDocument/2006/customXml" ds:itemID="{91EED190-3233-4024-A36B-011D9BC210CA}"/>
</file>

<file path=customXml/itemProps3.xml><?xml version="1.0" encoding="utf-8"?>
<ds:datastoreItem xmlns:ds="http://schemas.openxmlformats.org/officeDocument/2006/customXml" ds:itemID="{C4295405-1AC3-40ED-8570-B896634676E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318</Words>
  <Application>Microsoft Office PowerPoint</Application>
  <PresentationFormat>Widescreen</PresentationFormat>
  <Paragraphs>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Poppins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Diversity, Equity, and Inclusion </vt:lpstr>
      <vt:lpstr>Ideas Can Come From __________ .</vt:lpstr>
      <vt:lpstr>PowerPoint Presentation</vt:lpstr>
      <vt:lpstr>PowerPoint Presentation</vt:lpstr>
      <vt:lpstr>PowerPoint Presentation</vt:lpstr>
      <vt:lpstr>PowerPoint Presentation</vt:lpstr>
      <vt:lpstr>Misty Brown Fischer MA, SHRM-SCP Chief People Officer  https://www.linkedin.com/in/mistybrownfischer/ m.fischer@e-telequote.com </vt:lpstr>
      <vt:lpstr>Diversity, Equity,  and Inclusion in  Online Learning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learning provides an opportunity to reach more diverse learners, but it means we must teach in more equitable &amp; inclusive ways. 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Can Come From….</dc:title>
  <dc:creator>Stephanie Langgle</dc:creator>
  <cp:lastModifiedBy>Jessica Chen</cp:lastModifiedBy>
  <cp:revision>17</cp:revision>
  <dcterms:created xsi:type="dcterms:W3CDTF">2022-02-09T17:59:41Z</dcterms:created>
  <dcterms:modified xsi:type="dcterms:W3CDTF">2022-02-10T23:55:57Z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0x010100697A8CAC3720694FB7281A4ED5D431F0</vt:lpwstr>
  </property>
</Properties>
</file>