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80" r:id="rId9"/>
    <p:sldId id="291" r:id="rId10"/>
    <p:sldId id="297" r:id="rId11"/>
    <p:sldId id="281" r:id="rId12"/>
    <p:sldId id="282" r:id="rId13"/>
    <p:sldId id="283" r:id="rId14"/>
    <p:sldId id="284" r:id="rId15"/>
    <p:sldId id="285" r:id="rId16"/>
    <p:sldId id="292" r:id="rId17"/>
    <p:sldId id="286" r:id="rId18"/>
    <p:sldId id="294" r:id="rId19"/>
    <p:sldId id="293" r:id="rId20"/>
    <p:sldId id="287" r:id="rId21"/>
    <p:sldId id="295" r:id="rId22"/>
    <p:sldId id="289" r:id="rId23"/>
    <p:sldId id="296" r:id="rId24"/>
    <p:sldId id="288" r:id="rId25"/>
    <p:sldId id="290" r:id="rId26"/>
    <p:sldId id="27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5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7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10/8/2019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10/8/2019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risoner%27s_Dilemma_icon_(with_words).svg" TargetMode="External"/><Relationship Id="rId2" Type="http://schemas.openxmlformats.org/officeDocument/2006/relationships/hyperlink" Target="https://commons.wikimedia.org/wiki/User:CXJJens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fain@insidehighered.com" TargetMode="External"/><Relationship Id="rId2" Type="http://schemas.openxmlformats.org/officeDocument/2006/relationships/hyperlink" Target="mailto:rick.seltzer@insidehighered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Cut Too Deep? Tuition Discounting at a Crossroads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Thursday, October 8, 2019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  <a:p>
            <a:pPr eaLnBrk="1" hangingPunct="1"/>
            <a:endParaRPr lang="en-US" altLang="en-US" dirty="0"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Everybody Discounts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5729910"/>
            <a:ext cx="7886700" cy="57564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Source: Wikimedia Commons/Christopher X Jon Jensen (</a:t>
            </a:r>
            <a:r>
              <a:rPr lang="en-US" sz="1200" dirty="0" err="1">
                <a:hlinkClick r:id="rId2" tooltip="User:CXJJensen"/>
              </a:rPr>
              <a:t>CXJJensen</a:t>
            </a:r>
            <a:r>
              <a:rPr lang="en-US" sz="1200" dirty="0"/>
              <a:t>) &amp; Greg </a:t>
            </a:r>
            <a:r>
              <a:rPr lang="en-US" sz="1200" dirty="0" err="1"/>
              <a:t>Riestenberg</a:t>
            </a:r>
            <a:r>
              <a:rPr lang="en-US" sz="1200" dirty="0"/>
              <a:t> (</a:t>
            </a:r>
            <a:r>
              <a:rPr lang="en-US" sz="1200" dirty="0">
                <a:hlinkClick r:id="rId3"/>
              </a:rPr>
              <a:t>https://commons.wikimedia.org/wiki/File:Prisoner%27s_Dilemma_icon_(with_words).svg</a:t>
            </a:r>
            <a:r>
              <a:rPr lang="en-US" sz="1200" dirty="0"/>
              <a:t>)</a:t>
            </a:r>
          </a:p>
        </p:txBody>
      </p:sp>
      <p:pic>
        <p:nvPicPr>
          <p:cNvPr id="13314" name="Picture 2" descr="File:Prisoner's Dilemma icon (with words)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1958010"/>
            <a:ext cx="28670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034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Funded Aid:</a:t>
            </a:r>
            <a:r>
              <a:rPr lang="en-US" dirty="0"/>
              <a:t> Financial aid awarded from a pot of money like an endowment. It results in net tuition revenue.</a:t>
            </a:r>
          </a:p>
          <a:p>
            <a:r>
              <a:rPr lang="en-US" b="1" u="sng" dirty="0"/>
              <a:t>Unfunded Aid:</a:t>
            </a:r>
            <a:r>
              <a:rPr lang="en-US" dirty="0"/>
              <a:t> Financial aid that cuts students’ sticker price without the backing of a pot of money. It marks down sticker prices but doesn’t add net tuition revenue.</a:t>
            </a:r>
          </a:p>
        </p:txBody>
      </p:sp>
    </p:spTree>
    <p:extLst>
      <p:ext uri="{BB962C8B-B14F-4D97-AF65-F5344CB8AC3E}">
        <p14:creationId xmlns:p14="http://schemas.microsoft.com/office/powerpoint/2010/main" val="57285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Discounts?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41115"/>
            <a:ext cx="7886700" cy="37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650" y="2066925"/>
            <a:ext cx="7696200" cy="962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Percentage of Undergraduates Who Received Institutional Aid, by Control and Level of Institution</a:t>
            </a:r>
          </a:p>
        </p:txBody>
      </p:sp>
    </p:spTree>
    <p:extLst>
      <p:ext uri="{BB962C8B-B14F-4D97-AF65-F5344CB8AC3E}">
        <p14:creationId xmlns:p14="http://schemas.microsoft.com/office/powerpoint/2010/main" val="1130300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Nonprofit Discount Rates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82" y="1957388"/>
            <a:ext cx="737243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950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Freshman Discount Rates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1" y="1957388"/>
            <a:ext cx="753023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444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All Undergraduates’ Discount Rates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76629"/>
            <a:ext cx="7886700" cy="404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43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Tuition Revenue Struggles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96" y="1957388"/>
            <a:ext cx="686820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133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Mean?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19" y="1957388"/>
            <a:ext cx="5188362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86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Shows at Weaker Colleges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4" y="1957388"/>
            <a:ext cx="6952591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163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Colleges Discount, Too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RNL on public four-year institutions:</a:t>
            </a:r>
          </a:p>
          <a:p>
            <a:pPr lvl="1"/>
            <a:r>
              <a:rPr lang="en-US" dirty="0"/>
              <a:t>First-year students’ average discount rate rose 0.8 percentage points to 16.7 percent in 2018.</a:t>
            </a:r>
          </a:p>
          <a:p>
            <a:pPr lvl="1"/>
            <a:r>
              <a:rPr lang="en-US" dirty="0"/>
              <a:t>Nonresident first-year students received higher discounts than resident students, 23.8 percent versus 14.5 percent.</a:t>
            </a:r>
          </a:p>
          <a:p>
            <a:pPr lvl="1"/>
            <a:r>
              <a:rPr lang="en-US" dirty="0"/>
              <a:t>Average net tuition and fee revenue for freshmen:</a:t>
            </a:r>
          </a:p>
          <a:p>
            <a:pPr lvl="2"/>
            <a:r>
              <a:rPr lang="en-US" dirty="0"/>
              <a:t>Resident: $7,001</a:t>
            </a:r>
          </a:p>
          <a:p>
            <a:pPr lvl="2"/>
            <a:r>
              <a:rPr lang="en-US" dirty="0"/>
              <a:t>Nonresident: $13,115</a:t>
            </a:r>
          </a:p>
        </p:txBody>
      </p:sp>
    </p:spTree>
    <p:extLst>
      <p:ext uri="{BB962C8B-B14F-4D97-AF65-F5344CB8AC3E}">
        <p14:creationId xmlns:p14="http://schemas.microsoft.com/office/powerpoint/2010/main" val="149063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Rick Seltzer, projects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rick.seltzer@insidehighered.com</a:t>
            </a:r>
            <a:endParaRPr lang="en-US" dirty="0"/>
          </a:p>
          <a:p>
            <a:r>
              <a:rPr lang="en-US" dirty="0"/>
              <a:t>Paul Fain, news editor, </a:t>
            </a:r>
            <a:r>
              <a:rPr lang="en-US" i="1" dirty="0"/>
              <a:t>Inside Higher Ed, </a:t>
            </a:r>
            <a:r>
              <a:rPr lang="en-US" dirty="0">
                <a:hlinkClick r:id="rId3"/>
              </a:rPr>
              <a:t>paul.fain@insidehighered.com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Future?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09" y="1957388"/>
            <a:ext cx="6411981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308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perception</a:t>
            </a:r>
          </a:p>
          <a:p>
            <a:r>
              <a:rPr lang="en-US" dirty="0"/>
              <a:t>Access and equity</a:t>
            </a:r>
          </a:p>
          <a:p>
            <a:r>
              <a:rPr lang="en-US" dirty="0"/>
              <a:t>Death spiral?</a:t>
            </a:r>
          </a:p>
        </p:txBody>
      </p:sp>
    </p:spTree>
    <p:extLst>
      <p:ext uri="{BB962C8B-B14F-4D97-AF65-F5344CB8AC3E}">
        <p14:creationId xmlns:p14="http://schemas.microsoft.com/office/powerpoint/2010/main" val="3014653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Breaking Point?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3196260"/>
            <a:ext cx="7886700" cy="18519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“It’s a problem with the demand. There are just not that many people who are prepared to pay that net price for what you’re offering.”</a:t>
            </a:r>
          </a:p>
          <a:p>
            <a:pPr marL="0" indent="0">
              <a:buNone/>
            </a:pPr>
            <a:r>
              <a:rPr lang="en-US" sz="1800" dirty="0"/>
              <a:t>					-Alex Bloom, consultant, EAB</a:t>
            </a:r>
          </a:p>
        </p:txBody>
      </p:sp>
    </p:spTree>
    <p:extLst>
      <p:ext uri="{BB962C8B-B14F-4D97-AF65-F5344CB8AC3E}">
        <p14:creationId xmlns:p14="http://schemas.microsoft.com/office/powerpoint/2010/main" val="246012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a Fix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Tuition resets</a:t>
            </a:r>
          </a:p>
          <a:p>
            <a:r>
              <a:rPr lang="en-US" dirty="0"/>
              <a:t>Fixed net prices</a:t>
            </a:r>
          </a:p>
          <a:p>
            <a:r>
              <a:rPr lang="en-US" dirty="0"/>
              <a:t>Net price auctions</a:t>
            </a:r>
          </a:p>
          <a:p>
            <a:r>
              <a:rPr lang="en-US" dirty="0"/>
              <a:t>More competition</a:t>
            </a:r>
          </a:p>
        </p:txBody>
      </p:sp>
      <p:pic>
        <p:nvPicPr>
          <p:cNvPr id="14338" name="Picture 2" descr="C:\Users\rick.seltzer\AppData\Local\Microsoft\Windows\Temporary Internet Files\Content.IE5\MGB4Z0BD\Tools_clipar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15930"/>
            <a:ext cx="2562225" cy="25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60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Charting a Course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context</a:t>
            </a:r>
          </a:p>
          <a:p>
            <a:r>
              <a:rPr lang="en-US" dirty="0"/>
              <a:t>Be smart setting prices</a:t>
            </a:r>
          </a:p>
          <a:p>
            <a:r>
              <a:rPr lang="en-US" dirty="0"/>
              <a:t>Think strategically</a:t>
            </a:r>
          </a:p>
          <a:p>
            <a:r>
              <a:rPr lang="en-US" dirty="0"/>
              <a:t>Consider different ideas</a:t>
            </a:r>
          </a:p>
          <a:p>
            <a:r>
              <a:rPr lang="en-US" dirty="0"/>
              <a:t>Build academic offerings</a:t>
            </a:r>
          </a:p>
          <a:p>
            <a:r>
              <a:rPr lang="en-US" dirty="0"/>
              <a:t>Manage costs</a:t>
            </a:r>
          </a:p>
          <a:p>
            <a:r>
              <a:rPr lang="en-US" dirty="0"/>
              <a:t>Remember the students</a:t>
            </a:r>
          </a:p>
          <a:p>
            <a:r>
              <a:rPr lang="en-US" dirty="0"/>
              <a:t>Trade-offs always exist</a:t>
            </a:r>
          </a:p>
        </p:txBody>
      </p:sp>
    </p:spTree>
    <p:extLst>
      <p:ext uri="{BB962C8B-B14F-4D97-AF65-F5344CB8AC3E}">
        <p14:creationId xmlns:p14="http://schemas.microsoft.com/office/powerpoint/2010/main" val="255204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Mature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348660"/>
            <a:ext cx="7886700" cy="9471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“These are the margins of retail groceries.”</a:t>
            </a:r>
          </a:p>
          <a:p>
            <a:pPr marL="0" indent="0">
              <a:buNone/>
            </a:pPr>
            <a:r>
              <a:rPr lang="en-US" sz="1800" dirty="0"/>
              <a:t>				-Bill Hall, Applied Policy Research Inc.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77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Thanks …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8A2F999-3FC6-4F11-9490-E994A9C60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9939" y="2758291"/>
            <a:ext cx="9144000" cy="283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97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the Tuition Discount 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775" y="2929560"/>
            <a:ext cx="6400800" cy="11947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Financial Aid Dollars Awarded       </a:t>
            </a:r>
          </a:p>
          <a:p>
            <a:pPr marL="0" indent="0">
              <a:buNone/>
            </a:pPr>
            <a:r>
              <a:rPr lang="en-US" dirty="0"/>
              <a:t>(Number of Students) x (Sticker Price)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33500" y="3390900"/>
            <a:ext cx="6010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17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Freshman Tuition Discount Rate?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04874" y="2929560"/>
            <a:ext cx="7562851" cy="119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b="0" i="0" kern="1200">
                <a:solidFill>
                  <a:schemeClr val="tx1"/>
                </a:solidFill>
                <a:latin typeface="Roboto Regular"/>
                <a:ea typeface="Roboto Medium" charset="0"/>
                <a:cs typeface="Roboto Regular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Roboto Regular"/>
                <a:ea typeface="Roboto Medium" charset="0"/>
                <a:cs typeface="Roboto Regular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Roboto Regular"/>
                <a:ea typeface="Roboto Medium" charset="0"/>
                <a:cs typeface="Roboto Regular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Roboto Regular"/>
                <a:ea typeface="Roboto Medium" charset="0"/>
                <a:cs typeface="Roboto Regular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Roboto Regular"/>
                <a:ea typeface="Roboto Medium" charset="0"/>
                <a:cs typeface="Roboto Regular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Financial Aid Dollars Awarded to Freshmen      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    (Number of Freshmen) x (Sticker Price)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3390900"/>
            <a:ext cx="6905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91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Discount Rate Doesn’t Matter</a:t>
            </a:r>
          </a:p>
        </p:txBody>
      </p:sp>
      <p:pic>
        <p:nvPicPr>
          <p:cNvPr id="1026" name="Picture 2" descr="C:\Users\rick.seltzer\AppData\Local\Microsoft\Windows\Temporary Internet Files\Content.IE5\SKPJE5BV\Point_d'exclamation-2923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1957388"/>
            <a:ext cx="408622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is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has it changed over time?</a:t>
            </a:r>
          </a:p>
          <a:p>
            <a:r>
              <a:rPr lang="en-US" dirty="0"/>
              <a:t>How does it compare to competitors’ rates?</a:t>
            </a:r>
          </a:p>
          <a:p>
            <a:r>
              <a:rPr lang="en-US" dirty="0"/>
              <a:t>What endowment dollars are available?</a:t>
            </a:r>
          </a:p>
          <a:p>
            <a:r>
              <a:rPr lang="en-US" dirty="0"/>
              <a:t>Who is receiving financial aid?</a:t>
            </a:r>
          </a:p>
          <a:p>
            <a:r>
              <a:rPr lang="en-US" dirty="0"/>
              <a:t>What is the tuition sticker price?</a:t>
            </a:r>
          </a:p>
          <a:p>
            <a:r>
              <a:rPr lang="en-US" dirty="0"/>
              <a:t>What effect is discounting having on net revenue?</a:t>
            </a:r>
          </a:p>
        </p:txBody>
      </p:sp>
    </p:spTree>
    <p:extLst>
      <p:ext uri="{BB962C8B-B14F-4D97-AF65-F5344CB8AC3E}">
        <p14:creationId xmlns:p14="http://schemas.microsoft.com/office/powerpoint/2010/main" val="209750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Colleges Discount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72" y="1957388"/>
            <a:ext cx="624165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307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Because it Pays Off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23" y="1957388"/>
            <a:ext cx="7060153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9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Build the Classes They Want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Diversity</a:t>
            </a:r>
          </a:p>
          <a:p>
            <a:r>
              <a:rPr lang="en-US" dirty="0"/>
              <a:t>Academics</a:t>
            </a:r>
          </a:p>
          <a:p>
            <a:r>
              <a:rPr lang="en-US" dirty="0"/>
              <a:t>Income</a:t>
            </a:r>
          </a:p>
          <a:p>
            <a:r>
              <a:rPr lang="en-US" dirty="0"/>
              <a:t>Other priorities</a:t>
            </a:r>
          </a:p>
        </p:txBody>
      </p:sp>
    </p:spTree>
    <p:extLst>
      <p:ext uri="{BB962C8B-B14F-4D97-AF65-F5344CB8AC3E}">
        <p14:creationId xmlns:p14="http://schemas.microsoft.com/office/powerpoint/2010/main" val="301048312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2355</TotalTime>
  <Words>489</Words>
  <Application>Microsoft Office PowerPoint</Application>
  <PresentationFormat>On-screen Show (4:3)</PresentationFormat>
  <Paragraphs>74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Cut Too Deep? Tuition Discounting at a Crossroads</vt:lpstr>
      <vt:lpstr>Presenters</vt:lpstr>
      <vt:lpstr>What is the Tuition Discount Rate?</vt:lpstr>
      <vt:lpstr>What is the Freshman Tuition Discount Rate?</vt:lpstr>
      <vt:lpstr>The Discount Rate Doesn’t Matter</vt:lpstr>
      <vt:lpstr>Context is Key</vt:lpstr>
      <vt:lpstr>Why Colleges Discount</vt:lpstr>
      <vt:lpstr>Because it Pays Off</vt:lpstr>
      <vt:lpstr>To Build the Classes They Want</vt:lpstr>
      <vt:lpstr>Everybody Discounts</vt:lpstr>
      <vt:lpstr>Two More Definitions</vt:lpstr>
      <vt:lpstr>Who Discounts?</vt:lpstr>
      <vt:lpstr>Private Nonprofit Discount Rates</vt:lpstr>
      <vt:lpstr>Distribution of Freshman Discount Rates</vt:lpstr>
      <vt:lpstr>Distribution of All Undergraduates’ Discount Rates</vt:lpstr>
      <vt:lpstr>Net Tuition Revenue Struggles</vt:lpstr>
      <vt:lpstr>What Does it Mean?</vt:lpstr>
      <vt:lpstr>Stress Shows at Weaker Colleges</vt:lpstr>
      <vt:lpstr>Public Colleges Discount, Too</vt:lpstr>
      <vt:lpstr>What About the Future?</vt:lpstr>
      <vt:lpstr>Problems with Discounting</vt:lpstr>
      <vt:lpstr>A Breaking Point?</vt:lpstr>
      <vt:lpstr>Searching for a Fix</vt:lpstr>
      <vt:lpstr>Charting a Course Forward</vt:lpstr>
      <vt:lpstr>A Mature Industry</vt:lpstr>
      <vt:lpstr>With Thanks …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Morgan Hutchings</cp:lastModifiedBy>
  <cp:revision>77</cp:revision>
  <dcterms:created xsi:type="dcterms:W3CDTF">2017-05-09T13:33:13Z</dcterms:created>
  <dcterms:modified xsi:type="dcterms:W3CDTF">2019-10-08T18:49:33Z</dcterms:modified>
</cp:coreProperties>
</file>