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2" r:id="rId18"/>
    <p:sldId id="273" r:id="rId19"/>
    <p:sldId id="271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3B618-54AA-4BD1-B743-9E9DEC0A08D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2EDC999-6D6F-42F6-9BC6-616B4A17687E}">
      <dgm:prSet phldrT="[Text]" custT="1"/>
      <dgm:spPr/>
      <dgm:t>
        <a:bodyPr/>
        <a:lstStyle/>
        <a:p>
          <a:r>
            <a:rPr lang="en-US" sz="1600" dirty="0"/>
            <a:t>1993-2018</a:t>
          </a:r>
        </a:p>
      </dgm:t>
    </dgm:pt>
    <dgm:pt modelId="{9442B1DA-2B67-4DC1-9771-DC21855E7915}" type="parTrans" cxnId="{5565F928-AE21-46F7-BA54-90497487446F}">
      <dgm:prSet/>
      <dgm:spPr/>
      <dgm:t>
        <a:bodyPr/>
        <a:lstStyle/>
        <a:p>
          <a:endParaRPr lang="en-US"/>
        </a:p>
      </dgm:t>
    </dgm:pt>
    <dgm:pt modelId="{4E9537A4-35FA-4C94-AB5E-9291F6A70109}" type="sibTrans" cxnId="{5565F928-AE21-46F7-BA54-90497487446F}">
      <dgm:prSet/>
      <dgm:spPr/>
      <dgm:t>
        <a:bodyPr/>
        <a:lstStyle/>
        <a:p>
          <a:endParaRPr lang="en-US"/>
        </a:p>
      </dgm:t>
    </dgm:pt>
    <dgm:pt modelId="{1C9CF3C1-BA32-49DF-893D-43CB6A7772EA}">
      <dgm:prSet phldrT="[Text]" custT="1"/>
      <dgm:spPr/>
      <dgm:t>
        <a:bodyPr/>
        <a:lstStyle/>
        <a:p>
          <a:r>
            <a:rPr lang="en-US" sz="1600" dirty="0"/>
            <a:t>27.8 percent</a:t>
          </a:r>
        </a:p>
      </dgm:t>
    </dgm:pt>
    <dgm:pt modelId="{D295C90F-1AD7-451B-B62C-E159AD5FD36E}" type="parTrans" cxnId="{B2B0F2F9-55FC-4139-9C75-BE1453F06E67}">
      <dgm:prSet/>
      <dgm:spPr/>
      <dgm:t>
        <a:bodyPr/>
        <a:lstStyle/>
        <a:p>
          <a:endParaRPr lang="en-US"/>
        </a:p>
      </dgm:t>
    </dgm:pt>
    <dgm:pt modelId="{87F53E1C-F50F-4C47-97CD-92F48360AEE8}" type="sibTrans" cxnId="{B2B0F2F9-55FC-4139-9C75-BE1453F06E67}">
      <dgm:prSet/>
      <dgm:spPr/>
      <dgm:t>
        <a:bodyPr/>
        <a:lstStyle/>
        <a:p>
          <a:endParaRPr lang="en-US"/>
        </a:p>
      </dgm:t>
    </dgm:pt>
    <dgm:pt modelId="{2977BA53-469E-4C28-91F5-A73F6D0B6F80}" type="pres">
      <dgm:prSet presAssocID="{5AB3B618-54AA-4BD1-B743-9E9DEC0A08DF}" presName="Name0" presStyleCnt="0">
        <dgm:presLayoutVars>
          <dgm:dir/>
          <dgm:animLvl val="lvl"/>
          <dgm:resizeHandles val="exact"/>
        </dgm:presLayoutVars>
      </dgm:prSet>
      <dgm:spPr/>
    </dgm:pt>
    <dgm:pt modelId="{A2CE5277-178E-4809-8AE1-120B32E11C1A}" type="pres">
      <dgm:prSet presAssocID="{5AB3B618-54AA-4BD1-B743-9E9DEC0A08DF}" presName="dummy" presStyleCnt="0"/>
      <dgm:spPr/>
    </dgm:pt>
    <dgm:pt modelId="{64743A72-6BDB-4F4B-AA9E-8151D8E15623}" type="pres">
      <dgm:prSet presAssocID="{5AB3B618-54AA-4BD1-B743-9E9DEC0A08DF}" presName="linH" presStyleCnt="0"/>
      <dgm:spPr/>
    </dgm:pt>
    <dgm:pt modelId="{163F9DB8-6F39-4CFB-8B1F-018D544A9A5C}" type="pres">
      <dgm:prSet presAssocID="{5AB3B618-54AA-4BD1-B743-9E9DEC0A08DF}" presName="padding1" presStyleCnt="0"/>
      <dgm:spPr/>
    </dgm:pt>
    <dgm:pt modelId="{617AF830-D95C-496A-B5E5-BA6611221EC5}" type="pres">
      <dgm:prSet presAssocID="{12EDC999-6D6F-42F6-9BC6-616B4A17687E}" presName="linV" presStyleCnt="0"/>
      <dgm:spPr/>
    </dgm:pt>
    <dgm:pt modelId="{F651BE1A-8707-4150-9BDC-C9831833BD3E}" type="pres">
      <dgm:prSet presAssocID="{12EDC999-6D6F-42F6-9BC6-616B4A17687E}" presName="spVertical1" presStyleCnt="0"/>
      <dgm:spPr/>
    </dgm:pt>
    <dgm:pt modelId="{DE919C42-E3F2-4AC3-9F67-2C2FE7991B0A}" type="pres">
      <dgm:prSet presAssocID="{12EDC999-6D6F-42F6-9BC6-616B4A17687E}" presName="parTx" presStyleLbl="revTx" presStyleIdx="0" presStyleCnt="2" custScaleX="921208" custLinFactX="400000" custLinFactNeighborX="486635" custLinFactNeighborY="-100000">
        <dgm:presLayoutVars>
          <dgm:chMax val="0"/>
          <dgm:chPref val="0"/>
          <dgm:bulletEnabled val="1"/>
        </dgm:presLayoutVars>
      </dgm:prSet>
      <dgm:spPr/>
    </dgm:pt>
    <dgm:pt modelId="{C5E5051E-7FCE-49B9-8268-A77ADE5B9D74}" type="pres">
      <dgm:prSet presAssocID="{12EDC999-6D6F-42F6-9BC6-616B4A17687E}" presName="spVertical2" presStyleCnt="0"/>
      <dgm:spPr/>
    </dgm:pt>
    <dgm:pt modelId="{575A07F1-127C-4625-B46C-9533C9C38E55}" type="pres">
      <dgm:prSet presAssocID="{12EDC999-6D6F-42F6-9BC6-616B4A17687E}" presName="spVertical3" presStyleCnt="0"/>
      <dgm:spPr/>
    </dgm:pt>
    <dgm:pt modelId="{63D9ED9D-33EF-4A33-9C25-5EF5FFC21D0C}" type="pres">
      <dgm:prSet presAssocID="{4E9537A4-35FA-4C94-AB5E-9291F6A70109}" presName="space" presStyleCnt="0"/>
      <dgm:spPr/>
    </dgm:pt>
    <dgm:pt modelId="{742116EE-5014-43A7-898C-038543A1C846}" type="pres">
      <dgm:prSet presAssocID="{1C9CF3C1-BA32-49DF-893D-43CB6A7772EA}" presName="linV" presStyleCnt="0"/>
      <dgm:spPr/>
    </dgm:pt>
    <dgm:pt modelId="{1B793F02-759D-4427-9325-6F9565408712}" type="pres">
      <dgm:prSet presAssocID="{1C9CF3C1-BA32-49DF-893D-43CB6A7772EA}" presName="spVertical1" presStyleCnt="0"/>
      <dgm:spPr/>
    </dgm:pt>
    <dgm:pt modelId="{C29E9DD7-C6D5-48AA-8726-1574D32AC85A}" type="pres">
      <dgm:prSet presAssocID="{1C9CF3C1-BA32-49DF-893D-43CB6A7772EA}" presName="parTx" presStyleLbl="revTx" presStyleIdx="1" presStyleCnt="2" custScaleX="1596015" custLinFactX="-151744" custLinFactY="134966" custLinFactNeighborX="-200000" custLinFactNeighborY="200000">
        <dgm:presLayoutVars>
          <dgm:chMax val="0"/>
          <dgm:chPref val="0"/>
          <dgm:bulletEnabled val="1"/>
        </dgm:presLayoutVars>
      </dgm:prSet>
      <dgm:spPr/>
    </dgm:pt>
    <dgm:pt modelId="{433FD2FC-7A23-4AE1-8E4B-7E5C6C14AF81}" type="pres">
      <dgm:prSet presAssocID="{1C9CF3C1-BA32-49DF-893D-43CB6A7772EA}" presName="spVertical2" presStyleCnt="0"/>
      <dgm:spPr/>
    </dgm:pt>
    <dgm:pt modelId="{03DE22A1-C8A3-4B78-A796-A5C2C0E95DB7}" type="pres">
      <dgm:prSet presAssocID="{1C9CF3C1-BA32-49DF-893D-43CB6A7772EA}" presName="spVertical3" presStyleCnt="0"/>
      <dgm:spPr/>
    </dgm:pt>
    <dgm:pt modelId="{CC9886D3-EAD2-404A-9C95-B926A71FA1FF}" type="pres">
      <dgm:prSet presAssocID="{5AB3B618-54AA-4BD1-B743-9E9DEC0A08DF}" presName="padding2" presStyleCnt="0"/>
      <dgm:spPr/>
    </dgm:pt>
    <dgm:pt modelId="{01A5173E-8B54-41EB-8F95-B9026547B91E}" type="pres">
      <dgm:prSet presAssocID="{5AB3B618-54AA-4BD1-B743-9E9DEC0A08DF}" presName="negArrow" presStyleCnt="0"/>
      <dgm:spPr/>
    </dgm:pt>
    <dgm:pt modelId="{DF9D6AF8-FE7D-4652-AFE9-B128F466B094}" type="pres">
      <dgm:prSet presAssocID="{5AB3B618-54AA-4BD1-B743-9E9DEC0A08DF}" presName="backgroundArrow" presStyleLbl="node1" presStyleIdx="0" presStyleCnt="1" custAng="16200000" custScaleY="424948" custLinFactNeighborX="-504"/>
      <dgm:spPr/>
    </dgm:pt>
  </dgm:ptLst>
  <dgm:cxnLst>
    <dgm:cxn modelId="{5565F928-AE21-46F7-BA54-90497487446F}" srcId="{5AB3B618-54AA-4BD1-B743-9E9DEC0A08DF}" destId="{12EDC999-6D6F-42F6-9BC6-616B4A17687E}" srcOrd="0" destOrd="0" parTransId="{9442B1DA-2B67-4DC1-9771-DC21855E7915}" sibTransId="{4E9537A4-35FA-4C94-AB5E-9291F6A70109}"/>
    <dgm:cxn modelId="{62624091-C7C7-4F54-9BD5-CA53E7113062}" type="presOf" srcId="{5AB3B618-54AA-4BD1-B743-9E9DEC0A08DF}" destId="{2977BA53-469E-4C28-91F5-A73F6D0B6F80}" srcOrd="0" destOrd="0" presId="urn:microsoft.com/office/officeart/2005/8/layout/hProcess3"/>
    <dgm:cxn modelId="{7363CBBF-C091-402B-BB98-D429A8B50588}" type="presOf" srcId="{1C9CF3C1-BA32-49DF-893D-43CB6A7772EA}" destId="{C29E9DD7-C6D5-48AA-8726-1574D32AC85A}" srcOrd="0" destOrd="0" presId="urn:microsoft.com/office/officeart/2005/8/layout/hProcess3"/>
    <dgm:cxn modelId="{FE3E3EDD-9901-4435-B4B0-D7F0B24DC943}" type="presOf" srcId="{12EDC999-6D6F-42F6-9BC6-616B4A17687E}" destId="{DE919C42-E3F2-4AC3-9F67-2C2FE7991B0A}" srcOrd="0" destOrd="0" presId="urn:microsoft.com/office/officeart/2005/8/layout/hProcess3"/>
    <dgm:cxn modelId="{B2B0F2F9-55FC-4139-9C75-BE1453F06E67}" srcId="{5AB3B618-54AA-4BD1-B743-9E9DEC0A08DF}" destId="{1C9CF3C1-BA32-49DF-893D-43CB6A7772EA}" srcOrd="1" destOrd="0" parTransId="{D295C90F-1AD7-451B-B62C-E159AD5FD36E}" sibTransId="{87F53E1C-F50F-4C47-97CD-92F48360AEE8}"/>
    <dgm:cxn modelId="{6954B30D-1C52-4EA9-8A47-063051EA52CE}" type="presParOf" srcId="{2977BA53-469E-4C28-91F5-A73F6D0B6F80}" destId="{A2CE5277-178E-4809-8AE1-120B32E11C1A}" srcOrd="0" destOrd="0" presId="urn:microsoft.com/office/officeart/2005/8/layout/hProcess3"/>
    <dgm:cxn modelId="{85377053-9B6B-4C98-B128-0BF18121E387}" type="presParOf" srcId="{2977BA53-469E-4C28-91F5-A73F6D0B6F80}" destId="{64743A72-6BDB-4F4B-AA9E-8151D8E15623}" srcOrd="1" destOrd="0" presId="urn:microsoft.com/office/officeart/2005/8/layout/hProcess3"/>
    <dgm:cxn modelId="{5134C623-D2E6-45B7-B2D7-FE7C23C856C6}" type="presParOf" srcId="{64743A72-6BDB-4F4B-AA9E-8151D8E15623}" destId="{163F9DB8-6F39-4CFB-8B1F-018D544A9A5C}" srcOrd="0" destOrd="0" presId="urn:microsoft.com/office/officeart/2005/8/layout/hProcess3"/>
    <dgm:cxn modelId="{6606A45A-AC9F-498D-A331-3F570564F1F0}" type="presParOf" srcId="{64743A72-6BDB-4F4B-AA9E-8151D8E15623}" destId="{617AF830-D95C-496A-B5E5-BA6611221EC5}" srcOrd="1" destOrd="0" presId="urn:microsoft.com/office/officeart/2005/8/layout/hProcess3"/>
    <dgm:cxn modelId="{A3AC6E34-59B3-4C1B-AACE-FEF347B43FB3}" type="presParOf" srcId="{617AF830-D95C-496A-B5E5-BA6611221EC5}" destId="{F651BE1A-8707-4150-9BDC-C9831833BD3E}" srcOrd="0" destOrd="0" presId="urn:microsoft.com/office/officeart/2005/8/layout/hProcess3"/>
    <dgm:cxn modelId="{2C1B790A-6411-40D0-863D-ECC3C4CC8987}" type="presParOf" srcId="{617AF830-D95C-496A-B5E5-BA6611221EC5}" destId="{DE919C42-E3F2-4AC3-9F67-2C2FE7991B0A}" srcOrd="1" destOrd="0" presId="urn:microsoft.com/office/officeart/2005/8/layout/hProcess3"/>
    <dgm:cxn modelId="{C15A08A2-A8B5-48D9-83A3-C6169EE604AB}" type="presParOf" srcId="{617AF830-D95C-496A-B5E5-BA6611221EC5}" destId="{C5E5051E-7FCE-49B9-8268-A77ADE5B9D74}" srcOrd="2" destOrd="0" presId="urn:microsoft.com/office/officeart/2005/8/layout/hProcess3"/>
    <dgm:cxn modelId="{911ABDD5-1FF8-4773-BCE7-A6C499974625}" type="presParOf" srcId="{617AF830-D95C-496A-B5E5-BA6611221EC5}" destId="{575A07F1-127C-4625-B46C-9533C9C38E55}" srcOrd="3" destOrd="0" presId="urn:microsoft.com/office/officeart/2005/8/layout/hProcess3"/>
    <dgm:cxn modelId="{1E3B9322-918A-4A77-98E1-93B5304D5BEA}" type="presParOf" srcId="{64743A72-6BDB-4F4B-AA9E-8151D8E15623}" destId="{63D9ED9D-33EF-4A33-9C25-5EF5FFC21D0C}" srcOrd="2" destOrd="0" presId="urn:microsoft.com/office/officeart/2005/8/layout/hProcess3"/>
    <dgm:cxn modelId="{B69A5AF8-0152-49C3-B9DC-908CE0920DA2}" type="presParOf" srcId="{64743A72-6BDB-4F4B-AA9E-8151D8E15623}" destId="{742116EE-5014-43A7-898C-038543A1C846}" srcOrd="3" destOrd="0" presId="urn:microsoft.com/office/officeart/2005/8/layout/hProcess3"/>
    <dgm:cxn modelId="{8D4431BB-1AA6-499D-BA1E-C31470D940CD}" type="presParOf" srcId="{742116EE-5014-43A7-898C-038543A1C846}" destId="{1B793F02-759D-4427-9325-6F9565408712}" srcOrd="0" destOrd="0" presId="urn:microsoft.com/office/officeart/2005/8/layout/hProcess3"/>
    <dgm:cxn modelId="{7FEEDD46-9E61-4307-906B-9B0B5FB351AB}" type="presParOf" srcId="{742116EE-5014-43A7-898C-038543A1C846}" destId="{C29E9DD7-C6D5-48AA-8726-1574D32AC85A}" srcOrd="1" destOrd="0" presId="urn:microsoft.com/office/officeart/2005/8/layout/hProcess3"/>
    <dgm:cxn modelId="{57B4F107-C7AB-4CCB-B283-9C9C991E86D9}" type="presParOf" srcId="{742116EE-5014-43A7-898C-038543A1C846}" destId="{433FD2FC-7A23-4AE1-8E4B-7E5C6C14AF81}" srcOrd="2" destOrd="0" presId="urn:microsoft.com/office/officeart/2005/8/layout/hProcess3"/>
    <dgm:cxn modelId="{7ABBB176-6395-4AB0-A6D6-90A34431178A}" type="presParOf" srcId="{742116EE-5014-43A7-898C-038543A1C846}" destId="{03DE22A1-C8A3-4B78-A796-A5C2C0E95DB7}" srcOrd="3" destOrd="0" presId="urn:microsoft.com/office/officeart/2005/8/layout/hProcess3"/>
    <dgm:cxn modelId="{6E3C2E67-C563-4713-86A3-55CA7E2586D2}" type="presParOf" srcId="{64743A72-6BDB-4F4B-AA9E-8151D8E15623}" destId="{CC9886D3-EAD2-404A-9C95-B926A71FA1FF}" srcOrd="4" destOrd="0" presId="urn:microsoft.com/office/officeart/2005/8/layout/hProcess3"/>
    <dgm:cxn modelId="{19AF6BA6-7F28-42EE-8709-372C3EBF8EDD}" type="presParOf" srcId="{64743A72-6BDB-4F4B-AA9E-8151D8E15623}" destId="{01A5173E-8B54-41EB-8F95-B9026547B91E}" srcOrd="5" destOrd="0" presId="urn:microsoft.com/office/officeart/2005/8/layout/hProcess3"/>
    <dgm:cxn modelId="{EC06A117-9D44-4720-A3A7-591024B4D791}" type="presParOf" srcId="{64743A72-6BDB-4F4B-AA9E-8151D8E15623}" destId="{DF9D6AF8-FE7D-4652-AFE9-B128F466B094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3B618-54AA-4BD1-B743-9E9DEC0A08DF}" type="doc">
      <dgm:prSet loTypeId="urn:microsoft.com/office/officeart/2005/8/layout/hProcess3" loCatId="process" qsTypeId="urn:microsoft.com/office/officeart/2005/8/quickstyle/simple1" qsCatId="simple" csTypeId="urn:microsoft.com/office/officeart/2005/8/colors/accent3_2" csCatId="accent3" phldr="1"/>
      <dgm:spPr/>
    </dgm:pt>
    <dgm:pt modelId="{12EDC999-6D6F-42F6-9BC6-616B4A17687E}">
      <dgm:prSet phldrT="[Text]" custT="1"/>
      <dgm:spPr/>
      <dgm:t>
        <a:bodyPr/>
        <a:lstStyle/>
        <a:p>
          <a:r>
            <a:rPr lang="en-US" sz="1600" dirty="0"/>
            <a:t>2008-2018</a:t>
          </a:r>
        </a:p>
      </dgm:t>
    </dgm:pt>
    <dgm:pt modelId="{9442B1DA-2B67-4DC1-9771-DC21855E7915}" type="parTrans" cxnId="{5565F928-AE21-46F7-BA54-90497487446F}">
      <dgm:prSet/>
      <dgm:spPr/>
      <dgm:t>
        <a:bodyPr/>
        <a:lstStyle/>
        <a:p>
          <a:endParaRPr lang="en-US"/>
        </a:p>
      </dgm:t>
    </dgm:pt>
    <dgm:pt modelId="{4E9537A4-35FA-4C94-AB5E-9291F6A70109}" type="sibTrans" cxnId="{5565F928-AE21-46F7-BA54-90497487446F}">
      <dgm:prSet/>
      <dgm:spPr/>
      <dgm:t>
        <a:bodyPr/>
        <a:lstStyle/>
        <a:p>
          <a:endParaRPr lang="en-US"/>
        </a:p>
      </dgm:t>
    </dgm:pt>
    <dgm:pt modelId="{1C9CF3C1-BA32-49DF-893D-43CB6A7772EA}">
      <dgm:prSet phldrT="[Text]" custT="1"/>
      <dgm:spPr/>
      <dgm:t>
        <a:bodyPr/>
        <a:lstStyle/>
        <a:p>
          <a:r>
            <a:rPr lang="en-US" sz="1600" dirty="0"/>
            <a:t>-4.9 percent</a:t>
          </a:r>
        </a:p>
      </dgm:t>
    </dgm:pt>
    <dgm:pt modelId="{D295C90F-1AD7-451B-B62C-E159AD5FD36E}" type="parTrans" cxnId="{B2B0F2F9-55FC-4139-9C75-BE1453F06E67}">
      <dgm:prSet/>
      <dgm:spPr/>
      <dgm:t>
        <a:bodyPr/>
        <a:lstStyle/>
        <a:p>
          <a:endParaRPr lang="en-US"/>
        </a:p>
      </dgm:t>
    </dgm:pt>
    <dgm:pt modelId="{87F53E1C-F50F-4C47-97CD-92F48360AEE8}" type="sibTrans" cxnId="{B2B0F2F9-55FC-4139-9C75-BE1453F06E67}">
      <dgm:prSet/>
      <dgm:spPr/>
      <dgm:t>
        <a:bodyPr/>
        <a:lstStyle/>
        <a:p>
          <a:endParaRPr lang="en-US"/>
        </a:p>
      </dgm:t>
    </dgm:pt>
    <dgm:pt modelId="{2977BA53-469E-4C28-91F5-A73F6D0B6F80}" type="pres">
      <dgm:prSet presAssocID="{5AB3B618-54AA-4BD1-B743-9E9DEC0A08DF}" presName="Name0" presStyleCnt="0">
        <dgm:presLayoutVars>
          <dgm:dir/>
          <dgm:animLvl val="lvl"/>
          <dgm:resizeHandles val="exact"/>
        </dgm:presLayoutVars>
      </dgm:prSet>
      <dgm:spPr/>
    </dgm:pt>
    <dgm:pt modelId="{A2CE5277-178E-4809-8AE1-120B32E11C1A}" type="pres">
      <dgm:prSet presAssocID="{5AB3B618-54AA-4BD1-B743-9E9DEC0A08DF}" presName="dummy" presStyleCnt="0"/>
      <dgm:spPr/>
    </dgm:pt>
    <dgm:pt modelId="{64743A72-6BDB-4F4B-AA9E-8151D8E15623}" type="pres">
      <dgm:prSet presAssocID="{5AB3B618-54AA-4BD1-B743-9E9DEC0A08DF}" presName="linH" presStyleCnt="0"/>
      <dgm:spPr/>
    </dgm:pt>
    <dgm:pt modelId="{163F9DB8-6F39-4CFB-8B1F-018D544A9A5C}" type="pres">
      <dgm:prSet presAssocID="{5AB3B618-54AA-4BD1-B743-9E9DEC0A08DF}" presName="padding1" presStyleCnt="0"/>
      <dgm:spPr/>
    </dgm:pt>
    <dgm:pt modelId="{617AF830-D95C-496A-B5E5-BA6611221EC5}" type="pres">
      <dgm:prSet presAssocID="{12EDC999-6D6F-42F6-9BC6-616B4A17687E}" presName="linV" presStyleCnt="0"/>
      <dgm:spPr/>
    </dgm:pt>
    <dgm:pt modelId="{F651BE1A-8707-4150-9BDC-C9831833BD3E}" type="pres">
      <dgm:prSet presAssocID="{12EDC999-6D6F-42F6-9BC6-616B4A17687E}" presName="spVertical1" presStyleCnt="0"/>
      <dgm:spPr/>
    </dgm:pt>
    <dgm:pt modelId="{DE919C42-E3F2-4AC3-9F67-2C2FE7991B0A}" type="pres">
      <dgm:prSet presAssocID="{12EDC999-6D6F-42F6-9BC6-616B4A17687E}" presName="parTx" presStyleLbl="revTx" presStyleIdx="0" presStyleCnt="2" custScaleX="921208" custLinFactX="400000" custLinFactNeighborX="408560" custLinFactNeighborY="-100000">
        <dgm:presLayoutVars>
          <dgm:chMax val="0"/>
          <dgm:chPref val="0"/>
          <dgm:bulletEnabled val="1"/>
        </dgm:presLayoutVars>
      </dgm:prSet>
      <dgm:spPr/>
    </dgm:pt>
    <dgm:pt modelId="{C5E5051E-7FCE-49B9-8268-A77ADE5B9D74}" type="pres">
      <dgm:prSet presAssocID="{12EDC999-6D6F-42F6-9BC6-616B4A17687E}" presName="spVertical2" presStyleCnt="0"/>
      <dgm:spPr/>
    </dgm:pt>
    <dgm:pt modelId="{575A07F1-127C-4625-B46C-9533C9C38E55}" type="pres">
      <dgm:prSet presAssocID="{12EDC999-6D6F-42F6-9BC6-616B4A17687E}" presName="spVertical3" presStyleCnt="0"/>
      <dgm:spPr/>
    </dgm:pt>
    <dgm:pt modelId="{63D9ED9D-33EF-4A33-9C25-5EF5FFC21D0C}" type="pres">
      <dgm:prSet presAssocID="{4E9537A4-35FA-4C94-AB5E-9291F6A70109}" presName="space" presStyleCnt="0"/>
      <dgm:spPr/>
    </dgm:pt>
    <dgm:pt modelId="{742116EE-5014-43A7-898C-038543A1C846}" type="pres">
      <dgm:prSet presAssocID="{1C9CF3C1-BA32-49DF-893D-43CB6A7772EA}" presName="linV" presStyleCnt="0"/>
      <dgm:spPr/>
    </dgm:pt>
    <dgm:pt modelId="{1B793F02-759D-4427-9325-6F9565408712}" type="pres">
      <dgm:prSet presAssocID="{1C9CF3C1-BA32-49DF-893D-43CB6A7772EA}" presName="spVertical1" presStyleCnt="0"/>
      <dgm:spPr/>
    </dgm:pt>
    <dgm:pt modelId="{C29E9DD7-C6D5-48AA-8726-1574D32AC85A}" type="pres">
      <dgm:prSet presAssocID="{1C9CF3C1-BA32-49DF-893D-43CB6A7772EA}" presName="parTx" presStyleLbl="revTx" presStyleIdx="1" presStyleCnt="2" custScaleX="1596015" custLinFactX="-151744" custLinFactY="134966" custLinFactNeighborX="-200000" custLinFactNeighborY="200000">
        <dgm:presLayoutVars>
          <dgm:chMax val="0"/>
          <dgm:chPref val="0"/>
          <dgm:bulletEnabled val="1"/>
        </dgm:presLayoutVars>
      </dgm:prSet>
      <dgm:spPr/>
    </dgm:pt>
    <dgm:pt modelId="{433FD2FC-7A23-4AE1-8E4B-7E5C6C14AF81}" type="pres">
      <dgm:prSet presAssocID="{1C9CF3C1-BA32-49DF-893D-43CB6A7772EA}" presName="spVertical2" presStyleCnt="0"/>
      <dgm:spPr/>
    </dgm:pt>
    <dgm:pt modelId="{03DE22A1-C8A3-4B78-A796-A5C2C0E95DB7}" type="pres">
      <dgm:prSet presAssocID="{1C9CF3C1-BA32-49DF-893D-43CB6A7772EA}" presName="spVertical3" presStyleCnt="0"/>
      <dgm:spPr/>
    </dgm:pt>
    <dgm:pt modelId="{CC9886D3-EAD2-404A-9C95-B926A71FA1FF}" type="pres">
      <dgm:prSet presAssocID="{5AB3B618-54AA-4BD1-B743-9E9DEC0A08DF}" presName="padding2" presStyleCnt="0"/>
      <dgm:spPr/>
    </dgm:pt>
    <dgm:pt modelId="{01A5173E-8B54-41EB-8F95-B9026547B91E}" type="pres">
      <dgm:prSet presAssocID="{5AB3B618-54AA-4BD1-B743-9E9DEC0A08DF}" presName="negArrow" presStyleCnt="0"/>
      <dgm:spPr/>
    </dgm:pt>
    <dgm:pt modelId="{DF9D6AF8-FE7D-4652-AFE9-B128F466B094}" type="pres">
      <dgm:prSet presAssocID="{5AB3B618-54AA-4BD1-B743-9E9DEC0A08DF}" presName="backgroundArrow" presStyleLbl="node1" presStyleIdx="0" presStyleCnt="1" custAng="5400000" custScaleY="424948" custLinFactNeighborX="-504"/>
      <dgm:spPr/>
    </dgm:pt>
  </dgm:ptLst>
  <dgm:cxnLst>
    <dgm:cxn modelId="{5565F928-AE21-46F7-BA54-90497487446F}" srcId="{5AB3B618-54AA-4BD1-B743-9E9DEC0A08DF}" destId="{12EDC999-6D6F-42F6-9BC6-616B4A17687E}" srcOrd="0" destOrd="0" parTransId="{9442B1DA-2B67-4DC1-9771-DC21855E7915}" sibTransId="{4E9537A4-35FA-4C94-AB5E-9291F6A70109}"/>
    <dgm:cxn modelId="{F6D5BB88-E252-488C-AD90-1F044122871D}" type="presOf" srcId="{12EDC999-6D6F-42F6-9BC6-616B4A17687E}" destId="{DE919C42-E3F2-4AC3-9F67-2C2FE7991B0A}" srcOrd="0" destOrd="0" presId="urn:microsoft.com/office/officeart/2005/8/layout/hProcess3"/>
    <dgm:cxn modelId="{D40975A3-68BE-45F6-AFD1-875073CC7E05}" type="presOf" srcId="{1C9CF3C1-BA32-49DF-893D-43CB6A7772EA}" destId="{C29E9DD7-C6D5-48AA-8726-1574D32AC85A}" srcOrd="0" destOrd="0" presId="urn:microsoft.com/office/officeart/2005/8/layout/hProcess3"/>
    <dgm:cxn modelId="{B2B0F2F9-55FC-4139-9C75-BE1453F06E67}" srcId="{5AB3B618-54AA-4BD1-B743-9E9DEC0A08DF}" destId="{1C9CF3C1-BA32-49DF-893D-43CB6A7772EA}" srcOrd="1" destOrd="0" parTransId="{D295C90F-1AD7-451B-B62C-E159AD5FD36E}" sibTransId="{87F53E1C-F50F-4C47-97CD-92F48360AEE8}"/>
    <dgm:cxn modelId="{06BFDEFD-51B4-46C9-872C-5EEE5E5506FD}" type="presOf" srcId="{5AB3B618-54AA-4BD1-B743-9E9DEC0A08DF}" destId="{2977BA53-469E-4C28-91F5-A73F6D0B6F80}" srcOrd="0" destOrd="0" presId="urn:microsoft.com/office/officeart/2005/8/layout/hProcess3"/>
    <dgm:cxn modelId="{2E59654E-0E1F-4C4E-8D51-7C26EE1B2634}" type="presParOf" srcId="{2977BA53-469E-4C28-91F5-A73F6D0B6F80}" destId="{A2CE5277-178E-4809-8AE1-120B32E11C1A}" srcOrd="0" destOrd="0" presId="urn:microsoft.com/office/officeart/2005/8/layout/hProcess3"/>
    <dgm:cxn modelId="{9C069952-DF4A-4EE2-871E-24C6C4E6C931}" type="presParOf" srcId="{2977BA53-469E-4C28-91F5-A73F6D0B6F80}" destId="{64743A72-6BDB-4F4B-AA9E-8151D8E15623}" srcOrd="1" destOrd="0" presId="urn:microsoft.com/office/officeart/2005/8/layout/hProcess3"/>
    <dgm:cxn modelId="{C40244D8-35E4-4D5E-B5FC-15BE02C05D0B}" type="presParOf" srcId="{64743A72-6BDB-4F4B-AA9E-8151D8E15623}" destId="{163F9DB8-6F39-4CFB-8B1F-018D544A9A5C}" srcOrd="0" destOrd="0" presId="urn:microsoft.com/office/officeart/2005/8/layout/hProcess3"/>
    <dgm:cxn modelId="{5D629238-D934-40B9-A9E3-8B6FB70774B6}" type="presParOf" srcId="{64743A72-6BDB-4F4B-AA9E-8151D8E15623}" destId="{617AF830-D95C-496A-B5E5-BA6611221EC5}" srcOrd="1" destOrd="0" presId="urn:microsoft.com/office/officeart/2005/8/layout/hProcess3"/>
    <dgm:cxn modelId="{D2772009-91A3-4167-8616-40413F319C69}" type="presParOf" srcId="{617AF830-D95C-496A-B5E5-BA6611221EC5}" destId="{F651BE1A-8707-4150-9BDC-C9831833BD3E}" srcOrd="0" destOrd="0" presId="urn:microsoft.com/office/officeart/2005/8/layout/hProcess3"/>
    <dgm:cxn modelId="{E52201D5-7CCA-49BA-A5F9-9C11C35B7289}" type="presParOf" srcId="{617AF830-D95C-496A-B5E5-BA6611221EC5}" destId="{DE919C42-E3F2-4AC3-9F67-2C2FE7991B0A}" srcOrd="1" destOrd="0" presId="urn:microsoft.com/office/officeart/2005/8/layout/hProcess3"/>
    <dgm:cxn modelId="{4FC61C62-D9C0-4E4C-A776-F2A656AE04A8}" type="presParOf" srcId="{617AF830-D95C-496A-B5E5-BA6611221EC5}" destId="{C5E5051E-7FCE-49B9-8268-A77ADE5B9D74}" srcOrd="2" destOrd="0" presId="urn:microsoft.com/office/officeart/2005/8/layout/hProcess3"/>
    <dgm:cxn modelId="{341500D9-AE87-43E9-B7E4-243000257F12}" type="presParOf" srcId="{617AF830-D95C-496A-B5E5-BA6611221EC5}" destId="{575A07F1-127C-4625-B46C-9533C9C38E55}" srcOrd="3" destOrd="0" presId="urn:microsoft.com/office/officeart/2005/8/layout/hProcess3"/>
    <dgm:cxn modelId="{61EF5D0B-D08D-4210-80B6-0967A4E10477}" type="presParOf" srcId="{64743A72-6BDB-4F4B-AA9E-8151D8E15623}" destId="{63D9ED9D-33EF-4A33-9C25-5EF5FFC21D0C}" srcOrd="2" destOrd="0" presId="urn:microsoft.com/office/officeart/2005/8/layout/hProcess3"/>
    <dgm:cxn modelId="{134323CC-0B09-417A-8AAD-FBC96DE20D58}" type="presParOf" srcId="{64743A72-6BDB-4F4B-AA9E-8151D8E15623}" destId="{742116EE-5014-43A7-898C-038543A1C846}" srcOrd="3" destOrd="0" presId="urn:microsoft.com/office/officeart/2005/8/layout/hProcess3"/>
    <dgm:cxn modelId="{9C77A239-FA1A-4B02-AFA0-91C7871C61D5}" type="presParOf" srcId="{742116EE-5014-43A7-898C-038543A1C846}" destId="{1B793F02-759D-4427-9325-6F9565408712}" srcOrd="0" destOrd="0" presId="urn:microsoft.com/office/officeart/2005/8/layout/hProcess3"/>
    <dgm:cxn modelId="{100B70BF-26F3-442D-A201-9232A4DCA69A}" type="presParOf" srcId="{742116EE-5014-43A7-898C-038543A1C846}" destId="{C29E9DD7-C6D5-48AA-8726-1574D32AC85A}" srcOrd="1" destOrd="0" presId="urn:microsoft.com/office/officeart/2005/8/layout/hProcess3"/>
    <dgm:cxn modelId="{51699B9F-6040-46FE-9ABF-6B49F81CCE8A}" type="presParOf" srcId="{742116EE-5014-43A7-898C-038543A1C846}" destId="{433FD2FC-7A23-4AE1-8E4B-7E5C6C14AF81}" srcOrd="2" destOrd="0" presId="urn:microsoft.com/office/officeart/2005/8/layout/hProcess3"/>
    <dgm:cxn modelId="{35472353-3E69-45F7-9DC7-F0ACA92498C0}" type="presParOf" srcId="{742116EE-5014-43A7-898C-038543A1C846}" destId="{03DE22A1-C8A3-4B78-A796-A5C2C0E95DB7}" srcOrd="3" destOrd="0" presId="urn:microsoft.com/office/officeart/2005/8/layout/hProcess3"/>
    <dgm:cxn modelId="{22AD7950-6F59-4388-8C44-8DC2AE7B4B89}" type="presParOf" srcId="{64743A72-6BDB-4F4B-AA9E-8151D8E15623}" destId="{CC9886D3-EAD2-404A-9C95-B926A71FA1FF}" srcOrd="4" destOrd="0" presId="urn:microsoft.com/office/officeart/2005/8/layout/hProcess3"/>
    <dgm:cxn modelId="{F0CFFDE0-648E-45EF-B56E-345C0C6A898B}" type="presParOf" srcId="{64743A72-6BDB-4F4B-AA9E-8151D8E15623}" destId="{01A5173E-8B54-41EB-8F95-B9026547B91E}" srcOrd="5" destOrd="0" presId="urn:microsoft.com/office/officeart/2005/8/layout/hProcess3"/>
    <dgm:cxn modelId="{9865ACD2-362F-4FB9-A6BE-CAE53E903A54}" type="presParOf" srcId="{64743A72-6BDB-4F4B-AA9E-8151D8E15623}" destId="{DF9D6AF8-FE7D-4652-AFE9-B128F466B094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D6AF8-FE7D-4652-AFE9-B128F466B094}">
      <dsp:nvSpPr>
        <dsp:cNvPr id="0" name=""/>
        <dsp:cNvSpPr/>
      </dsp:nvSpPr>
      <dsp:spPr>
        <a:xfrm rot="16200000">
          <a:off x="2815" y="0"/>
          <a:ext cx="2878856" cy="382247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E9DD7-C6D5-48AA-8726-1574D32AC85A}">
      <dsp:nvSpPr>
        <dsp:cNvPr id="0" name=""/>
        <dsp:cNvSpPr/>
      </dsp:nvSpPr>
      <dsp:spPr>
        <a:xfrm>
          <a:off x="783318" y="1566645"/>
          <a:ext cx="1483517" cy="54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27.8 percent</a:t>
          </a:r>
        </a:p>
      </dsp:txBody>
      <dsp:txXfrm>
        <a:off x="783318" y="1566645"/>
        <a:ext cx="1483517" cy="549765"/>
      </dsp:txXfrm>
    </dsp:sp>
    <dsp:sp modelId="{DE919C42-E3F2-4AC3-9F67-2C2FE7991B0A}">
      <dsp:nvSpPr>
        <dsp:cNvPr id="0" name=""/>
        <dsp:cNvSpPr/>
      </dsp:nvSpPr>
      <dsp:spPr>
        <a:xfrm>
          <a:off x="1059542" y="0"/>
          <a:ext cx="856275" cy="54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1993-2018</a:t>
          </a:r>
        </a:p>
      </dsp:txBody>
      <dsp:txXfrm>
        <a:off x="1059542" y="0"/>
        <a:ext cx="856275" cy="549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D6AF8-FE7D-4652-AFE9-B128F466B094}">
      <dsp:nvSpPr>
        <dsp:cNvPr id="0" name=""/>
        <dsp:cNvSpPr/>
      </dsp:nvSpPr>
      <dsp:spPr>
        <a:xfrm rot="5400000">
          <a:off x="2815" y="0"/>
          <a:ext cx="2878856" cy="3822474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E9DD7-C6D5-48AA-8726-1574D32AC85A}">
      <dsp:nvSpPr>
        <dsp:cNvPr id="0" name=""/>
        <dsp:cNvSpPr/>
      </dsp:nvSpPr>
      <dsp:spPr>
        <a:xfrm>
          <a:off x="783318" y="1566645"/>
          <a:ext cx="1483517" cy="54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-4.9 percent</a:t>
          </a:r>
        </a:p>
      </dsp:txBody>
      <dsp:txXfrm>
        <a:off x="783318" y="1566645"/>
        <a:ext cx="1483517" cy="549765"/>
      </dsp:txXfrm>
    </dsp:sp>
    <dsp:sp modelId="{DE919C42-E3F2-4AC3-9F67-2C2FE7991B0A}">
      <dsp:nvSpPr>
        <dsp:cNvPr id="0" name=""/>
        <dsp:cNvSpPr/>
      </dsp:nvSpPr>
      <dsp:spPr>
        <a:xfrm>
          <a:off x="986970" y="0"/>
          <a:ext cx="856275" cy="54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2008-2018</a:t>
          </a:r>
        </a:p>
      </dsp:txBody>
      <dsp:txXfrm>
        <a:off x="986970" y="0"/>
        <a:ext cx="856275" cy="549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8/8/2019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rick.seltzer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Squeezed From All Sides: Opportunities and Challenges for Regional Public Universities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August 8, 2019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  <a:p>
            <a:pPr eaLnBrk="1" hangingPunct="1"/>
            <a:endParaRPr lang="en-US" altLang="en-US" dirty="0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Budget 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72391"/>
            <a:ext cx="7886700" cy="111766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“Large impacts on attainment at many </a:t>
            </a:r>
            <a:r>
              <a:rPr lang="en-US" sz="3600" dirty="0" err="1"/>
              <a:t>midtier</a:t>
            </a:r>
            <a:r>
              <a:rPr lang="en-US" sz="3600" dirty="0"/>
              <a:t> institutions.”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6780" y="5280660"/>
            <a:ext cx="681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“The Impact of Price Caps and Spending Cuts on U.S. Postsecondary Attainment.” NBER 2018. David J. Deming and Christopher R. Walters.</a:t>
            </a:r>
          </a:p>
        </p:txBody>
      </p:sp>
    </p:spTree>
    <p:extLst>
      <p:ext uri="{BB962C8B-B14F-4D97-AF65-F5344CB8AC3E}">
        <p14:creationId xmlns:p14="http://schemas.microsoft.com/office/powerpoint/2010/main" val="42148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Enrollment Pools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5672"/>
            <a:ext cx="6938010" cy="505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792980" y="2385060"/>
            <a:ext cx="0" cy="3429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2727" y="1704023"/>
            <a:ext cx="630047" cy="230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0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Shifts</a:t>
            </a:r>
          </a:p>
        </p:txBody>
      </p:sp>
      <p:pic>
        <p:nvPicPr>
          <p:cNvPr id="5122" name="Picture 2" descr="File:Vacant rowhouses, Shipley Hill, Baltimore (3290455689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77" y="1560443"/>
            <a:ext cx="2512843" cy="18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Vacant area of 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8" y="3580732"/>
            <a:ext cx="2691534" cy="151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le:Broomfield Plaza, vacant sto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45" y="5153170"/>
            <a:ext cx="2386275" cy="13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upload.wikimedia.org/wikipedia/commons/thumb/b/b1/414_Light_Street_in_Baltimore%2C_Maryland.jpg/1024px-414_Light_Street_in_Baltimore%2C_Maryl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70" y="1717171"/>
            <a:ext cx="2556539" cy="17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upload.wikimedia.org/wikipedia/commons/thumb/6/6c/Civic_Center_-_San_Francisco_-_construction.JPG/1024px-Civic_Center_-_San_Francisco_-_construc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78" y="3605417"/>
            <a:ext cx="2195852" cy="14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ile:Cornell Tech buildings (41991) cro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82" y="5094719"/>
            <a:ext cx="2623018" cy="12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483290"/>
            <a:ext cx="7592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 (clockwise from top left): Wikimedia Commons/Eli </a:t>
            </a:r>
            <a:r>
              <a:rPr lang="en-US" sz="1000" dirty="0" err="1"/>
              <a:t>Pousson</a:t>
            </a:r>
            <a:r>
              <a:rPr lang="en-US" sz="1000" dirty="0"/>
              <a:t>, </a:t>
            </a:r>
            <a:r>
              <a:rPr lang="en-US" sz="1000" dirty="0" err="1"/>
              <a:t>Danielroz</a:t>
            </a:r>
            <a:r>
              <a:rPr lang="en-US" sz="1000" dirty="0"/>
              <a:t>, Basil D </a:t>
            </a:r>
            <a:r>
              <a:rPr lang="en-US" sz="1000" dirty="0" err="1"/>
              <a:t>Soufi</a:t>
            </a:r>
            <a:r>
              <a:rPr lang="en-US" sz="1000" dirty="0"/>
              <a:t>, </a:t>
            </a:r>
            <a:r>
              <a:rPr lang="en-US" sz="1000" dirty="0" err="1"/>
              <a:t>Rhododendrites</a:t>
            </a:r>
            <a:r>
              <a:rPr lang="en-US" sz="1000" dirty="0"/>
              <a:t> cropped by Beyond My Ken, </a:t>
            </a:r>
            <a:r>
              <a:rPr lang="en-US" sz="1000" dirty="0" err="1"/>
              <a:t>Xnatedawgx</a:t>
            </a:r>
            <a:r>
              <a:rPr lang="en-US" sz="1000" dirty="0"/>
              <a:t>, Bellerophon5685</a:t>
            </a:r>
          </a:p>
        </p:txBody>
      </p:sp>
    </p:spTree>
    <p:extLst>
      <p:ext uri="{BB962C8B-B14F-4D97-AF65-F5344CB8AC3E}">
        <p14:creationId xmlns:p14="http://schemas.microsoft.com/office/powerpoint/2010/main" val="196065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Key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5710"/>
            <a:ext cx="7886700" cy="242349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Regional public universities must rely on their own creativity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Regional publics must adapt as they find themselves misaligned with local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matters</a:t>
            </a:r>
          </a:p>
        </p:txBody>
      </p:sp>
    </p:spTree>
    <p:extLst>
      <p:ext uri="{BB962C8B-B14F-4D97-AF65-F5344CB8AC3E}">
        <p14:creationId xmlns:p14="http://schemas.microsoft.com/office/powerpoint/2010/main" val="89639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Tomorrow’s Regional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69210"/>
            <a:ext cx="7886700" cy="4084982"/>
          </a:xfrm>
        </p:spPr>
        <p:txBody>
          <a:bodyPr/>
          <a:lstStyle/>
          <a:p>
            <a:r>
              <a:rPr lang="en-US" dirty="0"/>
              <a:t>Focuses on student success</a:t>
            </a:r>
          </a:p>
          <a:p>
            <a:r>
              <a:rPr lang="en-US" dirty="0"/>
              <a:t>Competes for resources</a:t>
            </a:r>
          </a:p>
          <a:p>
            <a:r>
              <a:rPr lang="en-US" dirty="0"/>
              <a:t>Builds new structures to meet challenges</a:t>
            </a:r>
          </a:p>
          <a:p>
            <a:r>
              <a:rPr lang="en-US" dirty="0"/>
              <a:t>Reconsiders systems</a:t>
            </a:r>
          </a:p>
        </p:txBody>
      </p:sp>
    </p:spTree>
    <p:extLst>
      <p:ext uri="{BB962C8B-B14F-4D97-AF65-F5344CB8AC3E}">
        <p14:creationId xmlns:p14="http://schemas.microsoft.com/office/powerpoint/2010/main" val="53562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the Blueprint, Right?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3290"/>
            <a:ext cx="7592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California State University, Stanislaus</a:t>
            </a:r>
          </a:p>
        </p:txBody>
      </p:sp>
      <p:pic>
        <p:nvPicPr>
          <p:cNvPr id="8198" name="Picture 6" descr="Campu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688210"/>
            <a:ext cx="6668784" cy="471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9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Scarcity mindset</a:t>
            </a:r>
          </a:p>
          <a:p>
            <a:r>
              <a:rPr lang="en-US" dirty="0"/>
              <a:t>Prestige seeking</a:t>
            </a:r>
          </a:p>
          <a:p>
            <a:r>
              <a:rPr lang="en-US" dirty="0"/>
              <a:t>Mission drift</a:t>
            </a:r>
          </a:p>
          <a:p>
            <a:r>
              <a:rPr lang="en-US" dirty="0"/>
              <a:t>Inadequate leadership</a:t>
            </a:r>
          </a:p>
          <a:p>
            <a:r>
              <a:rPr lang="en-US" dirty="0"/>
              <a:t>Labor problems</a:t>
            </a:r>
          </a:p>
          <a:p>
            <a:r>
              <a:rPr lang="en-US" dirty="0"/>
              <a:t>Inflexible structures</a:t>
            </a:r>
          </a:p>
        </p:txBody>
      </p:sp>
    </p:spTree>
    <p:extLst>
      <p:ext uri="{BB962C8B-B14F-4D97-AF65-F5344CB8AC3E}">
        <p14:creationId xmlns:p14="http://schemas.microsoft.com/office/powerpoint/2010/main" val="228169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Fold?</a:t>
            </a:r>
          </a:p>
        </p:txBody>
      </p:sp>
      <p:pic>
        <p:nvPicPr>
          <p:cNvPr id="6148" name="Picture 4" descr="https://upload.wikimedia.org/wikipedia/commons/thumb/f/fd/Easy-Poker.jpg/1024px-Easy-Po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679574"/>
            <a:ext cx="6089650" cy="45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83290"/>
            <a:ext cx="7592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Wikimedia Commons/</a:t>
            </a:r>
            <a:r>
              <a:rPr lang="en-US" sz="1000" dirty="0" err="1"/>
              <a:t>Nintendere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244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6810"/>
            <a:ext cx="7886700" cy="4084982"/>
          </a:xfrm>
        </p:spPr>
        <p:txBody>
          <a:bodyPr/>
          <a:lstStyle/>
          <a:p>
            <a:r>
              <a:rPr lang="en-US" dirty="0"/>
              <a:t>Think local</a:t>
            </a:r>
          </a:p>
          <a:p>
            <a:r>
              <a:rPr lang="en-US" dirty="0"/>
              <a:t>Engage the faculty</a:t>
            </a:r>
          </a:p>
          <a:p>
            <a:r>
              <a:rPr lang="en-US" dirty="0"/>
              <a:t>Focus on flexibility</a:t>
            </a:r>
          </a:p>
          <a:p>
            <a:r>
              <a:rPr lang="en-US" dirty="0"/>
              <a:t>Lobby smarter</a:t>
            </a:r>
          </a:p>
          <a:p>
            <a:r>
              <a:rPr lang="en-US" dirty="0"/>
              <a:t>Remember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408978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Things Change?</a:t>
            </a:r>
          </a:p>
        </p:txBody>
      </p:sp>
      <p:pic>
        <p:nvPicPr>
          <p:cNvPr id="7170" name="Picture 2" descr="File:Northa America satellite glob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828800"/>
            <a:ext cx="5500793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3290"/>
            <a:ext cx="7592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Wikimedia Commons/NASA</a:t>
            </a:r>
          </a:p>
        </p:txBody>
      </p:sp>
    </p:spTree>
    <p:extLst>
      <p:ext uri="{BB962C8B-B14F-4D97-AF65-F5344CB8AC3E}">
        <p14:creationId xmlns:p14="http://schemas.microsoft.com/office/powerpoint/2010/main" val="257466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Rick Seltzer, senior reporter,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rick.seltzer@insidehighered.com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ideas for future coverage?</a:t>
            </a:r>
          </a:p>
        </p:txBody>
      </p:sp>
    </p:spTree>
    <p:extLst>
      <p:ext uri="{BB962C8B-B14F-4D97-AF65-F5344CB8AC3E}">
        <p14:creationId xmlns:p14="http://schemas.microsoft.com/office/powerpoint/2010/main" val="126656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Regional Public Colleges and Universities?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defined by what they are </a:t>
            </a:r>
            <a:r>
              <a:rPr lang="en-US" u="sng" dirty="0"/>
              <a:t>not:</a:t>
            </a:r>
          </a:p>
          <a:p>
            <a:pPr lvl="1"/>
            <a:r>
              <a:rPr lang="en-US" dirty="0"/>
              <a:t>Not community colleges</a:t>
            </a:r>
          </a:p>
          <a:p>
            <a:pPr lvl="1"/>
            <a:r>
              <a:rPr lang="en-US" dirty="0"/>
              <a:t>Not flagships or R1 research universities</a:t>
            </a:r>
          </a:p>
          <a:p>
            <a:r>
              <a:rPr lang="en-US" dirty="0"/>
              <a:t>They are the middle between those poles</a:t>
            </a:r>
          </a:p>
          <a:p>
            <a:pPr lvl="1"/>
            <a:r>
              <a:rPr lang="en-US" dirty="0"/>
              <a:t>Baccalaureate institutions</a:t>
            </a:r>
          </a:p>
          <a:p>
            <a:pPr lvl="1"/>
            <a:r>
              <a:rPr lang="en-US" dirty="0"/>
              <a:t>Teaching focus</a:t>
            </a:r>
          </a:p>
          <a:p>
            <a:pPr lvl="1"/>
            <a:r>
              <a:rPr lang="en-US" dirty="0"/>
              <a:t>Enrollment and program focus on local or regional needs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Revenue from states</a:t>
            </a:r>
          </a:p>
          <a:p>
            <a:pPr lvl="1"/>
            <a:r>
              <a:rPr lang="en-US" dirty="0"/>
              <a:t>Public oversight or board membership</a:t>
            </a:r>
          </a:p>
        </p:txBody>
      </p:sp>
    </p:spTree>
    <p:extLst>
      <p:ext uri="{BB962C8B-B14F-4D97-AF65-F5344CB8AC3E}">
        <p14:creationId xmlns:p14="http://schemas.microsoft.com/office/powerpoint/2010/main" val="275817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Graduate roughly 20 percent of all students earning degrees</a:t>
            </a:r>
          </a:p>
          <a:p>
            <a:r>
              <a:rPr lang="en-US" dirty="0"/>
              <a:t>Graduate almost 40 percent of those earning bachelor’s degrees</a:t>
            </a:r>
          </a:p>
          <a:p>
            <a:r>
              <a:rPr lang="en-US" dirty="0"/>
              <a:t>Most are not selective in admissions — under 10 percent were ranked as “more selective”</a:t>
            </a:r>
          </a:p>
          <a:p>
            <a:r>
              <a:rPr lang="en-US" dirty="0"/>
              <a:t>Bulk of enrollment from within 50 miles of campus</a:t>
            </a:r>
          </a:p>
        </p:txBody>
      </p:sp>
    </p:spTree>
    <p:extLst>
      <p:ext uri="{BB962C8B-B14F-4D97-AF65-F5344CB8AC3E}">
        <p14:creationId xmlns:p14="http://schemas.microsoft.com/office/powerpoint/2010/main" val="317468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Mobility</a:t>
            </a:r>
          </a:p>
        </p:txBody>
      </p:sp>
      <p:pic>
        <p:nvPicPr>
          <p:cNvPr id="1026" name="Picture 2" descr="https://upload.wikimedia.org/wikipedia/commons/thumb/c/ca/Career_Change_Ladder_To_Success_Cartoon.svg/1024px-Career_Change_Ladder_To_Success_Cartoon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07" y="1060155"/>
            <a:ext cx="5960836" cy="579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8448" y="6317734"/>
            <a:ext cx="3018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Wikimedia Commons/Clip Art by Vector Toons</a:t>
            </a:r>
          </a:p>
        </p:txBody>
      </p:sp>
    </p:spTree>
    <p:extLst>
      <p:ext uri="{BB962C8B-B14F-4D97-AF65-F5344CB8AC3E}">
        <p14:creationId xmlns:p14="http://schemas.microsoft.com/office/powerpoint/2010/main" val="259937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the Regional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38570"/>
            <a:ext cx="7886700" cy="2672047"/>
          </a:xfrm>
        </p:spPr>
        <p:txBody>
          <a:bodyPr/>
          <a:lstStyle/>
          <a:p>
            <a:r>
              <a:rPr lang="en-US" dirty="0"/>
              <a:t>Stressed</a:t>
            </a:r>
          </a:p>
          <a:p>
            <a:pPr lvl="1"/>
            <a:r>
              <a:rPr lang="en-US" dirty="0"/>
              <a:t>Revenue constraints</a:t>
            </a:r>
          </a:p>
          <a:p>
            <a:pPr lvl="1"/>
            <a:r>
              <a:rPr lang="en-US" dirty="0"/>
              <a:t>Expenses rising</a:t>
            </a:r>
          </a:p>
          <a:p>
            <a:pPr lvl="1"/>
            <a:r>
              <a:rPr lang="en-US" dirty="0"/>
              <a:t>People-heavy operations</a:t>
            </a:r>
          </a:p>
          <a:p>
            <a:pPr lvl="1"/>
            <a:r>
              <a:rPr lang="en-US" dirty="0"/>
              <a:t>Public perception of higher education increasingly negative</a:t>
            </a:r>
          </a:p>
          <a:p>
            <a:r>
              <a:rPr lang="en-US" dirty="0"/>
              <a:t>Even those that are doing “well” are under certain pressures</a:t>
            </a:r>
          </a:p>
        </p:txBody>
      </p:sp>
    </p:spTree>
    <p:extLst>
      <p:ext uri="{BB962C8B-B14F-4D97-AF65-F5344CB8AC3E}">
        <p14:creationId xmlns:p14="http://schemas.microsoft.com/office/powerpoint/2010/main" val="126233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 Across the Country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082096"/>
              </p:ext>
            </p:extLst>
          </p:nvPr>
        </p:nvGraphicFramePr>
        <p:xfrm>
          <a:off x="4585520" y="2148114"/>
          <a:ext cx="2884488" cy="382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23217"/>
              </p:ext>
            </p:extLst>
          </p:nvPr>
        </p:nvGraphicFramePr>
        <p:xfrm>
          <a:off x="1689384" y="2332780"/>
          <a:ext cx="2884488" cy="382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4661" y="1616668"/>
            <a:ext cx="357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 Appropriations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886" y="6155254"/>
            <a:ext cx="351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SHEEO SHEF study</a:t>
            </a:r>
          </a:p>
        </p:txBody>
      </p:sp>
    </p:spTree>
    <p:extLst>
      <p:ext uri="{BB962C8B-B14F-4D97-AF65-F5344CB8AC3E}">
        <p14:creationId xmlns:p14="http://schemas.microsoft.com/office/powerpoint/2010/main" val="201944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Institutions’ Tuition Across the Country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40" y="1598543"/>
            <a:ext cx="6526234" cy="498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7000" y="1714500"/>
            <a:ext cx="5207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5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Per Student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" y="1602007"/>
            <a:ext cx="6662058" cy="497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63831" y="1900959"/>
            <a:ext cx="5207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2776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1293</TotalTime>
  <Words>435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Squeezed From All Sides: Opportunities and Challenges for Regional Public Universities</vt:lpstr>
      <vt:lpstr>Presenters</vt:lpstr>
      <vt:lpstr>What are Regional Public Colleges and Universities? </vt:lpstr>
      <vt:lpstr>By the Numbers</vt:lpstr>
      <vt:lpstr>Economic Mobility</vt:lpstr>
      <vt:lpstr>The State of the Regional Public</vt:lpstr>
      <vt:lpstr>State Funding Across the Country</vt:lpstr>
      <vt:lpstr>Public Institutions’ Tuition Across the Country</vt:lpstr>
      <vt:lpstr>Funding Per Student</vt:lpstr>
      <vt:lpstr>State Budget Cuts</vt:lpstr>
      <vt:lpstr>Future Enrollment Pools</vt:lpstr>
      <vt:lpstr>Economic Shifts</vt:lpstr>
      <vt:lpstr>Three Key Themes</vt:lpstr>
      <vt:lpstr>Tomorrow’s Regional Public</vt:lpstr>
      <vt:lpstr>You Have the Blueprint, Right?</vt:lpstr>
      <vt:lpstr>Risks</vt:lpstr>
      <vt:lpstr>Time to Fold?</vt:lpstr>
      <vt:lpstr>Best Practices</vt:lpstr>
      <vt:lpstr>How Will Things Change?</vt:lpstr>
      <vt:lpstr>Q&amp;A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64</cp:revision>
  <dcterms:created xsi:type="dcterms:W3CDTF">2017-05-09T13:33:13Z</dcterms:created>
  <dcterms:modified xsi:type="dcterms:W3CDTF">2019-08-08T19:03:24Z</dcterms:modified>
</cp:coreProperties>
</file>