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83" r:id="rId4"/>
    <p:sldId id="284" r:id="rId5"/>
    <p:sldId id="290" r:id="rId6"/>
    <p:sldId id="285" r:id="rId7"/>
    <p:sldId id="286" r:id="rId8"/>
    <p:sldId id="287" r:id="rId9"/>
    <p:sldId id="288" r:id="rId10"/>
    <p:sldId id="289" r:id="rId11"/>
    <p:sldId id="291" r:id="rId12"/>
    <p:sldId id="293" r:id="rId13"/>
    <p:sldId id="294" r:id="rId14"/>
    <p:sldId id="295" r:id="rId15"/>
    <p:sldId id="296" r:id="rId16"/>
    <p:sldId id="282" r:id="rId17"/>
    <p:sldId id="270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wsroom" initials="N" lastIdx="5" clrIdx="0">
    <p:extLst/>
  </p:cmAuthor>
  <p:cmAuthor id="2" name="Doug Lederman" initials="DL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21"/>
    <p:restoredTop sz="94599"/>
  </p:normalViewPr>
  <p:slideViewPr>
    <p:cSldViewPr snapToGrid="0" snapToObjects="1">
      <p:cViewPr varScale="1">
        <p:scale>
          <a:sx n="63" d="100"/>
          <a:sy n="63" d="100"/>
        </p:scale>
        <p:origin x="-112" y="-6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24T11:08:42.869" idx="2">
    <p:pos x="2221" y="2862"/>
    <p:text>this seems odd to add.</p:text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F95831-D4F0-45F0-8D6F-B3B094E34F89}" type="datetimeFigureOut">
              <a:rPr lang="en-US" altLang="en-US"/>
              <a:pPr/>
              <a:t>10/26/20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3A605-2A3C-4ABB-8B94-09BA6DBEB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872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C1D878-88F3-4F73-BBEC-4A0743FD31FC}" type="datetimeFigureOut">
              <a:rPr lang="en-US" altLang="en-US"/>
              <a:pPr/>
              <a:t>10/26/20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8400C8-60EE-4331-8C35-B86CB286F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74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13" y="1081088"/>
            <a:ext cx="1731962" cy="9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87450"/>
            <a:ext cx="1536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109663"/>
            <a:ext cx="908050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0663" y="1109663"/>
            <a:ext cx="906462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10488" y="1111250"/>
            <a:ext cx="908050" cy="906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195388"/>
            <a:ext cx="7096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195388"/>
            <a:ext cx="7159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195388"/>
            <a:ext cx="7143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19060"/>
            <a:ext cx="7886700" cy="692219"/>
          </a:xfrm>
        </p:spPr>
        <p:txBody>
          <a:bodyPr anchor="b">
            <a:normAutofit/>
          </a:bodyPr>
          <a:lstStyle>
            <a:lvl1pPr algn="ctr">
              <a:defRPr sz="4000"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405933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241DAF00-002B-4AD8-9639-A8AFC9A86FBD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084982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20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20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20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20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132214D1-F091-4247-91D1-F6D965FFC9A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D04BB98-AB85-47FF-9A0E-BEFF45E6100A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17643"/>
            <a:ext cx="3868340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17031"/>
            <a:ext cx="3868340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17643"/>
            <a:ext cx="3887391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7031"/>
            <a:ext cx="3887391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5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9FE33B1-A9F0-4406-B133-6C9703E9914F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9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8A0CF78D-E9E1-4557-9E41-C0A1B8BB722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87826"/>
            <a:ext cx="4629150" cy="4045226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87826"/>
            <a:ext cx="2949178" cy="4045226"/>
          </a:xfrm>
        </p:spPr>
        <p:txBody>
          <a:bodyPr/>
          <a:lstStyle>
            <a:lvl1pPr marL="0" indent="0">
              <a:buNone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371133B-4911-469D-87A5-5B28965E2007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1695" y="1958008"/>
            <a:ext cx="3894845" cy="402534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58008"/>
            <a:ext cx="3814141" cy="4025349"/>
          </a:xfrm>
        </p:spPr>
        <p:txBody>
          <a:bodyPr>
            <a:normAutofit/>
          </a:bodyPr>
          <a:lstStyle>
            <a:lvl1pPr>
              <a:defRPr sz="18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800">
                <a:latin typeface="Roboto" charset="0"/>
                <a:ea typeface="Roboto" charset="0"/>
                <a:cs typeface="Roboto" charset="0"/>
              </a:defRPr>
            </a:lvl3pPr>
            <a:lvl4pPr>
              <a:defRPr sz="1800">
                <a:latin typeface="Roboto" charset="0"/>
                <a:ea typeface="Roboto" charset="0"/>
                <a:cs typeface="Roboto" charset="0"/>
              </a:defRPr>
            </a:lvl4pPr>
            <a:lvl5pPr>
              <a:defRPr sz="18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170238"/>
            <a:ext cx="78867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3965575"/>
            <a:ext cx="78867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>
                    <a:lumMod val="6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356350"/>
            <a:ext cx="628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A6A6A6"/>
                </a:solidFill>
                <a:latin typeface="Roboto Regular" charset="0"/>
              </a:defRPr>
            </a:lvl1pPr>
          </a:lstStyle>
          <a:p>
            <a:fld id="{F92C3C43-6534-4BB7-BC4F-5F9DBA35E2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-7938" y="0"/>
            <a:ext cx="9159876" cy="1573213"/>
          </a:xfrm>
          <a:prstGeom prst="rect">
            <a:avLst/>
          </a:prstGeom>
          <a:solidFill>
            <a:srgbClr val="EE7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Medium"/>
          <a:ea typeface="MS PGothic" pitchFamily="34" charset="-128"/>
          <a:cs typeface="Roboto Medium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cott.jaschik@insidehighered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628650" y="4405313"/>
            <a:ext cx="7886700" cy="69215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ea typeface="MS PGothic" pitchFamily="34" charset="-128"/>
              </a:rPr>
              <a:t/>
            </a:r>
            <a:br>
              <a:rPr lang="en-US" altLang="en-US" dirty="0">
                <a:ea typeface="MS PGothic" pitchFamily="34" charset="-128"/>
              </a:rPr>
            </a:br>
            <a:r>
              <a:rPr lang="en-US" altLang="en-US" dirty="0">
                <a:ea typeface="MS PGothic" pitchFamily="34" charset="-128"/>
              </a:rPr>
              <a:t/>
            </a:r>
            <a:br>
              <a:rPr lang="en-US" altLang="en-US" dirty="0">
                <a:ea typeface="MS PGothic" pitchFamily="34" charset="-128"/>
              </a:rPr>
            </a:br>
            <a:r>
              <a:rPr lang="en-US" altLang="en-US" dirty="0">
                <a:ea typeface="MS PGothic" pitchFamily="34" charset="-128"/>
              </a:rPr>
              <a:t/>
            </a:r>
            <a:br>
              <a:rPr lang="en-US" altLang="en-US" dirty="0">
                <a:ea typeface="MS PGothic" pitchFamily="34" charset="-128"/>
              </a:rPr>
            </a:br>
            <a:r>
              <a:rPr lang="en-US" altLang="en-US" dirty="0">
                <a:ea typeface="MS PGothic" pitchFamily="34" charset="-128"/>
              </a:rPr>
              <a:t/>
            </a:r>
            <a:br>
              <a:rPr lang="en-US" altLang="en-US" dirty="0">
                <a:ea typeface="MS PGothic" pitchFamily="34" charset="-128"/>
              </a:rPr>
            </a:br>
            <a:r>
              <a:rPr lang="en-US" altLang="en-US" dirty="0">
                <a:ea typeface="MS PGothic" pitchFamily="34" charset="-128"/>
              </a:rPr>
              <a:t/>
            </a:r>
            <a:br>
              <a:rPr lang="en-US" altLang="en-US" dirty="0">
                <a:ea typeface="MS PGothic" pitchFamily="34" charset="-128"/>
              </a:rPr>
            </a:br>
            <a:r>
              <a:rPr lang="en-US" altLang="en-US" dirty="0">
                <a:ea typeface="MS PGothic" pitchFamily="34" charset="-128"/>
              </a:rPr>
              <a:t/>
            </a:r>
            <a:br>
              <a:rPr lang="en-US" altLang="en-US" dirty="0">
                <a:ea typeface="MS PGothic" pitchFamily="34" charset="-128"/>
              </a:rPr>
            </a:br>
            <a:r>
              <a:rPr lang="en-US" altLang="en-US" dirty="0">
                <a:ea typeface="MS PGothic" pitchFamily="34" charset="-128"/>
              </a:rPr>
              <a:t/>
            </a:r>
            <a:br>
              <a:rPr lang="en-US" altLang="en-US" dirty="0">
                <a:ea typeface="MS PGothic" pitchFamily="34" charset="-128"/>
              </a:rPr>
            </a:br>
            <a:r>
              <a:rPr lang="en-US" altLang="en-US" dirty="0">
                <a:ea typeface="MS PGothic" pitchFamily="34" charset="-128"/>
              </a:rPr>
              <a:t/>
            </a:r>
            <a:br>
              <a:rPr lang="en-US" altLang="en-US" dirty="0">
                <a:ea typeface="MS PGothic" pitchFamily="34" charset="-128"/>
              </a:rPr>
            </a:br>
            <a:r>
              <a:rPr lang="en-US" altLang="en-US" dirty="0">
                <a:ea typeface="MS PGothic" pitchFamily="34" charset="-128"/>
              </a:rPr>
              <a:t>Recruiting and Retaining Diverse Faculty Members and Administrators</a:t>
            </a:r>
            <a:br>
              <a:rPr lang="en-US" altLang="en-US" dirty="0">
                <a:ea typeface="MS PGothic" pitchFamily="34" charset="-128"/>
              </a:rPr>
            </a:br>
            <a:r>
              <a:rPr lang="en-US" altLang="en-US" dirty="0">
                <a:ea typeface="MS PGothic" pitchFamily="34" charset="-128"/>
              </a:rPr>
              <a:t/>
            </a:r>
            <a:br>
              <a:rPr lang="en-US" altLang="en-US" dirty="0">
                <a:ea typeface="MS PGothic" pitchFamily="34" charset="-128"/>
              </a:rPr>
            </a:br>
            <a:endParaRPr lang="en-US" altLang="en-US" dirty="0">
              <a:ea typeface="MS PGothic" pitchFamily="34" charset="-128"/>
            </a:endParaRP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628650" y="4405313"/>
            <a:ext cx="7886700" cy="165576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An </a:t>
            </a:r>
            <a:r>
              <a:rPr lang="en-US" altLang="en-US" i="1" dirty="0">
                <a:ea typeface="MS PGothic" pitchFamily="34" charset="-128"/>
              </a:rPr>
              <a:t>Inside Higher Ed</a:t>
            </a:r>
            <a:r>
              <a:rPr lang="en-US" altLang="en-US" dirty="0">
                <a:ea typeface="MS PGothic" pitchFamily="34" charset="-128"/>
              </a:rPr>
              <a:t> webcast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Monday, October 26, 2020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2 p.m. Eastern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30DFCA-2CAE-46B6-A53E-4778655E2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Cluster Hiring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EFB865-8323-4CB2-8CA6-2170433C4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                               </a:t>
            </a:r>
            <a:br>
              <a:rPr lang="en-US" sz="1200" i="1" dirty="0"/>
            </a:br>
            <a:r>
              <a:rPr lang="en-US" sz="1200" i="1" dirty="0"/>
              <a:t/>
            </a:r>
            <a:br>
              <a:rPr lang="en-US" sz="1200" i="1" dirty="0"/>
            </a:br>
            <a:r>
              <a:rPr lang="en-US" sz="1200" i="1" dirty="0"/>
              <a:t/>
            </a:r>
            <a:br>
              <a:rPr lang="en-US" sz="1200" i="1" dirty="0"/>
            </a:br>
            <a:r>
              <a:rPr lang="en-US" sz="1200" i="1" dirty="0"/>
              <a:t/>
            </a:r>
            <a:br>
              <a:rPr lang="en-US" sz="1200" i="1" dirty="0"/>
            </a:br>
            <a:r>
              <a:rPr lang="en-US" sz="1200" i="1" dirty="0"/>
              <a:t>				--iStock</a:t>
            </a:r>
          </a:p>
        </p:txBody>
      </p:sp>
      <p:pic>
        <p:nvPicPr>
          <p:cNvPr id="5" name="Picture 4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EB16894D-1AF1-4522-82F0-F0F1C3C34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572" y="1958010"/>
            <a:ext cx="4250167" cy="425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83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92AB1D-F91B-4445-AE94-FE9AA3583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8D3683-82D2-4B2A-B10C-ACD06AA31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                       </a:t>
            </a:r>
            <a:br>
              <a:rPr lang="en-US" sz="1200" i="1" dirty="0"/>
            </a:br>
            <a:r>
              <a:rPr lang="en-US" sz="1200" i="1" dirty="0"/>
              <a:t>					 --Getty Images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EB37AA2-D635-4328-8D4F-9A92BC90E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524" y="1849026"/>
            <a:ext cx="565785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05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0F1139-D2F3-4896-9881-172641DB9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2804FA-3BBC-4BB4-BE9F-8D574E275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you assure fairness?</a:t>
            </a:r>
          </a:p>
          <a:p>
            <a:r>
              <a:rPr lang="en-US" dirty="0"/>
              <a:t>Should minority faculty be paid more than white faculty?</a:t>
            </a:r>
          </a:p>
          <a:p>
            <a:r>
              <a:rPr lang="en-US" dirty="0"/>
              <a:t>What is the fair way to judge?</a:t>
            </a:r>
          </a:p>
          <a:p>
            <a:r>
              <a:rPr lang="en-US" dirty="0"/>
              <a:t>When institutions change reputations, salaries get tricky – irrespective of race.</a:t>
            </a:r>
          </a:p>
        </p:txBody>
      </p:sp>
    </p:spTree>
    <p:extLst>
      <p:ext uri="{BB962C8B-B14F-4D97-AF65-F5344CB8AC3E}">
        <p14:creationId xmlns:p14="http://schemas.microsoft.com/office/powerpoint/2010/main" val="2677737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7A8630-336D-4880-B027-46B233DBE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Administrator </a:t>
            </a:r>
            <a:br>
              <a:rPr lang="en-US" dirty="0"/>
            </a:br>
            <a:r>
              <a:rPr lang="en-US" dirty="0"/>
              <a:t>Searches Different?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379B18-6B58-4A15-9D65-A2EA1BA1C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Centralized searches are at least possible.</a:t>
            </a:r>
          </a:p>
          <a:p>
            <a:r>
              <a:rPr lang="en-US" dirty="0"/>
              <a:t>In certain areas, there are minority candidates.</a:t>
            </a:r>
          </a:p>
          <a:p>
            <a:r>
              <a:rPr lang="en-US" dirty="0"/>
              <a:t>There is greater flexibility in determining the criteria for eligibility.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682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1AD886-045D-473D-8871-2668BEFDB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Crucial Problem for (Some of)</a:t>
            </a:r>
            <a:br>
              <a:rPr lang="en-US" dirty="0"/>
            </a:br>
            <a:r>
              <a:rPr lang="en-US" dirty="0"/>
              <a:t>Higher 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E41178-76EB-4A4F-B507-03C815720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College towns have a reputation for being predominantly white.</a:t>
            </a:r>
          </a:p>
          <a:p>
            <a:r>
              <a:rPr lang="en-US" dirty="0"/>
              <a:t>Urban areas are more diverse.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6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8FD0DA-3EFE-42CF-8860-5BB9D3BFD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Lesson for 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8144B2-31CA-4E0C-A386-2DD0B2013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                                </a:t>
            </a:r>
            <a:br>
              <a:rPr lang="en-US" sz="1200" i="1" dirty="0"/>
            </a:br>
            <a:r>
              <a:rPr lang="en-US" sz="1200" i="1" dirty="0"/>
              <a:t/>
            </a:r>
            <a:br>
              <a:rPr lang="en-US" sz="1200" i="1" dirty="0"/>
            </a:br>
            <a:r>
              <a:rPr lang="en-US" sz="1200" i="1" dirty="0"/>
              <a:t/>
            </a:r>
            <a:br>
              <a:rPr lang="en-US" sz="1200" i="1" dirty="0"/>
            </a:br>
            <a:r>
              <a:rPr lang="en-US" sz="1200" i="1" dirty="0"/>
              <a:t/>
            </a:r>
            <a:br>
              <a:rPr lang="en-US" sz="1200" i="1" dirty="0"/>
            </a:br>
            <a:r>
              <a:rPr lang="en-US" sz="1200" i="1" dirty="0"/>
              <a:t>						--iStock</a:t>
            </a:r>
          </a:p>
        </p:txBody>
      </p:sp>
      <p:pic>
        <p:nvPicPr>
          <p:cNvPr id="5" name="Picture 4" descr="A group of people standing in front of a window&#10;&#10;Description automatically generated">
            <a:extLst>
              <a:ext uri="{FF2B5EF4-FFF2-40B4-BE49-F238E27FC236}">
                <a16:creationId xmlns:a16="http://schemas.microsoft.com/office/drawing/2014/main" xmlns="" id="{2636416D-969D-4B95-875D-9A2E780D8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78" y="2112319"/>
            <a:ext cx="6127473" cy="408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22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6C427E-693D-4958-8352-42E7E146B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Thanks …</a:t>
            </a:r>
          </a:p>
        </p:txBody>
      </p:sp>
      <p:pic>
        <p:nvPicPr>
          <p:cNvPr id="4" name="Picture 3" descr="Cornerstone_Booklet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664" y="3020254"/>
            <a:ext cx="5979254" cy="169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39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290158-04ED-CB47-A218-B4A797EED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Questions</a:t>
            </a:r>
          </a:p>
        </p:txBody>
      </p:sp>
    </p:spTree>
    <p:extLst>
      <p:ext uri="{BB962C8B-B14F-4D97-AF65-F5344CB8AC3E}">
        <p14:creationId xmlns:p14="http://schemas.microsoft.com/office/powerpoint/2010/main" val="2098491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Scott Jaschik, editor, </a:t>
            </a:r>
            <a:r>
              <a:rPr lang="en-US" i="1" dirty="0"/>
              <a:t>Inside Higher Ed, </a:t>
            </a:r>
            <a:r>
              <a:rPr lang="en-US" dirty="0">
                <a:hlinkClick r:id="rId2"/>
              </a:rPr>
              <a:t>scott.jaschik@insidehighered.com</a:t>
            </a:r>
            <a:endParaRPr lang="en-US" dirty="0"/>
          </a:p>
          <a:p>
            <a:r>
              <a:rPr lang="en-US" dirty="0"/>
              <a:t>Doug Lederman, editor, </a:t>
            </a:r>
            <a:r>
              <a:rPr lang="en-US" i="1" dirty="0"/>
              <a:t>Inside Higher Ed, </a:t>
            </a:r>
            <a:r>
              <a:rPr lang="en-US" u="sng" dirty="0">
                <a:solidFill>
                  <a:srgbClr val="EE7531"/>
                </a:solidFill>
              </a:rPr>
              <a:t>doug.lederman@insidehighered.com</a:t>
            </a:r>
          </a:p>
        </p:txBody>
      </p:sp>
    </p:spTree>
    <p:extLst>
      <p:ext uri="{BB962C8B-B14F-4D97-AF65-F5344CB8AC3E}">
        <p14:creationId xmlns:p14="http://schemas.microsoft.com/office/powerpoint/2010/main" val="3665279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FF56D3-290E-4DCD-8ED6-164D5AA6C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Aftermath of George Floyd Killing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3C05398-6F5D-4C40-897D-E9CC421D5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             --Getty Images</a:t>
            </a:r>
          </a:p>
        </p:txBody>
      </p:sp>
      <p:pic>
        <p:nvPicPr>
          <p:cNvPr id="8" name="Picture 7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xmlns="" id="{51EF2CB7-EAF9-480B-B62E-6FEEF162A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982" y="1958010"/>
            <a:ext cx="5735828" cy="33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40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91245E-2889-4F78-BABC-FA7C51E65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It’s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D37020-807B-4902-BAD4-B0EBD1DDC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the right thing to do.</a:t>
            </a:r>
          </a:p>
          <a:p>
            <a:pPr marL="0" indent="0">
              <a:buNone/>
            </a:pPr>
            <a:r>
              <a:rPr lang="en-US" dirty="0"/>
              <a:t>Plus…</a:t>
            </a:r>
          </a:p>
          <a:p>
            <a:r>
              <a:rPr lang="en-US" dirty="0"/>
              <a:t>Students want a diverse faculty and staff.</a:t>
            </a:r>
          </a:p>
          <a:p>
            <a:r>
              <a:rPr lang="en-US" dirty="0"/>
              <a:t>Lack of diversity can prompt protest.</a:t>
            </a:r>
          </a:p>
          <a:p>
            <a:r>
              <a:rPr lang="en-US" dirty="0"/>
              <a:t>Foundations and others expect diversity.</a:t>
            </a:r>
          </a:p>
        </p:txBody>
      </p:sp>
    </p:spTree>
    <p:extLst>
      <p:ext uri="{BB962C8B-B14F-4D97-AF65-F5344CB8AC3E}">
        <p14:creationId xmlns:p14="http://schemas.microsoft.com/office/powerpoint/2010/main" val="1174581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65464C-A61B-415B-8DE2-647237A22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Colleges Need a Chief Diversity Officer?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07395E-E7F2-41AF-BD0E-2609869AF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</a:t>
            </a:r>
            <a:br>
              <a:rPr lang="en-US" sz="1200" i="1" dirty="0"/>
            </a:br>
            <a:r>
              <a:rPr lang="en-US" sz="1200" i="1" dirty="0"/>
              <a:t/>
            </a:r>
            <a:br>
              <a:rPr lang="en-US" sz="1200" i="1" dirty="0"/>
            </a:br>
            <a:r>
              <a:rPr lang="en-US" sz="1200" i="1" dirty="0"/>
              <a:t/>
            </a:r>
            <a:br>
              <a:rPr lang="en-US" sz="1200" i="1" dirty="0"/>
            </a:br>
            <a:r>
              <a:rPr lang="en-US" sz="1200" i="1" dirty="0"/>
              <a:t>				--iStock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31778238-89D4-45C9-819B-9338DAA8B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53" y="1749794"/>
            <a:ext cx="4293198" cy="429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83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9A2C3A-DC4F-4A58-9266-68C4B4610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Faculty Diversity Can Be Difficult (But Not Impossible) to Achieve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F95E5D-A954-41A5-847A-CF29FF035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Hiring is decentralized.</a:t>
            </a:r>
          </a:p>
          <a:p>
            <a:r>
              <a:rPr lang="en-US" dirty="0"/>
              <a:t>In many cases, the case for diversity must be made department by department.</a:t>
            </a:r>
          </a:p>
          <a:p>
            <a:r>
              <a:rPr lang="en-US" dirty="0"/>
              <a:t>Fewer Black, Latinx or Native American people earn the Ph.D. than do white or Asian people.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each of these situations can be solved.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109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266AF6-4396-4531-ADBE-B5288637D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84511A-6EE0-4BF4-B69D-EBD399F31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it’s essential.</a:t>
            </a:r>
          </a:p>
          <a:p>
            <a:r>
              <a:rPr lang="en-US" dirty="0"/>
              <a:t>Why it’s easy to do it the wrong way. </a:t>
            </a:r>
          </a:p>
        </p:txBody>
      </p:sp>
    </p:spTree>
    <p:extLst>
      <p:ext uri="{BB962C8B-B14F-4D97-AF65-F5344CB8AC3E}">
        <p14:creationId xmlns:p14="http://schemas.microsoft.com/office/powerpoint/2010/main" val="499539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C0BD6E-9526-4AFF-AF4C-407BB8591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on Search Committees?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B16E51-44D2-45B0-B3ED-359412DB3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                        </a:t>
            </a:r>
            <a:br>
              <a:rPr lang="en-US" sz="1200" i="1" dirty="0"/>
            </a:br>
            <a:r>
              <a:rPr lang="en-US" sz="1200" i="1" dirty="0"/>
              <a:t/>
            </a:r>
            <a:br>
              <a:rPr lang="en-US" sz="1200" i="1" dirty="0"/>
            </a:br>
            <a:r>
              <a:rPr lang="en-US" sz="1200" i="1" dirty="0"/>
              <a:t/>
            </a:r>
            <a:br>
              <a:rPr lang="en-US" sz="1200" i="1" dirty="0"/>
            </a:br>
            <a:r>
              <a:rPr lang="en-US" sz="1200" i="1" dirty="0"/>
              <a:t/>
            </a:r>
            <a:br>
              <a:rPr lang="en-US" sz="1200" i="1" dirty="0"/>
            </a:br>
            <a:r>
              <a:rPr lang="en-US" sz="1200" i="1" dirty="0"/>
              <a:t/>
            </a:r>
            <a:br>
              <a:rPr lang="en-US" sz="1200" i="1" dirty="0"/>
            </a:br>
            <a:r>
              <a:rPr lang="en-US" sz="1200" i="1" dirty="0"/>
              <a:t>						 --iStock</a:t>
            </a:r>
          </a:p>
        </p:txBody>
      </p:sp>
      <p:pic>
        <p:nvPicPr>
          <p:cNvPr id="5" name="Picture 4" descr="A picture containing outdoor, sitting, building, large&#10;&#10;Description automatically generated">
            <a:extLst>
              <a:ext uri="{FF2B5EF4-FFF2-40B4-BE49-F238E27FC236}">
                <a16:creationId xmlns:a16="http://schemas.microsoft.com/office/drawing/2014/main" xmlns="" id="{9534E4B8-6E94-4D89-97B5-92CB54C87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64" y="2033657"/>
            <a:ext cx="7132320" cy="427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57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D8283F-9839-4068-8A75-C9A1C443F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Advice for Search Committees (and Those That Track Their Work)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1D3813-09D1-42AF-9436-7B98462DA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From Abigail J. Stewart and Virginia </a:t>
            </a:r>
            <a:r>
              <a:rPr lang="en-US" dirty="0" err="1"/>
              <a:t>Valian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--Define the position in broad terms.</a:t>
            </a:r>
          </a:p>
          <a:p>
            <a:pPr marL="0" indent="0">
              <a:buNone/>
            </a:pPr>
            <a:r>
              <a:rPr lang="en-US" dirty="0"/>
              <a:t>--Provide cues of belonging.</a:t>
            </a:r>
          </a:p>
          <a:p>
            <a:pPr marL="0" indent="0">
              <a:buNone/>
            </a:pPr>
            <a:r>
              <a:rPr lang="en-US" dirty="0"/>
              <a:t>--Search actively.</a:t>
            </a:r>
          </a:p>
          <a:p>
            <a:pPr marL="0" indent="0">
              <a:buNone/>
            </a:pPr>
            <a:r>
              <a:rPr lang="en-US" dirty="0"/>
              <a:t>--Recognize the impact of expressed </a:t>
            </a:r>
            <a:r>
              <a:rPr lang="en-US"/>
              <a:t>institutional values.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472793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emplate-standard">
  <a:themeElements>
    <a:clrScheme name="DRAFT - IHE Branding 2017">
      <a:dk1>
        <a:srgbClr val="333333"/>
      </a:dk1>
      <a:lt1>
        <a:sysClr val="window" lastClr="FFFFFF"/>
      </a:lt1>
      <a:dk2>
        <a:srgbClr val="000000"/>
      </a:dk2>
      <a:lt2>
        <a:srgbClr val="E7E6E6"/>
      </a:lt2>
      <a:accent1>
        <a:srgbClr val="EF7521"/>
      </a:accent1>
      <a:accent2>
        <a:srgbClr val="8FAA3F"/>
      </a:accent2>
      <a:accent3>
        <a:srgbClr val="3E67A7"/>
      </a:accent3>
      <a:accent4>
        <a:srgbClr val="333333"/>
      </a:accent4>
      <a:accent5>
        <a:srgbClr val="E4E4E4"/>
      </a:accent5>
      <a:accent6>
        <a:srgbClr val="EF7521"/>
      </a:accent6>
      <a:hlink>
        <a:srgbClr val="EF7521"/>
      </a:hlink>
      <a:folHlink>
        <a:srgbClr val="EF752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337</Words>
  <Application>Microsoft Macintosh PowerPoint</Application>
  <PresentationFormat>On-screen Show (4:3)</PresentationFormat>
  <Paragraphs>96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PowerPointTemplate-standard</vt:lpstr>
      <vt:lpstr>        Recruiting and Retaining Diverse Faculty Members and Administrators  </vt:lpstr>
      <vt:lpstr>Presenters</vt:lpstr>
      <vt:lpstr>Aftermath of George Floyd Killing</vt:lpstr>
      <vt:lpstr>Why It’s Important</vt:lpstr>
      <vt:lpstr>Do Colleges Need a Chief Diversity Officer?</vt:lpstr>
      <vt:lpstr>Why Faculty Diversity Can Be Difficult (But Not Impossible) to Achieve</vt:lpstr>
      <vt:lpstr>Setting Goals</vt:lpstr>
      <vt:lpstr>Who Is on Search Committees?</vt:lpstr>
      <vt:lpstr>Advice for Search Committees (and Those That Track Their Work)</vt:lpstr>
      <vt:lpstr>Benefits of Cluster Hiring</vt:lpstr>
      <vt:lpstr>Critical Mass</vt:lpstr>
      <vt:lpstr>Salaries</vt:lpstr>
      <vt:lpstr>How Are Administrator  Searches Different?</vt:lpstr>
      <vt:lpstr>A Crucial Problem for (Some of) Higher Ed</vt:lpstr>
      <vt:lpstr>A Lesson for All</vt:lpstr>
      <vt:lpstr>With Thanks …</vt:lpstr>
      <vt:lpstr>Your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Recruiting and Retaining Diverse Faculty Members and Administrators</dc:title>
  <dc:creator>scott jaschik</dc:creator>
  <cp:lastModifiedBy>Morgan Hutchings</cp:lastModifiedBy>
  <cp:revision>9</cp:revision>
  <dcterms:created xsi:type="dcterms:W3CDTF">2020-10-23T19:05:46Z</dcterms:created>
  <dcterms:modified xsi:type="dcterms:W3CDTF">2020-10-26T14:13:57Z</dcterms:modified>
</cp:coreProperties>
</file>