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6" r:id="rId12"/>
    <p:sldId id="280" r:id="rId13"/>
    <p:sldId id="281" r:id="rId14"/>
    <p:sldId id="282" r:id="rId15"/>
    <p:sldId id="283" r:id="rId16"/>
    <p:sldId id="284" r:id="rId17"/>
    <p:sldId id="285" r:id="rId18"/>
    <p:sldId id="287" r:id="rId19"/>
    <p:sldId id="288" r:id="rId20"/>
    <p:sldId id="270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ugled7204" initials="d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  <a:srgbClr val="333333"/>
    <a:srgbClr val="F48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6" d="100"/>
          <a:sy n="96" d="100"/>
        </p:scale>
        <p:origin x="-197" y="7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8BC85-BD8D-A74B-B797-A2637FBAFBA3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3924B-207B-0742-A71A-59CA2AB7C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85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C0BF3-A352-46BB-BCFF-0155C74BA182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5109E-B4EF-4CB4-B8BE-79A7EA68B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92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rgbClr val="4C4C4C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F48024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4C4C4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6868-76BF-4B6A-A236-480B375B5669}" type="datetime2">
              <a:rPr lang="en-US" smtClean="0"/>
              <a:t>Monday, May 23,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rgbClr val="F48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1BD1-695C-4469-A8C4-EBE2D2F5AAD5}" type="datetime2">
              <a:rPr lang="en-US" smtClean="0"/>
              <a:t>Monday, May 23,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097D-6C99-4C79-A44E-9A8103521B96}" type="datetime2">
              <a:rPr lang="en-US" smtClean="0"/>
              <a:t>Monday, May 23,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FDA1-494A-43A2-A475-CEB6D84D65B1}" type="datetime2">
              <a:rPr lang="en-US" smtClean="0"/>
              <a:t>Monday, May 23,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480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BA44-0392-4692-AC7A-FBE2F25B1A89}" type="datetime2">
              <a:rPr lang="en-US" smtClean="0"/>
              <a:t>Monday, May 23,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F33B-A7A0-4687-8616-647E5217AEF4}" type="datetime2">
              <a:rPr lang="en-US" smtClean="0"/>
              <a:t>Monday, May 23,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EB4E-5D1C-41CE-A14F-68F1AF4E9361}" type="datetime2">
              <a:rPr lang="en-US" smtClean="0"/>
              <a:t>Monday, May 23,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D8DB-49D4-4AEA-87CB-B51F4DF6784A}" type="datetime2">
              <a:rPr lang="en-US" smtClean="0"/>
              <a:t>Monday, May 23,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C6BD-900C-4FA1-B1D2-E6ED1E84007A}" type="datetime2">
              <a:rPr lang="en-US" smtClean="0"/>
              <a:t>Monday, May 23,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BE218-B9B6-4873-B7E1-311838FE6CDC}" type="datetime2">
              <a:rPr lang="en-US" smtClean="0"/>
              <a:t>Monday, May 23,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A69AC-1AC2-482E-B013-329DD98B61C1}" type="datetime2">
              <a:rPr lang="en-US" smtClean="0"/>
              <a:t>Monday, May 23,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F48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6E8A0A7-4F69-42EE-8A77-2FCA4D47E749}" type="datetime2">
              <a:rPr lang="en-US" smtClean="0"/>
              <a:t>Monday, May 23,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rgbClr val="4C4C4C"/>
          </a:solidFill>
          <a:latin typeface="Franklin Gothic Medium"/>
          <a:ea typeface="+mj-ea"/>
          <a:cs typeface="Franklin Gothic Medium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b="0" i="0" kern="1200">
          <a:solidFill>
            <a:srgbClr val="4C4C4C"/>
          </a:solidFill>
          <a:latin typeface="Franklin Gothic Medium"/>
          <a:ea typeface="+mn-ea"/>
          <a:cs typeface="Franklin Gothic Medium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b="0" i="0" kern="1200">
          <a:solidFill>
            <a:srgbClr val="4C4C4C"/>
          </a:solidFill>
          <a:latin typeface="Franklin Gothic Medium"/>
          <a:ea typeface="+mn-ea"/>
          <a:cs typeface="Franklin Gothic Medium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b="0" i="0" kern="1200">
          <a:solidFill>
            <a:srgbClr val="4C4C4C"/>
          </a:solidFill>
          <a:latin typeface="Franklin Gothic Medium"/>
          <a:ea typeface="+mn-ea"/>
          <a:cs typeface="Franklin Gothic Medium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b="0" i="0" kern="1200">
          <a:solidFill>
            <a:srgbClr val="4C4C4C"/>
          </a:solidFill>
          <a:latin typeface="Franklin Gothic Medium"/>
          <a:ea typeface="+mn-ea"/>
          <a:cs typeface="Franklin Gothic Medium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b="0" i="0" kern="1200" baseline="0">
          <a:solidFill>
            <a:srgbClr val="4C4C4C"/>
          </a:solidFill>
          <a:latin typeface="Franklin Gothic Medium"/>
          <a:ea typeface="+mn-ea"/>
          <a:cs typeface="Franklin Gothic Medium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idehighered.com/content/critical-role-general-education" TargetMode="External"/><Relationship Id="rId2" Type="http://schemas.openxmlformats.org/officeDocument/2006/relationships/hyperlink" Target="https://www.insidehighered.com/content/innovation-teach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sidehighered.com/news/focus/teaching-and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ug.lederman@insidehighered.com" TargetMode="External"/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INNOVATION </a:t>
            </a:r>
            <a:br>
              <a:rPr lang="en-US" sz="4400" dirty="0" smtClean="0"/>
            </a:br>
            <a:r>
              <a:rPr lang="en-US" sz="4400" dirty="0" smtClean="0"/>
              <a:t>IN TEACHING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i="1" dirty="0" smtClean="0"/>
              <a:t>Inside Higher Ed </a:t>
            </a:r>
            <a:r>
              <a:rPr lang="en-US" dirty="0" smtClean="0"/>
              <a:t>webinar</a:t>
            </a:r>
          </a:p>
          <a:p>
            <a:r>
              <a:rPr lang="en-US" dirty="0" smtClean="0"/>
              <a:t>Tuesday, May 24 at 2 p.m. Eastern</a:t>
            </a:r>
            <a:endParaRPr lang="en-US" dirty="0"/>
          </a:p>
        </p:txBody>
      </p:sp>
      <p:pic>
        <p:nvPicPr>
          <p:cNvPr id="1027" name="Picture 3" descr="C:\Users\Scott.Jaschik\Deskto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5327650"/>
            <a:ext cx="13716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12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Innovations in Community College Teaching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Changes in placement approach.</a:t>
            </a:r>
          </a:p>
          <a:p>
            <a:r>
              <a:rPr lang="en-US" dirty="0" smtClean="0"/>
              <a:t>Changes in remediation.</a:t>
            </a:r>
          </a:p>
          <a:p>
            <a:r>
              <a:rPr lang="en-US" dirty="0" smtClean="0"/>
              <a:t>Research on why students succeed (or don’t).</a:t>
            </a:r>
          </a:p>
          <a:p>
            <a:r>
              <a:rPr lang="en-US" dirty="0" smtClean="0"/>
              <a:t>Better alignment with high schools, four-year institutions and employers.</a:t>
            </a:r>
          </a:p>
          <a:p>
            <a:r>
              <a:rPr lang="en-US" dirty="0" smtClean="0"/>
              <a:t>Adaptive learning and other tech innovations.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123" name="Picture 3" descr="C:\Users\Scott.Jaschik\Desktop\M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457200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691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4863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Innovation: Let Faculty </a:t>
            </a:r>
            <a:br>
              <a:rPr lang="en-US" u="sng" dirty="0" smtClean="0"/>
            </a:br>
            <a:r>
              <a:rPr lang="en-US" u="sng" dirty="0" smtClean="0"/>
              <a:t>Experiment Without Fear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2452688"/>
            <a:ext cx="51720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898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Innovation: the Flipped Classroom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1" y="1699490"/>
            <a:ext cx="3089879" cy="206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168" y="2986665"/>
            <a:ext cx="47625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25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Innovation From MOOCs (Yes, Really)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Ability to use large sample sizes and to refine courses in multiple interactions.</a:t>
            </a:r>
          </a:p>
          <a:p>
            <a:r>
              <a:rPr lang="en-US" dirty="0" smtClean="0"/>
              <a:t>Changing peer-to-peer learning.</a:t>
            </a:r>
          </a:p>
          <a:p>
            <a:r>
              <a:rPr lang="en-US" dirty="0" smtClean="0"/>
              <a:t>Adopting MOOC style to MOOC-like programs that are having success with well prepared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170" name="Picture 2" descr="C:\Users\Scott.Jaschik\Deskto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145" y="4385829"/>
            <a:ext cx="13716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457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Innovation at Moravian: </a:t>
            </a:r>
            <a:br>
              <a:rPr lang="en-US" u="sng" dirty="0" smtClean="0"/>
            </a:br>
            <a:r>
              <a:rPr lang="en-US" u="sng" dirty="0" smtClean="0"/>
              <a:t>Old School, New Tech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62212"/>
            <a:ext cx="60960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198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Innovation: Leave It in the Bag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691" y="1524000"/>
            <a:ext cx="60960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45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Innovation: Implications </a:t>
            </a:r>
            <a:br>
              <a:rPr lang="en-US" u="sng" dirty="0" smtClean="0"/>
            </a:br>
            <a:r>
              <a:rPr lang="en-US" u="sng" dirty="0" smtClean="0"/>
              <a:t>of Great Lakes Study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143125"/>
            <a:ext cx="57150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992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Obstacles to Innovation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funding formulas that discourage teaching emphasis.</a:t>
            </a:r>
          </a:p>
          <a:p>
            <a:r>
              <a:rPr lang="en-US" dirty="0" smtClean="0"/>
              <a:t>Traditional prestige focus of academe by sector and job title.</a:t>
            </a:r>
          </a:p>
          <a:p>
            <a:r>
              <a:rPr lang="en-US" dirty="0" smtClean="0"/>
              <a:t>Increased reliance on adjuncts without giving them the support needed.</a:t>
            </a:r>
          </a:p>
          <a:p>
            <a:r>
              <a:rPr lang="en-US" dirty="0" smtClean="0"/>
              <a:t>Consumer mentality about students, taken to an extreme.</a:t>
            </a:r>
          </a:p>
          <a:p>
            <a:r>
              <a:rPr lang="en-US" dirty="0" smtClean="0"/>
              <a:t>Lack of trust between faculty members and administrators.</a:t>
            </a:r>
          </a:p>
          <a:p>
            <a:r>
              <a:rPr lang="en-US" dirty="0" smtClean="0"/>
              <a:t>Politicians who think good teaching doesn’t cost money.</a:t>
            </a:r>
          </a:p>
          <a:p>
            <a:r>
              <a:rPr lang="en-US" dirty="0" smtClean="0"/>
              <a:t>Some faculty members resist new ideas.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122" name="Picture 2" descr="C:\Users\Scott.Jaschik\Deskto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4865688"/>
            <a:ext cx="13716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554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Innovation Reminder From MIT:</a:t>
            </a:r>
            <a:br>
              <a:rPr lang="en-US" u="sng" dirty="0" smtClean="0"/>
            </a:br>
            <a:r>
              <a:rPr lang="en-US" u="sng" dirty="0" smtClean="0"/>
              <a:t>Centrality of the Faculty Role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38325"/>
            <a:ext cx="3429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9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Resources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Innovation in Teaching booklet: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www.insidehighered.com/content/innovation-teaching</a:t>
            </a:r>
            <a:endParaRPr lang="en-US" dirty="0" smtClean="0"/>
          </a:p>
          <a:p>
            <a:r>
              <a:rPr lang="en-US" dirty="0" smtClean="0"/>
              <a:t>General </a:t>
            </a:r>
            <a:r>
              <a:rPr lang="en-US" dirty="0"/>
              <a:t>Education booklet: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www.insidehighered.com/content/critical-role-general-education</a:t>
            </a:r>
            <a:endParaRPr lang="en-US" dirty="0" smtClean="0"/>
          </a:p>
          <a:p>
            <a:r>
              <a:rPr lang="en-US" dirty="0" smtClean="0"/>
              <a:t>Articles </a:t>
            </a:r>
            <a:r>
              <a:rPr lang="en-US" dirty="0"/>
              <a:t>on teaching and learning: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www.insidehighered.com/news/focus/teaching-and-learning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92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Scott </a:t>
            </a:r>
            <a:r>
              <a:rPr lang="en-US" dirty="0" err="1" smtClean="0"/>
              <a:t>Jaschik</a:t>
            </a:r>
            <a:r>
              <a:rPr lang="en-US" dirty="0" smtClean="0"/>
              <a:t>, editor, </a:t>
            </a:r>
            <a:r>
              <a:rPr lang="en-US" i="1" dirty="0" smtClean="0"/>
              <a:t>Inside Higher Ed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scott.jaschik@insidehighered.com</a:t>
            </a:r>
            <a:endParaRPr lang="en-US" dirty="0" smtClean="0"/>
          </a:p>
          <a:p>
            <a:r>
              <a:rPr lang="en-US" dirty="0" smtClean="0"/>
              <a:t>Doug Lederman, editor, </a:t>
            </a:r>
            <a:r>
              <a:rPr lang="en-US" i="1" dirty="0" smtClean="0"/>
              <a:t>Inside Higher Ed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doug.lederman@insidehighered.com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Presenters</a:t>
            </a:r>
            <a:endParaRPr lang="en-US" u="sng" dirty="0"/>
          </a:p>
        </p:txBody>
      </p:sp>
      <p:pic>
        <p:nvPicPr>
          <p:cNvPr id="1026" name="Picture 2" descr="C:\Users\Scott.Jaschik\Desktop\Pictur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4533900"/>
            <a:ext cx="13716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70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Your Questions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Q&amp;A.</a:t>
            </a:r>
          </a:p>
          <a:p>
            <a:r>
              <a:rPr lang="en-US" dirty="0" smtClean="0"/>
              <a:t>Suggestions for future coverage.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122" name="Picture 2" descr="C:\Users\Scott.Jaschik\Deskto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4848225"/>
            <a:ext cx="13716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11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With Thanks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6" name="Picture 2" descr="M:\Melanie\Webinars\D2L Logo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357" y="2013668"/>
            <a:ext cx="3273287" cy="327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765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The Traditional Ideal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04233"/>
            <a:ext cx="3343275" cy="251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Scott.Jaschik\Desktop\Bar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165" y="1754909"/>
            <a:ext cx="2899929" cy="193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854" y="4063999"/>
            <a:ext cx="2858689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962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U</a:t>
            </a:r>
            <a:r>
              <a:rPr lang="en-US" u="sng" dirty="0" smtClean="0"/>
              <a:t>nfortunate Realities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 descr="C:\Users\Scott.Jaschik\Desktop\GettyImages-1707473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127" y="2883706"/>
            <a:ext cx="2466398" cy="185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31067"/>
            <a:ext cx="3339728" cy="246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Scott.Jaschik\Desktop\GettyImages-48538359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95" y="3929006"/>
            <a:ext cx="1824005" cy="26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420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Why Teaching Matters More Than Ever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Federal and state goals to increase share of adult population with college degrees/certificates.</a:t>
            </a:r>
          </a:p>
          <a:p>
            <a:r>
              <a:rPr lang="en-US" dirty="0" smtClean="0"/>
              <a:t>Differing student populations, not all of whom have historically succeeded in American higher education.</a:t>
            </a:r>
          </a:p>
          <a:p>
            <a:r>
              <a:rPr lang="en-US" dirty="0" smtClean="0"/>
              <a:t>Push by government and accreditors to measure student learning outcomes.</a:t>
            </a:r>
          </a:p>
          <a:p>
            <a:r>
              <a:rPr lang="en-US" dirty="0" smtClean="0"/>
              <a:t>Technology tools have created new teaching techniques (and worries from some about the faculty role).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 descr="C:\Users\Scott.Jaschik\Deskto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5068888"/>
            <a:ext cx="13716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72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Innovation in Learning to Teach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Emerging consensus that Ph.D. programs have ignored or belittled this key role of future faculty.</a:t>
            </a:r>
          </a:p>
          <a:p>
            <a:r>
              <a:rPr lang="en-US" dirty="0" smtClean="0"/>
              <a:t>Change in some Ph.D. programs – particularly in recognition of current career patterns.</a:t>
            </a:r>
          </a:p>
          <a:p>
            <a:r>
              <a:rPr lang="en-US" dirty="0" smtClean="0"/>
              <a:t>Arrival of new technologies means that even experienced instructors need to learn how to teach in new ways.</a:t>
            </a:r>
          </a:p>
          <a:p>
            <a:r>
              <a:rPr lang="en-US" dirty="0" smtClean="0"/>
              <a:t>Growth of programs in teaching different groups of students, such as those at community colleges.</a:t>
            </a:r>
          </a:p>
          <a:p>
            <a:r>
              <a:rPr lang="en-US" dirty="0" smtClean="0"/>
              <a:t>Desire to reach all kinds of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 descr="C:\Users\Scott.Jaschik\Deskto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122" y="5106266"/>
            <a:ext cx="13716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663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Innovations in Timing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54" y="1600200"/>
            <a:ext cx="7305891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87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Innovations in Teaching of Writing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91" y="1600200"/>
            <a:ext cx="733621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67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Innovations in STEM Teaching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Howard Hughes efforts</a:t>
            </a:r>
          </a:p>
          <a:p>
            <a:r>
              <a:rPr lang="en-US" dirty="0" smtClean="0"/>
              <a:t>AAU efforts</a:t>
            </a:r>
          </a:p>
          <a:p>
            <a:r>
              <a:rPr lang="en-US" dirty="0" smtClean="0"/>
              <a:t>UNC Chapel Hill</a:t>
            </a:r>
          </a:p>
          <a:p>
            <a:r>
              <a:rPr lang="en-US" dirty="0" smtClean="0"/>
              <a:t>Michigan State</a:t>
            </a:r>
          </a:p>
          <a:p>
            <a:r>
              <a:rPr lang="en-US" dirty="0" smtClean="0"/>
              <a:t>Why research universities matter.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085" y="1524000"/>
            <a:ext cx="3012715" cy="4522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4563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HE_pptTemplat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IHE_pptTemplate</Template>
  <TotalTime>191</TotalTime>
  <Words>446</Words>
  <Application>Microsoft Office PowerPoint</Application>
  <PresentationFormat>On-screen Show (4:3)</PresentationFormat>
  <Paragraphs>85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IHE_pptTemplate</vt:lpstr>
      <vt:lpstr>INNOVATION  IN TEACHING</vt:lpstr>
      <vt:lpstr>Presenters</vt:lpstr>
      <vt:lpstr>The Traditional Ideal</vt:lpstr>
      <vt:lpstr>Unfortunate Realities</vt:lpstr>
      <vt:lpstr>Why Teaching Matters More Than Ever</vt:lpstr>
      <vt:lpstr>Innovation in Learning to Teach</vt:lpstr>
      <vt:lpstr>Innovations in Timing</vt:lpstr>
      <vt:lpstr>Innovations in Teaching of Writing</vt:lpstr>
      <vt:lpstr>Innovations in STEM Teaching</vt:lpstr>
      <vt:lpstr>Innovations in Community College Teaching</vt:lpstr>
      <vt:lpstr>Innovation: Let Faculty  Experiment Without Fear</vt:lpstr>
      <vt:lpstr>Innovation: the Flipped Classroom</vt:lpstr>
      <vt:lpstr>Innovation From MOOCs (Yes, Really)</vt:lpstr>
      <vt:lpstr>Innovation at Moravian:  Old School, New Tech</vt:lpstr>
      <vt:lpstr>Innovation: Leave It in the Bag</vt:lpstr>
      <vt:lpstr>Innovation: Implications  of Great Lakes Study</vt:lpstr>
      <vt:lpstr>Obstacles to Innovation</vt:lpstr>
      <vt:lpstr>Innovation Reminder From MIT: Centrality of the Faculty Role</vt:lpstr>
      <vt:lpstr>Resources</vt:lpstr>
      <vt:lpstr>Your Questions</vt:lpstr>
      <vt:lpstr>With 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Scott Jaschik</dc:creator>
  <cp:lastModifiedBy>Melanie Hardcastle</cp:lastModifiedBy>
  <cp:revision>27</cp:revision>
  <cp:lastPrinted>2016-05-22T19:26:59Z</cp:lastPrinted>
  <dcterms:created xsi:type="dcterms:W3CDTF">2012-08-15T17:43:30Z</dcterms:created>
  <dcterms:modified xsi:type="dcterms:W3CDTF">2016-05-23T13:09:29Z</dcterms:modified>
</cp:coreProperties>
</file>