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ed7204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840" y="7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BC85-BD8D-A74B-B797-A2637FBAFBA3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924B-207B-0742-A71A-59CA2AB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0BF3-A352-46BB-BCFF-0155C74BA18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5109E-B4EF-4CB4-B8BE-79A7EA68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F48024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868-76BF-4B6A-A236-480B375B5669}" type="datetime2">
              <a:rPr lang="en-US" smtClean="0"/>
              <a:t>Monday, May 09,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1BD1-695C-4469-A8C4-EBE2D2F5AAD5}" type="datetime2">
              <a:rPr lang="en-US" smtClean="0"/>
              <a:t>Monday, May 09,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097D-6C99-4C79-A44E-9A8103521B96}" type="datetime2">
              <a:rPr lang="en-US" smtClean="0"/>
              <a:t>Monday, May 09,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FDA1-494A-43A2-A475-CEB6D84D65B1}" type="datetime2">
              <a:rPr lang="en-US" smtClean="0"/>
              <a:t>Monday, May 09,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A44-0392-4692-AC7A-FBE2F25B1A89}" type="datetime2">
              <a:rPr lang="en-US" smtClean="0"/>
              <a:t>Monday, May 09,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F33B-A7A0-4687-8616-647E5217AEF4}" type="datetime2">
              <a:rPr lang="en-US" smtClean="0"/>
              <a:t>Monday, May 09,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EB4E-5D1C-41CE-A14F-68F1AF4E9361}" type="datetime2">
              <a:rPr lang="en-US" smtClean="0"/>
              <a:t>Monday, May 09,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D8DB-49D4-4AEA-87CB-B51F4DF6784A}" type="datetime2">
              <a:rPr lang="en-US" smtClean="0"/>
              <a:t>Monday, May 09,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6BD-900C-4FA1-B1D2-E6ED1E84007A}" type="datetime2">
              <a:rPr lang="en-US" smtClean="0"/>
              <a:t>Monday, May 09,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E218-B9B6-4873-B7E1-311838FE6CDC}" type="datetime2">
              <a:rPr lang="en-US" smtClean="0"/>
              <a:t>Monday, May 09,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69AC-1AC2-482E-B013-329DD98B61C1}" type="datetime2">
              <a:rPr lang="en-US" smtClean="0"/>
              <a:t>Monday, May 09,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E8A0A7-4F69-42EE-8A77-2FCA4D47E749}" type="datetime2">
              <a:rPr lang="en-US" smtClean="0"/>
              <a:t>Monday, May 09,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4C4C4C"/>
          </a:solidFill>
          <a:latin typeface="Franklin Gothic Medium"/>
          <a:ea typeface="+mj-ea"/>
          <a:cs typeface="Franklin Gothic Medium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rgbClr val="4C4C4C"/>
          </a:solidFill>
          <a:latin typeface="Franklin Gothic Medium"/>
          <a:ea typeface="+mn-ea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The Critical Role</a:t>
            </a:r>
            <a:br>
              <a:rPr lang="en-US" sz="4400" dirty="0" smtClean="0"/>
            </a:br>
            <a:r>
              <a:rPr lang="en-US" sz="4400" dirty="0" smtClean="0"/>
              <a:t>of General Education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Inside Higher Ed </a:t>
            </a:r>
            <a:r>
              <a:rPr lang="en-US" dirty="0" smtClean="0"/>
              <a:t>webinar</a:t>
            </a:r>
          </a:p>
          <a:p>
            <a:r>
              <a:rPr lang="en-US" dirty="0" smtClean="0"/>
              <a:t>Wednesday, May 11 at 2 p.m. Eastern</a:t>
            </a:r>
            <a:endParaRPr lang="en-US" dirty="0"/>
          </a:p>
        </p:txBody>
      </p:sp>
      <p:pic>
        <p:nvPicPr>
          <p:cNvPr id="1027" name="Picture 3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327650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Faculty Role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Teaching.</a:t>
            </a:r>
          </a:p>
          <a:p>
            <a:r>
              <a:rPr lang="en-US" dirty="0" smtClean="0"/>
              <a:t>Advising.</a:t>
            </a:r>
          </a:p>
          <a:p>
            <a:r>
              <a:rPr lang="en-US" dirty="0" smtClean="0"/>
              <a:t>Moving beyond the course at hand.</a:t>
            </a:r>
          </a:p>
          <a:p>
            <a:r>
              <a:rPr lang="en-US" dirty="0" smtClean="0"/>
              <a:t>Connections with students.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27" y="3585141"/>
            <a:ext cx="5306436" cy="20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Liberal Arts and General Education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identical but related.</a:t>
            </a:r>
          </a:p>
          <a:p>
            <a:r>
              <a:rPr lang="en-US" dirty="0" smtClean="0"/>
              <a:t>Disciplinary roles vs. service to students and the curriculum.</a:t>
            </a:r>
          </a:p>
          <a:p>
            <a:r>
              <a:rPr lang="en-US" dirty="0" smtClean="0"/>
              <a:t>Disappearing disciplines.</a:t>
            </a:r>
            <a:endParaRPr lang="en-US" dirty="0"/>
          </a:p>
        </p:txBody>
      </p:sp>
      <p:pic>
        <p:nvPicPr>
          <p:cNvPr id="1026" name="Picture 2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94" y="4201824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1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Competency-Based Education </a:t>
            </a:r>
            <a:br>
              <a:rPr lang="en-US" u="sng" dirty="0" smtClean="0"/>
            </a:br>
            <a:r>
              <a:rPr lang="en-US" u="sng" dirty="0" smtClean="0"/>
              <a:t>and General Education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many faculty members worry.</a:t>
            </a:r>
          </a:p>
          <a:p>
            <a:r>
              <a:rPr lang="en-US" dirty="0" smtClean="0"/>
              <a:t>The early data from Southern New Hampshire.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37" y="2746839"/>
            <a:ext cx="5172363" cy="386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5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Potential Threats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Vocational emphasis.</a:t>
            </a:r>
          </a:p>
          <a:p>
            <a:r>
              <a:rPr lang="en-US" dirty="0" smtClean="0"/>
              <a:t>Value on speed to degree.</a:t>
            </a:r>
          </a:p>
          <a:p>
            <a:r>
              <a:rPr lang="en-US" dirty="0" smtClean="0"/>
              <a:t>Belief that major is all that matters.</a:t>
            </a:r>
          </a:p>
          <a:p>
            <a:r>
              <a:rPr lang="en-US" dirty="0" smtClean="0"/>
              <a:t>Outsourcing.</a:t>
            </a:r>
          </a:p>
          <a:p>
            <a:r>
              <a:rPr lang="en-US" dirty="0" smtClean="0"/>
              <a:t>Cuts to liberal arts disciplines.</a:t>
            </a:r>
          </a:p>
          <a:p>
            <a:r>
              <a:rPr lang="en-US" dirty="0" smtClean="0"/>
              <a:t>Faculty rewards that favor departmental work.</a:t>
            </a:r>
            <a:endParaRPr lang="en-US" dirty="0"/>
          </a:p>
        </p:txBody>
      </p:sp>
      <p:pic>
        <p:nvPicPr>
          <p:cNvPr id="3075" name="Picture 3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5041900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7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Great Lakes Study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between general education and career success (as well as happiness).</a:t>
            </a:r>
          </a:p>
          <a:p>
            <a:r>
              <a:rPr lang="en-US" dirty="0" smtClean="0"/>
              <a:t>Potential evidence for a skeptical public.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63" y="3063701"/>
            <a:ext cx="4104409" cy="272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9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Your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Q&amp;A.</a:t>
            </a:r>
          </a:p>
          <a:p>
            <a:r>
              <a:rPr lang="en-US" dirty="0" smtClean="0"/>
              <a:t>Suggestions for future coverage.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4848225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1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With Thanks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http://photos.prnewswire.com/prnfull/20120110/DC33419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05" y="2344991"/>
            <a:ext cx="4050462" cy="27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6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pic>
        <p:nvPicPr>
          <p:cNvPr id="1026" name="Picture 2" descr="C:\Users\Scott.Jaschik\Desktop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533900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7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What General Education Isn’t </a:t>
            </a:r>
            <a:br>
              <a:rPr lang="en-US" u="sng" dirty="0" smtClean="0"/>
            </a:br>
            <a:r>
              <a:rPr lang="en-US" u="sng" dirty="0" smtClean="0"/>
              <a:t>(or How It Shouldn’t  Be Defined)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that’s not in the major.</a:t>
            </a:r>
          </a:p>
          <a:p>
            <a:r>
              <a:rPr lang="en-US" dirty="0" smtClean="0"/>
              <a:t>Intro survey courses.</a:t>
            </a:r>
          </a:p>
          <a:p>
            <a:r>
              <a:rPr lang="en-US" dirty="0" smtClean="0"/>
              <a:t>What freshmen do.</a:t>
            </a:r>
          </a:p>
          <a:p>
            <a:r>
              <a:rPr lang="en-US" dirty="0" smtClean="0"/>
              <a:t>Requirements to get out of the way.</a:t>
            </a:r>
          </a:p>
          <a:p>
            <a:r>
              <a:rPr lang="en-US" dirty="0" smtClean="0"/>
              <a:t>A checklist.</a:t>
            </a:r>
          </a:p>
          <a:p>
            <a:r>
              <a:rPr lang="en-US" dirty="0" smtClean="0"/>
              <a:t>Humanities.</a:t>
            </a:r>
          </a:p>
          <a:p>
            <a:r>
              <a:rPr lang="en-US" dirty="0" smtClean="0"/>
              <a:t>Education not related to careers.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Why these false definitions matter.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117109"/>
            <a:ext cx="2895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What General Education Can Be </a:t>
            </a:r>
            <a:br>
              <a:rPr lang="en-US" u="sng" dirty="0" smtClean="0"/>
            </a:br>
            <a:r>
              <a:rPr lang="en-US" u="sng" dirty="0" smtClean="0"/>
              <a:t>(or Should Be)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guided pathway.</a:t>
            </a:r>
          </a:p>
          <a:p>
            <a:r>
              <a:rPr lang="en-US" dirty="0" smtClean="0"/>
              <a:t>Broad. </a:t>
            </a:r>
          </a:p>
          <a:p>
            <a:r>
              <a:rPr lang="en-US" dirty="0" smtClean="0"/>
              <a:t>Focused on core skills and competencies (not just disciplines).</a:t>
            </a:r>
          </a:p>
          <a:p>
            <a:r>
              <a:rPr lang="en-US" dirty="0" smtClean="0"/>
              <a:t>Based on “high impact” teaching and learning techniques.</a:t>
            </a:r>
          </a:p>
          <a:p>
            <a:r>
              <a:rPr lang="en-US" dirty="0" smtClean="0"/>
              <a:t>The American model.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09" y="3871572"/>
            <a:ext cx="3108036" cy="20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Distribution Plus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cott.Jaschik\Desktop\GenE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2" y="1731239"/>
            <a:ext cx="7126715" cy="387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654" y="533400"/>
            <a:ext cx="8229600" cy="990600"/>
          </a:xfrm>
        </p:spPr>
        <p:txBody>
          <a:bodyPr/>
          <a:lstStyle/>
          <a:p>
            <a:pPr algn="ctr"/>
            <a:r>
              <a:rPr lang="en-US" u="sng" dirty="0" smtClean="0"/>
              <a:t>What Students Are Expected to Learn</a:t>
            </a:r>
            <a:endParaRPr lang="en-US" u="sng" dirty="0"/>
          </a:p>
        </p:txBody>
      </p:sp>
      <p:pic>
        <p:nvPicPr>
          <p:cNvPr id="4098" name="Picture 2" descr="C:\Users\Scott.Jaschik\Desktop\GenEd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1674958"/>
            <a:ext cx="5089236" cy="48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84" y="4648200"/>
            <a:ext cx="2662789" cy="176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84" y="2190319"/>
            <a:ext cx="2684973" cy="17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Current Gen Ed Reforms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Harvard University.</a:t>
            </a:r>
          </a:p>
          <a:p>
            <a:r>
              <a:rPr lang="en-US" dirty="0" smtClean="0"/>
              <a:t>Southern Utah.</a:t>
            </a:r>
          </a:p>
          <a:p>
            <a:r>
              <a:rPr lang="en-US" dirty="0" smtClean="0"/>
              <a:t>Duke University.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37" y="3341255"/>
            <a:ext cx="5715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8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Diversity and General Education</a:t>
            </a:r>
            <a:endParaRPr lang="en-US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2" y="1597892"/>
            <a:ext cx="7715014" cy="39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5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Computer Science and General Education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cott.Jaschik\Desktop\iStock_000087538065_Fu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1703918"/>
            <a:ext cx="8081818" cy="43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59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ppt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IHE_pptTemplate</Template>
  <TotalTime>66</TotalTime>
  <Words>290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IHE_pptTemplate</vt:lpstr>
      <vt:lpstr>The Critical Role of General Education</vt:lpstr>
      <vt:lpstr>Presenters</vt:lpstr>
      <vt:lpstr>What General Education Isn’t  (or How It Shouldn’t  Be Defined)</vt:lpstr>
      <vt:lpstr>What General Education Can Be  (or Should Be)</vt:lpstr>
      <vt:lpstr>Distribution Plus</vt:lpstr>
      <vt:lpstr>What Students Are Expected to Learn</vt:lpstr>
      <vt:lpstr>Current Gen Ed Reforms</vt:lpstr>
      <vt:lpstr>Diversity and General Education</vt:lpstr>
      <vt:lpstr>Computer Science and General Education</vt:lpstr>
      <vt:lpstr>The Faculty Role</vt:lpstr>
      <vt:lpstr>Liberal Arts and General Education</vt:lpstr>
      <vt:lpstr>Competency-Based Education  and General Education</vt:lpstr>
      <vt:lpstr>Potential Threats</vt:lpstr>
      <vt:lpstr>The Great Lakes Study </vt:lpstr>
      <vt:lpstr>Your Questions</vt:lpstr>
      <vt:lpstr>With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13</cp:revision>
  <dcterms:created xsi:type="dcterms:W3CDTF">2012-08-15T17:43:30Z</dcterms:created>
  <dcterms:modified xsi:type="dcterms:W3CDTF">2016-05-09T13:19:48Z</dcterms:modified>
</cp:coreProperties>
</file>