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2" r:id="rId4"/>
    <p:sldId id="273" r:id="rId5"/>
    <p:sldId id="274" r:id="rId6"/>
    <p:sldId id="275" r:id="rId7"/>
    <p:sldId id="286" r:id="rId8"/>
    <p:sldId id="276" r:id="rId9"/>
    <p:sldId id="277" r:id="rId10"/>
    <p:sldId id="278" r:id="rId11"/>
    <p:sldId id="279" r:id="rId12"/>
    <p:sldId id="282" r:id="rId13"/>
    <p:sldId id="281" r:id="rId14"/>
    <p:sldId id="280" r:id="rId15"/>
    <p:sldId id="283" r:id="rId16"/>
    <p:sldId id="284" r:id="rId17"/>
    <p:sldId id="287" r:id="rId18"/>
    <p:sldId id="285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5/14/2018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5/14/2018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Professional Development: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Opportunities and Challenges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for Higher Education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May 17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Badges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72" y="1839454"/>
            <a:ext cx="4202421" cy="466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7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Stackable Credentials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57413"/>
            <a:ext cx="65532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62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Master’s Dominates Grad Ed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09" y="1754150"/>
            <a:ext cx="5104522" cy="445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3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Master’s as New Bachelor’s?</a:t>
            </a:r>
            <a:br>
              <a:rPr lang="en-US" dirty="0"/>
            </a:br>
            <a:r>
              <a:rPr lang="en-US" dirty="0"/>
              <a:t>or Likely to </a:t>
            </a:r>
            <a:r>
              <a:rPr lang="en-US"/>
              <a:t>Face Challenges</a:t>
            </a:r>
            <a:r>
              <a:rPr lang="en-US" dirty="0"/>
              <a:t>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71738"/>
            <a:ext cx="5086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18" y="3791505"/>
            <a:ext cx="6657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07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MOOC (Indirect) Impact - 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94391"/>
            <a:ext cx="7886700" cy="20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9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MOOC (Indirect) Impact -- II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68" y="1957388"/>
            <a:ext cx="581106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8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 Camps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64" y="1957388"/>
            <a:ext cx="562647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6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Teacher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 strength for higher </a:t>
            </a:r>
            <a:r>
              <a:rPr lang="en-US" dirty="0" err="1"/>
              <a:t>ed</a:t>
            </a:r>
            <a:r>
              <a:rPr lang="en-US" dirty="0"/>
              <a:t> in professional development.</a:t>
            </a:r>
          </a:p>
          <a:p>
            <a:r>
              <a:rPr lang="en-US" dirty="0"/>
              <a:t>Some states won’t pay for raises </a:t>
            </a:r>
            <a:r>
              <a:rPr lang="en-US"/>
              <a:t>/ tuition.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 as Employer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Learning to teach online</a:t>
            </a:r>
          </a:p>
          <a:p>
            <a:r>
              <a:rPr lang="en-US" dirty="0"/>
              <a:t>Learning to teach at community colleges</a:t>
            </a:r>
          </a:p>
          <a:p>
            <a:r>
              <a:rPr lang="en-US" dirty="0"/>
              <a:t>Learning alt-ac skills</a:t>
            </a:r>
          </a:p>
          <a:p>
            <a:r>
              <a:rPr lang="en-US" dirty="0"/>
              <a:t>Learning to teach</a:t>
            </a:r>
          </a:p>
        </p:txBody>
      </p:sp>
    </p:spTree>
    <p:extLst>
      <p:ext uri="{BB962C8B-B14F-4D97-AF65-F5344CB8AC3E}">
        <p14:creationId xmlns:p14="http://schemas.microsoft.com/office/powerpoint/2010/main" val="218492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1026" name="Picture 2" descr="Image result for d2l logo">
            <a:extLst>
              <a:ext uri="{FF2B5EF4-FFF2-40B4-BE49-F238E27FC236}">
                <a16:creationId xmlns:a16="http://schemas.microsoft.com/office/drawing/2014/main" id="{BA4D2E39-80FC-444E-90C0-595FA296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7" y="2212748"/>
            <a:ext cx="7207045" cy="37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Some Level, Not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master’s programs</a:t>
            </a:r>
          </a:p>
          <a:p>
            <a:r>
              <a:rPr lang="en-US" dirty="0"/>
              <a:t>Required continuing </a:t>
            </a:r>
            <a:r>
              <a:rPr lang="en-US" dirty="0" err="1"/>
              <a:t>ed</a:t>
            </a:r>
            <a:r>
              <a:rPr lang="en-US" dirty="0"/>
              <a:t> in certain fields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historically not central to higher </a:t>
            </a:r>
            <a:r>
              <a:rPr lang="en-US" dirty="0" err="1"/>
              <a:t>ed</a:t>
            </a:r>
            <a:r>
              <a:rPr lang="en-US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16572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changes (even if you can’t believe all the statistics)</a:t>
            </a:r>
          </a:p>
          <a:p>
            <a:r>
              <a:rPr lang="en-US" dirty="0"/>
              <a:t>Shifts away from the degree as dominant focus in academe</a:t>
            </a:r>
          </a:p>
          <a:p>
            <a:r>
              <a:rPr lang="en-US" dirty="0"/>
              <a:t>Growth of online options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--</a:t>
            </a:r>
            <a:r>
              <a:rPr lang="en-US" sz="1200" i="1" dirty="0" err="1"/>
              <a:t>EtiAmmos</a:t>
            </a:r>
            <a:r>
              <a:rPr lang="en-US" sz="1200" i="1" dirty="0"/>
              <a:t> / 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1026" name="Picture 2" descr="C:\Users\SCOTT~1.JAS\AppData\Local\Temp\iStock-860021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09" y="4396562"/>
            <a:ext cx="4316819" cy="14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6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Opportunity Is Big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Colleges are in the education business.</a:t>
            </a:r>
          </a:p>
          <a:p>
            <a:r>
              <a:rPr lang="en-US" dirty="0"/>
              <a:t>Most colleges can’t rely on traditional age students.</a:t>
            </a:r>
          </a:p>
          <a:p>
            <a:r>
              <a:rPr lang="en-US" dirty="0"/>
              <a:t>Many are willing to pay for programs to advance their careers.</a:t>
            </a:r>
          </a:p>
          <a:p>
            <a:r>
              <a:rPr lang="en-US" dirty="0"/>
              <a:t>Need spans wide range of professions and adults</a:t>
            </a:r>
          </a:p>
        </p:txBody>
      </p:sp>
    </p:spTree>
    <p:extLst>
      <p:ext uri="{BB962C8B-B14F-4D97-AF65-F5344CB8AC3E}">
        <p14:creationId xmlns:p14="http://schemas.microsoft.com/office/powerpoint/2010/main" val="13758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Challenge Is Significant (at Many Colleges)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age students have been the focus in higher ed.</a:t>
            </a:r>
          </a:p>
          <a:p>
            <a:r>
              <a:rPr lang="en-US" dirty="0"/>
              <a:t>The degree has been the focus in higher ed.</a:t>
            </a:r>
          </a:p>
          <a:p>
            <a:r>
              <a:rPr lang="en-US" dirty="0"/>
              <a:t>Not all professional development programs are respected by employers.</a:t>
            </a:r>
          </a:p>
          <a:p>
            <a:r>
              <a:rPr lang="en-US" dirty="0"/>
              <a:t>Federal student aid has been built around degree programs.</a:t>
            </a:r>
          </a:p>
          <a:p>
            <a:r>
              <a:rPr lang="en-US" dirty="0"/>
              <a:t>Some of the innovation is outside traditional higher ed.</a:t>
            </a:r>
          </a:p>
        </p:txBody>
      </p:sp>
    </p:spTree>
    <p:extLst>
      <p:ext uri="{BB962C8B-B14F-4D97-AF65-F5344CB8AC3E}">
        <p14:creationId xmlns:p14="http://schemas.microsoft.com/office/powerpoint/2010/main" val="206489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 for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traditional governance models apply for creating and supervising programs?</a:t>
            </a:r>
          </a:p>
          <a:p>
            <a:r>
              <a:rPr lang="en-US" dirty="0"/>
              <a:t>Who does the teaching?</a:t>
            </a:r>
          </a:p>
        </p:txBody>
      </p:sp>
    </p:spTree>
    <p:extLst>
      <p:ext uri="{BB962C8B-B14F-4D97-AF65-F5344CB8AC3E}">
        <p14:creationId xmlns:p14="http://schemas.microsoft.com/office/powerpoint/2010/main" val="398963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Tensions for Higher Ed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219325"/>
            <a:ext cx="58197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3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Beyond Degrees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Education Department report (2017):</a:t>
            </a:r>
          </a:p>
          <a:p>
            <a:pPr marL="0" indent="0">
              <a:buNone/>
            </a:pPr>
            <a:r>
              <a:rPr lang="en-US" dirty="0"/>
              <a:t>--Just over one-quarter of Americans hold </a:t>
            </a:r>
            <a:r>
              <a:rPr lang="en-US" dirty="0" err="1"/>
              <a:t>nondegree</a:t>
            </a:r>
            <a:r>
              <a:rPr lang="en-US" dirty="0"/>
              <a:t> credentials, such as occupational licenses or certificates.</a:t>
            </a:r>
          </a:p>
          <a:p>
            <a:pPr marL="0" indent="0">
              <a:buNone/>
            </a:pPr>
            <a:r>
              <a:rPr lang="en-US" dirty="0"/>
              <a:t>--21% have completed a work experience program such as an internship, residency or apprenticeship.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2536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156</TotalTime>
  <Words>361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Professional Development: Opportunities and Challenges for Higher Education</vt:lpstr>
      <vt:lpstr>Presenters</vt:lpstr>
      <vt:lpstr>At Some Level, Not New</vt:lpstr>
      <vt:lpstr>Three Key Changes</vt:lpstr>
      <vt:lpstr>Why the Opportunity Is Big</vt:lpstr>
      <vt:lpstr>Why the Challenge Is Significant (at Many Colleges)</vt:lpstr>
      <vt:lpstr>Key Question for Colleges</vt:lpstr>
      <vt:lpstr>Tensions for Higher Ed</vt:lpstr>
      <vt:lpstr>Movement Beyond Degrees</vt:lpstr>
      <vt:lpstr>Digital Badges</vt:lpstr>
      <vt:lpstr>Stackable Credentials</vt:lpstr>
      <vt:lpstr>Master’s Dominates Grad Ed</vt:lpstr>
      <vt:lpstr>Master’s as New Bachelor’s? or Likely to Face Challenges?</vt:lpstr>
      <vt:lpstr>The MOOC (Indirect) Impact - I</vt:lpstr>
      <vt:lpstr>The MOOC (Indirect) Impact -- II</vt:lpstr>
      <vt:lpstr>Boot Camps</vt:lpstr>
      <vt:lpstr>The Challenge of Teacher Ed</vt:lpstr>
      <vt:lpstr>Higher Ed as Employer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26</cp:revision>
  <dcterms:created xsi:type="dcterms:W3CDTF">2017-05-09T13:33:13Z</dcterms:created>
  <dcterms:modified xsi:type="dcterms:W3CDTF">2018-05-14T17:05:10Z</dcterms:modified>
</cp:coreProperties>
</file>