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6" r:id="rId11"/>
    <p:sldId id="264" r:id="rId12"/>
    <p:sldId id="270" r:id="rId13"/>
    <p:sldId id="268" r:id="rId14"/>
    <p:sldId id="265" r:id="rId15"/>
    <p:sldId id="267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ed7204" initials="d" lastIdx="1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/>
    <p:restoredTop sz="94697"/>
  </p:normalViewPr>
  <p:slideViewPr>
    <p:cSldViewPr snapToGrid="0" snapToObjects="1">
      <p:cViewPr varScale="1">
        <p:scale>
          <a:sx n="71" d="100"/>
          <a:sy n="71" d="100"/>
        </p:scale>
        <p:origin x="54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05T08:33:03.45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3" dt="2017-11-05T08:33:04.863" idx="1">
    <p:pos x="106" y="10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11/6/2017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11/6/2017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Admissions, Retention, Success: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Tools Colleges Need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November 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Isn’t Working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7" y="2082018"/>
            <a:ext cx="8690140" cy="361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9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longstanding criticism</a:t>
            </a:r>
          </a:p>
          <a:p>
            <a:r>
              <a:rPr lang="en-US" dirty="0"/>
              <a:t>Initial reforms</a:t>
            </a:r>
          </a:p>
          <a:p>
            <a:r>
              <a:rPr lang="en-US" dirty="0"/>
              <a:t>New round of reforms</a:t>
            </a:r>
          </a:p>
          <a:p>
            <a:r>
              <a:rPr lang="en-US" dirty="0"/>
              <a:t>Backlash / debate on new round</a:t>
            </a:r>
          </a:p>
        </p:txBody>
      </p:sp>
    </p:spTree>
    <p:extLst>
      <p:ext uri="{BB962C8B-B14F-4D97-AF65-F5344CB8AC3E}">
        <p14:creationId xmlns:p14="http://schemas.microsoft.com/office/powerpoint/2010/main" val="3902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Sophomore Slumps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down side of focusing on first-year students and those about to graduate</a:t>
            </a:r>
          </a:p>
          <a:p>
            <a:r>
              <a:rPr lang="en-US" dirty="0"/>
              <a:t>Significance of sophomore year</a:t>
            </a:r>
          </a:p>
          <a:p>
            <a:r>
              <a:rPr lang="en-US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5333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Full-Time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research says</a:t>
            </a:r>
          </a:p>
          <a:p>
            <a:r>
              <a:rPr lang="en-US" dirty="0"/>
              <a:t>Policy implications</a:t>
            </a:r>
          </a:p>
          <a:p>
            <a:r>
              <a:rPr lang="en-US" dirty="0"/>
              <a:t>Concerns about those who will still enroll part-time</a:t>
            </a:r>
          </a:p>
        </p:txBody>
      </p:sp>
    </p:spTree>
    <p:extLst>
      <p:ext uri="{BB962C8B-B14F-4D97-AF65-F5344CB8AC3E}">
        <p14:creationId xmlns:p14="http://schemas.microsoft.com/office/powerpoint/2010/main" val="21376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Finish Line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81313"/>
            <a:ext cx="5143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0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Careers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graduates be “robot-proof”?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65" y="2683249"/>
            <a:ext cx="2095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7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Careers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bashing of the liberal arts</a:t>
            </a:r>
          </a:p>
          <a:p>
            <a:r>
              <a:rPr lang="en-US" dirty="0"/>
              <a:t>Flaws in the critique</a:t>
            </a:r>
          </a:p>
          <a:p>
            <a:r>
              <a:rPr lang="en-US" dirty="0"/>
              <a:t>New defenses of the liberal 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1" y="3733807"/>
            <a:ext cx="3497317" cy="220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Careers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degree isn’t enough?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95" y="2790235"/>
            <a:ext cx="4893449" cy="27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7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--Getty Images</a:t>
            </a:r>
            <a:endParaRPr lang="en-US" sz="1200" dirty="0"/>
          </a:p>
        </p:txBody>
      </p:sp>
      <p:pic>
        <p:nvPicPr>
          <p:cNvPr id="7170" name="Picture 2" descr="C:\Users\SCOTT~1.JAS\AppData\Local\Temp\485203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41" y="2067006"/>
            <a:ext cx="1903079" cy="28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dirty="0"/>
              <a:t>Suggestions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9977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</a:t>
            </a:r>
          </a:p>
        </p:txBody>
      </p:sp>
      <p:pic>
        <p:nvPicPr>
          <p:cNvPr id="5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5FCA0C2-725F-4A29-BE4A-BE028FA9D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56673"/>
            <a:ext cx="7886700" cy="2087655"/>
          </a:xfrm>
        </p:spPr>
      </p:pic>
    </p:spTree>
    <p:extLst>
      <p:ext uri="{BB962C8B-B14F-4D97-AF65-F5344CB8AC3E}">
        <p14:creationId xmlns:p14="http://schemas.microsoft.com/office/powerpoint/2010/main" val="198977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Context: Interconnectedness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</a:t>
            </a:r>
            <a:r>
              <a:rPr lang="en-US" sz="1400" i="1" dirty="0"/>
              <a:t>--Getty Images</a:t>
            </a:r>
          </a:p>
        </p:txBody>
      </p:sp>
      <p:pic>
        <p:nvPicPr>
          <p:cNvPr id="1026" name="Picture 2" descr="C:\Users\SCOTT~1.JAS\AppData\Local\Temp\458751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75" y="2089417"/>
            <a:ext cx="4109997" cy="27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9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Worries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Filling the class</a:t>
            </a:r>
          </a:p>
          <a:p>
            <a:r>
              <a:rPr lang="en-US" dirty="0"/>
              <a:t>Balancing priorities</a:t>
            </a:r>
          </a:p>
          <a:p>
            <a:r>
              <a:rPr lang="en-US" dirty="0"/>
              <a:t>Limited aid (at most institutions)</a:t>
            </a:r>
          </a:p>
          <a:p>
            <a:r>
              <a:rPr lang="en-US" dirty="0"/>
              <a:t>More demands from some applicants, greater need from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Grades Matter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1" y="3038623"/>
            <a:ext cx="7002378" cy="16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WPI: Aid Policy </a:t>
            </a:r>
            <a:br>
              <a:rPr lang="en-US" dirty="0"/>
            </a:br>
            <a:r>
              <a:rPr lang="en-US" dirty="0"/>
              <a:t>and Enrollment Goals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476500"/>
            <a:ext cx="5857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9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Marquette’s Diversity Strategy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8" y="2940149"/>
            <a:ext cx="8160164" cy="1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0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Enrollment Management </a:t>
            </a:r>
            <a:br>
              <a:rPr lang="en-US" dirty="0"/>
            </a:br>
            <a:r>
              <a:rPr lang="en-US" dirty="0"/>
              <a:t>Part of Academic Affairs?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3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</a:t>
            </a:r>
            <a:r>
              <a:rPr lang="en-US" sz="1200" i="1" dirty="0"/>
              <a:t>--Getty Images</a:t>
            </a:r>
            <a:endParaRPr lang="en-US" sz="1200" dirty="0"/>
          </a:p>
        </p:txBody>
      </p:sp>
      <p:pic>
        <p:nvPicPr>
          <p:cNvPr id="5123" name="Picture 3" descr="C:\Users\SCOTT~1.JAS\AppData\Local\Temp\16044339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91" y="2063106"/>
            <a:ext cx="3840416" cy="30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9743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1792</TotalTime>
  <Words>235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Admissions, Retention, Success: Tools Colleges Need</vt:lpstr>
      <vt:lpstr>Presenters</vt:lpstr>
      <vt:lpstr>Key Context: Interconnectedness</vt:lpstr>
      <vt:lpstr>Admissions Worries</vt:lpstr>
      <vt:lpstr>Early Grades Matter</vt:lpstr>
      <vt:lpstr>WPI: Aid Policy  and Enrollment Goals</vt:lpstr>
      <vt:lpstr>Marquette’s Diversity Strategy</vt:lpstr>
      <vt:lpstr>Is Enrollment Management  Part of Academic Affairs?</vt:lpstr>
      <vt:lpstr>Why Transfer Matters</vt:lpstr>
      <vt:lpstr>Why Transfer Isn’t Working</vt:lpstr>
      <vt:lpstr>The Evolution of Remediation</vt:lpstr>
      <vt:lpstr>Sophomore Slumps</vt:lpstr>
      <vt:lpstr>The Full-Time Strategy</vt:lpstr>
      <vt:lpstr>Getting to the Finish Line</vt:lpstr>
      <vt:lpstr>Thinking About Careers - I</vt:lpstr>
      <vt:lpstr>Thinking About Careers - II</vt:lpstr>
      <vt:lpstr>Thinking About Careers - III</vt:lpstr>
      <vt:lpstr>Finding the Right Path</vt:lpstr>
      <vt:lpstr>Your Questions</vt:lpstr>
      <vt:lpstr>With Thanks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17</cp:revision>
  <dcterms:created xsi:type="dcterms:W3CDTF">2017-05-09T13:33:13Z</dcterms:created>
  <dcterms:modified xsi:type="dcterms:W3CDTF">2017-11-07T18:12:21Z</dcterms:modified>
</cp:coreProperties>
</file>